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8" r:id="rId4"/>
    <p:sldId id="300" r:id="rId5"/>
    <p:sldId id="310" r:id="rId6"/>
    <p:sldId id="262" r:id="rId7"/>
    <p:sldId id="293" r:id="rId8"/>
    <p:sldId id="302" r:id="rId9"/>
    <p:sldId id="288" r:id="rId10"/>
    <p:sldId id="282" r:id="rId11"/>
    <p:sldId id="284" r:id="rId12"/>
    <p:sldId id="303" r:id="rId13"/>
    <p:sldId id="296" r:id="rId14"/>
    <p:sldId id="280" r:id="rId15"/>
    <p:sldId id="313" r:id="rId16"/>
    <p:sldId id="295" r:id="rId17"/>
    <p:sldId id="285" r:id="rId18"/>
    <p:sldId id="279" r:id="rId19"/>
    <p:sldId id="290" r:id="rId20"/>
    <p:sldId id="292" r:id="rId21"/>
    <p:sldId id="270" r:id="rId22"/>
    <p:sldId id="271" r:id="rId23"/>
    <p:sldId id="272" r:id="rId24"/>
    <p:sldId id="297" r:id="rId25"/>
    <p:sldId id="301" r:id="rId26"/>
    <p:sldId id="298" r:id="rId27"/>
    <p:sldId id="312" r:id="rId28"/>
    <p:sldId id="268" r:id="rId29"/>
    <p:sldId id="306" r:id="rId30"/>
    <p:sldId id="26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1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26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07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408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473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7354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80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739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485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9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237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644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112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48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105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94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74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4AD7F-8F4E-47E5-8355-59AE933D863F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8D897D8-A9C3-4B7A-BBBE-6B0A155222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92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tmp"/><Relationship Id="rId4" Type="http://schemas.openxmlformats.org/officeDocument/2006/relationships/image" Target="../media/image55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hyperlink" Target="https://b1.culture.ru/c/492664.jpg" TargetMode="Externa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13162" y="979715"/>
            <a:ext cx="8095660" cy="3479483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АМУРСКАЯ ОБЛАСТНАЯ ОБЩЕСТВЕННАЯ ОРГАНИЗАЦИЯ</a:t>
            </a:r>
            <a:br>
              <a:rPr lang="ru-RU" sz="3200" b="1" dirty="0" smtClean="0"/>
            </a:br>
            <a:r>
              <a:rPr lang="ru-RU" sz="3200" b="1" dirty="0" smtClean="0"/>
              <a:t>«КУЛЬТУРНО-ИСТОРИЧЕСКИЙ ЦЕНТР</a:t>
            </a:r>
            <a:r>
              <a:rPr lang="ru-RU" sz="3200" b="1" dirty="0"/>
              <a:t>»</a:t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зарегистрирована 11.12.2007г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8171" y="4364038"/>
            <a:ext cx="9144000" cy="1655762"/>
          </a:xfrm>
        </p:spPr>
        <p:txBody>
          <a:bodyPr>
            <a:normAutofit fontScale="62500" lnSpcReduction="20000"/>
          </a:bodyPr>
          <a:lstStyle/>
          <a:p>
            <a:endParaRPr lang="ru-RU" b="1" dirty="0" smtClean="0"/>
          </a:p>
          <a:p>
            <a:pPr algn="r"/>
            <a:r>
              <a:rPr lang="ru-RU" b="1" dirty="0" smtClean="0"/>
              <a:t>КАМОСКО ОЛЬГА</a:t>
            </a:r>
          </a:p>
          <a:p>
            <a:pPr algn="r"/>
            <a:r>
              <a:rPr lang="ru-RU" b="1" dirty="0" smtClean="0"/>
              <a:t>ПРЕДСЕДАТЕЛЬ  </a:t>
            </a:r>
          </a:p>
          <a:p>
            <a:endParaRPr lang="ru-RU" b="1" dirty="0" smtClean="0"/>
          </a:p>
          <a:p>
            <a:pPr algn="ctr"/>
            <a:r>
              <a:rPr lang="ru-RU" b="1" dirty="0" smtClean="0"/>
              <a:t>г. Белогорск</a:t>
            </a:r>
          </a:p>
          <a:p>
            <a:pPr algn="ctr"/>
            <a:r>
              <a:rPr lang="ru-RU" b="1" dirty="0" smtClean="0"/>
              <a:t>2019год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8" y="592503"/>
            <a:ext cx="2803542" cy="278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0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024" y="1912163"/>
            <a:ext cx="5628656" cy="1437942"/>
          </a:xfrm>
        </p:spPr>
        <p:txBody>
          <a:bodyPr>
            <a:noAutofit/>
          </a:bodyPr>
          <a:lstStyle/>
          <a:p>
            <a:r>
              <a:rPr lang="ru-RU" sz="2000" dirty="0"/>
              <a:t>28 апреля в киноконцертном зале Дома офицеров Белогорского гарнизона для военнослужащих по призыву воинских частей гарнизона состоялась литературно-музыкальная программа - диалог "Поговорим о счастье" или "Счастье жить в мире". Программа подготовлена Народной студией художественного чтения "Властелин слова" (руководитель студии-Галина Коваленко) при активном участии Белогорского отделения российского военно-исторического общества </a:t>
            </a:r>
            <a:r>
              <a:rPr lang="ru-RU" sz="2000" dirty="0" smtClean="0"/>
              <a:t>и Культурно исторического центра (руководитель </a:t>
            </a:r>
            <a:r>
              <a:rPr lang="ru-RU" sz="2000" dirty="0"/>
              <a:t>Ольга Камоско).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6" name="Рисунок 5" descr="https://i.mycdn.me/i?r=AyH4iRPQ2q0otWIFepML2LxRcq6eqJLwNukV_lNm94bKAw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18" y="105897"/>
            <a:ext cx="3289881" cy="21190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586752" y="304947"/>
            <a:ext cx="132769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Творческая встреча с воинами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solidFill>
                  <a:srgbClr val="C00000"/>
                </a:solidFill>
              </a:rPr>
              <a:t>срочной </a:t>
            </a:r>
            <a:r>
              <a:rPr lang="ru-RU" sz="2800" b="1" dirty="0">
                <a:solidFill>
                  <a:srgbClr val="C00000"/>
                </a:solidFill>
              </a:rPr>
              <a:t>службы в Доме офицеров</a:t>
            </a:r>
            <a:r>
              <a:rPr lang="ru-RU" sz="2800" b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"</a:t>
            </a:r>
            <a:r>
              <a:rPr lang="ru-RU" sz="2800" b="1" dirty="0">
                <a:solidFill>
                  <a:srgbClr val="C00000"/>
                </a:solidFill>
              </a:rPr>
              <a:t>Поговорим о счастье"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r="23214" b="1519"/>
          <a:stretch/>
        </p:blipFill>
        <p:spPr>
          <a:xfrm>
            <a:off x="10759530" y="1249527"/>
            <a:ext cx="1331259" cy="1796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1" r="25825"/>
          <a:stretch/>
        </p:blipFill>
        <p:spPr>
          <a:xfrm>
            <a:off x="10850393" y="3130585"/>
            <a:ext cx="1149531" cy="21929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8" r="31425"/>
          <a:stretch/>
        </p:blipFill>
        <p:spPr>
          <a:xfrm>
            <a:off x="10269673" y="5098460"/>
            <a:ext cx="979714" cy="15188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370" y="2350531"/>
            <a:ext cx="2840500" cy="18951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680" y="4299057"/>
            <a:ext cx="3249316" cy="216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79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29.07.2019г.  Творческая встреча с членами приюта «Надежда»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1" y="2696760"/>
            <a:ext cx="4004557" cy="22525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0" y="2191434"/>
            <a:ext cx="5548320" cy="416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56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5979" y="190973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dirty="0"/>
              <a:t>·</a:t>
            </a:r>
            <a:r>
              <a:rPr lang="ru-RU" sz="2200" b="1" dirty="0">
                <a:solidFill>
                  <a:srgbClr val="C00000"/>
                </a:solidFill>
              </a:rPr>
              <a:t> В рамках программы "Литературная гостиная Приамурья" прошел цикл мероприятий, посвященных празднованию Дня славянской письменности и </a:t>
            </a:r>
            <a:r>
              <a:rPr lang="ru-RU" sz="2200" b="1" dirty="0" smtClean="0">
                <a:solidFill>
                  <a:srgbClr val="C00000"/>
                </a:solidFill>
              </a:rPr>
              <a:t>культуры в </a:t>
            </a:r>
            <a:r>
              <a:rPr lang="ru-RU" sz="2200" b="1" dirty="0" err="1" smtClean="0">
                <a:solidFill>
                  <a:srgbClr val="C00000"/>
                </a:solidFill>
              </a:rPr>
              <a:t>Архаринской</a:t>
            </a:r>
            <a:r>
              <a:rPr lang="ru-RU" sz="2200" b="1" dirty="0" smtClean="0">
                <a:solidFill>
                  <a:srgbClr val="C00000"/>
                </a:solidFill>
              </a:rPr>
              <a:t> библиотеке.</a:t>
            </a:r>
            <a:r>
              <a:rPr lang="ru-RU" dirty="0"/>
              <a:t> </a:t>
            </a:r>
            <a:r>
              <a:rPr lang="ru-RU" sz="1600" dirty="0"/>
              <a:t>На творческой встрече "Из нас слагается народ" за круглым столом собрались члены писательских союзов Ольга Камоско и Николай Трифонович Дегтярёв, которые чтением своих произведений показали мастер-класс </a:t>
            </a:r>
            <a:r>
              <a:rPr lang="ru-RU" sz="1600" dirty="0" err="1"/>
              <a:t>архаринским</a:t>
            </a:r>
            <a:r>
              <a:rPr lang="ru-RU" sz="1600" dirty="0"/>
              <a:t> авторам из лит-муз клуба "Вдохновение".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4"/>
          <a:stretch/>
        </p:blipFill>
        <p:spPr>
          <a:xfrm>
            <a:off x="903956" y="2439581"/>
            <a:ext cx="2959769" cy="177880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545" y="2349914"/>
            <a:ext cx="3280610" cy="1845343"/>
          </a:xfrm>
          <a:prstGeom prst="rect">
            <a:avLst/>
          </a:prstGeom>
        </p:spPr>
      </p:pic>
      <p:pic>
        <p:nvPicPr>
          <p:cNvPr id="1026" name="Picture 2" descr="https://scontent.fuln9-1.fna.fbcdn.net/v/t1.0-9/60868757_2404249163002014_7191010821105778688_n.jpg?_nc_cat=101&amp;_nc_sid=110474&amp;_nc_ohc=WAveVyNqSBUAX--_jli&amp;_nc_ht=scontent.fuln9-1.fna&amp;oh=db36d6a0b7038deb089b211343d0d9be&amp;oe=5EDE04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19" y="4478109"/>
            <a:ext cx="3814011" cy="214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 изображении может находиться: 10 человек, люди улыбаются, люди стоя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387" y="4478109"/>
            <a:ext cx="3969585" cy="223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а изображении может находиться: 6 человек, люди сидят и толп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04" y="2657580"/>
            <a:ext cx="2480844" cy="186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content.fuln9-1.fna.fbcdn.net/v/t1.0-9/p720x720/61654121_2030798983713299_4409900573596319744_o.jpg?_nc_cat=107&amp;_nc_sid=07e735&amp;_nc_ohc=cJAWtTPbEd4AX88VREK&amp;_nc_ht=scontent.fuln9-1.fna&amp;_nc_tp=6&amp;oh=55cc1a5154836f727fd309e393e7bf09&amp;oe=5EE011C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828" y="4518213"/>
            <a:ext cx="2923717" cy="219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237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3789" y="624110"/>
            <a:ext cx="10182154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15.05.19г .Творческая встреча с опекаемыми Белогорского </a:t>
            </a:r>
            <a:r>
              <a:rPr lang="ru-RU" b="1" dirty="0" smtClean="0">
                <a:solidFill>
                  <a:srgbClr val="C00000"/>
                </a:solidFill>
              </a:rPr>
              <a:t>психоневрологического </a:t>
            </a:r>
            <a:r>
              <a:rPr lang="ru-RU" b="1" dirty="0">
                <a:solidFill>
                  <a:srgbClr val="C00000"/>
                </a:solidFill>
              </a:rPr>
              <a:t>диспансера</a:t>
            </a:r>
          </a:p>
        </p:txBody>
      </p:sp>
      <p:pic>
        <p:nvPicPr>
          <p:cNvPr id="4" name="Объект 3" descr="E:\Властелин слова\i (2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08" y="2472318"/>
            <a:ext cx="5270858" cy="3593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908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37360" y="446088"/>
            <a:ext cx="4357051" cy="33768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Литературно-музыкальный диалог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6296" y="391887"/>
            <a:ext cx="4976949" cy="5934422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575539" y="4594210"/>
            <a:ext cx="1867216" cy="583655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Корчевали бабы пни</a:t>
            </a:r>
          </a:p>
          <a:p>
            <a:r>
              <a:rPr lang="ru-RU" dirty="0"/>
              <a:t> читает </a:t>
            </a:r>
            <a:r>
              <a:rPr lang="ru-RU" dirty="0" err="1"/>
              <a:t>Л.Лыткина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2" y="1502530"/>
            <a:ext cx="1602462" cy="10861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96687" y="2672203"/>
            <a:ext cx="1746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Русские женщины  </a:t>
            </a:r>
          </a:p>
          <a:p>
            <a:r>
              <a:rPr lang="ru-RU" sz="1200" dirty="0"/>
              <a:t>читает </a:t>
            </a:r>
            <a:r>
              <a:rPr lang="ru-RU" sz="1200" dirty="0" err="1"/>
              <a:t>О.Евсюкова</a:t>
            </a:r>
            <a:r>
              <a:rPr lang="ru-RU" sz="1200" dirty="0"/>
              <a:t>.</a:t>
            </a: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7" y="3217428"/>
            <a:ext cx="1617488" cy="12932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7" y="5281868"/>
            <a:ext cx="1300342" cy="73144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96688" y="6117313"/>
            <a:ext cx="1617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Борису Полевому</a:t>
            </a:r>
          </a:p>
          <a:p>
            <a:r>
              <a:rPr lang="ru-RU" sz="1200" dirty="0"/>
              <a:t>Читает </a:t>
            </a:r>
            <a:r>
              <a:rPr lang="ru-RU" sz="1200" dirty="0" err="1" smtClean="0"/>
              <a:t>С.Шачкина</a:t>
            </a:r>
            <a:endParaRPr lang="ru-RU" sz="12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1" r="24529"/>
          <a:stretch/>
        </p:blipFill>
        <p:spPr>
          <a:xfrm>
            <a:off x="3048000" y="1169121"/>
            <a:ext cx="1123405" cy="175838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076174" y="2950748"/>
            <a:ext cx="16285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Волжская Баллада </a:t>
            </a:r>
          </a:p>
          <a:p>
            <a:r>
              <a:rPr lang="ru-RU" sz="1200" dirty="0"/>
              <a:t>Читает </a:t>
            </a:r>
            <a:r>
              <a:rPr lang="ru-RU" sz="1200" dirty="0" err="1"/>
              <a:t>Н.Величко</a:t>
            </a:r>
            <a:endParaRPr lang="ru-RU" sz="12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496423"/>
            <a:ext cx="1526696" cy="95418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971430" y="4604956"/>
            <a:ext cx="22790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Мне кажется я слышу звон</a:t>
            </a:r>
          </a:p>
          <a:p>
            <a:r>
              <a:rPr lang="ru-RU" sz="1200" dirty="0"/>
              <a:t>Читает </a:t>
            </a:r>
            <a:r>
              <a:rPr lang="ru-RU" sz="1200" dirty="0" err="1"/>
              <a:t>Н.Дедикова</a:t>
            </a:r>
            <a:endParaRPr lang="ru-RU" sz="1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51" y="5196878"/>
            <a:ext cx="1394382" cy="104444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971429" y="6259164"/>
            <a:ext cx="1940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Давно смолкли залпы</a:t>
            </a:r>
          </a:p>
          <a:p>
            <a:r>
              <a:rPr lang="ru-RU" sz="1200" dirty="0"/>
              <a:t>Читает </a:t>
            </a:r>
            <a:r>
              <a:rPr lang="ru-RU" sz="1200" dirty="0" err="1"/>
              <a:t>А.Янюк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1585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0"/>
          <a:stretch/>
        </p:blipFill>
        <p:spPr>
          <a:xfrm>
            <a:off x="598590" y="1256632"/>
            <a:ext cx="4911873" cy="293098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39"/>
          <a:stretch/>
        </p:blipFill>
        <p:spPr>
          <a:xfrm>
            <a:off x="5802930" y="1973806"/>
            <a:ext cx="5143500" cy="44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60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485" y="624110"/>
            <a:ext cx="9796128" cy="1280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27.07.19г Творческие встречи с общественной организацией  «Общество слепых»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C:\Users\Ольга\AppData\Local\Microsoft\Windows\INetCache\Content.Word\20190725_105405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2"/>
          <a:stretch/>
        </p:blipFill>
        <p:spPr bwMode="auto">
          <a:xfrm rot="10800000">
            <a:off x="987961" y="2482520"/>
            <a:ext cx="5243022" cy="3476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6" t="-571" r="20668" b="37524"/>
          <a:stretch/>
        </p:blipFill>
        <p:spPr>
          <a:xfrm>
            <a:off x="7168252" y="2554077"/>
            <a:ext cx="3814355" cy="26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58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7162" y="821309"/>
            <a:ext cx="8008218" cy="86929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Фестиваль казачье песни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в Павловке Белогорского района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«Казачьему роду нет переводу</a:t>
            </a:r>
            <a:r>
              <a:rPr lang="ru-RU" sz="3600" b="1" dirty="0" smtClean="0">
                <a:solidFill>
                  <a:srgbClr val="FF0000"/>
                </a:solidFill>
              </a:rPr>
              <a:t>»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943" y="4379495"/>
            <a:ext cx="2092530" cy="2092530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3291840" y="1598613"/>
            <a:ext cx="2802571" cy="3308847"/>
          </a:xfrm>
        </p:spPr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218" y="3688539"/>
            <a:ext cx="4212770" cy="2808513"/>
          </a:xfrm>
          <a:prstGeom prst="rect">
            <a:avLst/>
          </a:prstGeom>
        </p:spPr>
      </p:pic>
      <p:pic>
        <p:nvPicPr>
          <p:cNvPr id="8" name="Рисунок 7" descr="IMG_5726 - Средство просмотра фотографий Window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5" b="31478"/>
          <a:stretch/>
        </p:blipFill>
        <p:spPr>
          <a:xfrm>
            <a:off x="757966" y="1801617"/>
            <a:ext cx="3672064" cy="2406379"/>
          </a:xfrm>
          <a:prstGeom prst="rect">
            <a:avLst/>
          </a:prstGeom>
        </p:spPr>
      </p:pic>
      <p:pic>
        <p:nvPicPr>
          <p:cNvPr id="10" name="Рисунок 9" descr="IMG_5756 - Средство просмотра фотографий Window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6" b="31832"/>
          <a:stretch/>
        </p:blipFill>
        <p:spPr>
          <a:xfrm>
            <a:off x="901480" y="4319005"/>
            <a:ext cx="3496145" cy="23327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56867" y="916402"/>
            <a:ext cx="3020810" cy="22656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2" r="9123"/>
          <a:stretch/>
        </p:blipFill>
        <p:spPr>
          <a:xfrm rot="5400000">
            <a:off x="4911341" y="1913109"/>
            <a:ext cx="1987290" cy="225948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307631" y="2249626"/>
            <a:ext cx="1953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Традиционный </a:t>
            </a:r>
            <a:br>
              <a:rPr lang="ru-RU" dirty="0"/>
            </a:br>
            <a:r>
              <a:rPr lang="ru-RU" dirty="0"/>
              <a:t>День Святого Алексия</a:t>
            </a:r>
          </a:p>
        </p:txBody>
      </p:sp>
    </p:spTree>
    <p:extLst>
      <p:ext uri="{BB962C8B-B14F-4D97-AF65-F5344CB8AC3E}">
        <p14:creationId xmlns:p14="http://schemas.microsoft.com/office/powerpoint/2010/main" val="3518103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155" y="624110"/>
            <a:ext cx="5172892" cy="59595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46" y="1809753"/>
            <a:ext cx="1834005" cy="2638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5"/>
          <a:stretch/>
        </p:blipFill>
        <p:spPr>
          <a:xfrm rot="16200000">
            <a:off x="8830379" y="3351248"/>
            <a:ext cx="2225586" cy="3591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9" r="4308" b="35439"/>
          <a:stretch/>
        </p:blipFill>
        <p:spPr>
          <a:xfrm>
            <a:off x="8398451" y="431327"/>
            <a:ext cx="2927691" cy="166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11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Проект «Время читать Ерёмина»</a:t>
            </a:r>
            <a:endParaRPr lang="ru-RU" dirty="0"/>
          </a:p>
        </p:txBody>
      </p:sp>
      <p:pic>
        <p:nvPicPr>
          <p:cNvPr id="4" name="Объект 3" descr="C:\Users\Ольга\Desktop\3.tif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80" y="1526177"/>
            <a:ext cx="3820372" cy="46883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0297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ПУБЛИЧНЫЙ ОТЧЕТ</a:t>
            </a:r>
            <a:br>
              <a:rPr lang="ru-RU" b="1" dirty="0" smtClean="0"/>
            </a:br>
            <a:r>
              <a:rPr lang="ru-RU" b="1" dirty="0" smtClean="0"/>
              <a:t>2019гг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ВВЕДЕНИЕ:</a:t>
            </a:r>
          </a:p>
          <a:p>
            <a:r>
              <a:rPr lang="ru-RU" dirty="0" smtClean="0"/>
              <a:t>Сведения об организации</a:t>
            </a:r>
          </a:p>
          <a:p>
            <a:r>
              <a:rPr lang="ru-RU" dirty="0" smtClean="0"/>
              <a:t>Деятельность и итоги работы организации за отчетный период (2019г)</a:t>
            </a:r>
          </a:p>
          <a:p>
            <a:r>
              <a:rPr lang="ru-RU" dirty="0" smtClean="0"/>
              <a:t>Финансовая деятельность организации</a:t>
            </a:r>
          </a:p>
          <a:p>
            <a:r>
              <a:rPr lang="ru-RU" dirty="0" smtClean="0"/>
              <a:t>Стратегия деятельности</a:t>
            </a:r>
          </a:p>
          <a:p>
            <a:r>
              <a:rPr lang="ru-RU" dirty="0" smtClean="0"/>
              <a:t>Проект программы</a:t>
            </a:r>
          </a:p>
          <a:p>
            <a:r>
              <a:rPr lang="ru-RU" dirty="0" smtClean="0"/>
              <a:t>Публикации</a:t>
            </a:r>
          </a:p>
          <a:p>
            <a:r>
              <a:rPr lang="ru-RU" dirty="0" smtClean="0"/>
              <a:t>Благодарности</a:t>
            </a:r>
          </a:p>
          <a:p>
            <a:r>
              <a:rPr lang="ru-RU" dirty="0" smtClean="0"/>
              <a:t>Награды и дипломы</a:t>
            </a:r>
          </a:p>
          <a:p>
            <a:r>
              <a:rPr lang="ru-RU" dirty="0" smtClean="0"/>
              <a:t>Планы на будущее, перспективы развития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19"/>
          <a:stretch/>
        </p:blipFill>
        <p:spPr>
          <a:xfrm>
            <a:off x="8425543" y="3630415"/>
            <a:ext cx="3470955" cy="28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7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9977" y="446088"/>
            <a:ext cx="5473337" cy="97631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Проект 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«ВРЕМЯ ЧИТАТЬ ЕРЕМИНА»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657" y="1001509"/>
            <a:ext cx="6061166" cy="6124529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«IХ МУРАВЬЁВСКИЕ ЧТЕНИЯ»:</a:t>
            </a:r>
            <a:br>
              <a:rPr lang="ru-RU" dirty="0"/>
            </a:br>
            <a:r>
              <a:rPr lang="ru-RU" i="1" dirty="0"/>
              <a:t>региональная научно-практическая конференция</a:t>
            </a:r>
            <a:br>
              <a:rPr lang="ru-RU" i="1" dirty="0"/>
            </a:br>
            <a:r>
              <a:rPr lang="ru-RU" b="1" i="1" dirty="0"/>
              <a:t>__________________________________________________</a:t>
            </a:r>
            <a:br>
              <a:rPr lang="ru-RU" b="1" i="1" dirty="0"/>
            </a:br>
            <a:r>
              <a:rPr lang="ru-RU" dirty="0"/>
              <a:t>24 и 25 октября 2019 года в Амурской областной научной библиотеке состоялась региональная научно-практическая конференция</a:t>
            </a:r>
            <a:br>
              <a:rPr lang="ru-RU" dirty="0"/>
            </a:br>
            <a:r>
              <a:rPr lang="ru-RU" dirty="0"/>
              <a:t>«IХ </a:t>
            </a:r>
            <a:r>
              <a:rPr lang="ru-RU" dirty="0" err="1"/>
              <a:t>Муравьёвские</a:t>
            </a:r>
            <a:r>
              <a:rPr lang="ru-RU" dirty="0"/>
              <a:t> чтения», посвящённая 160-летию основания библиотеки и 210-летию со дня рождения Н. Н. </a:t>
            </a:r>
            <a:r>
              <a:rPr lang="ru-RU" dirty="0" err="1"/>
              <a:t>Муравьёва</a:t>
            </a:r>
            <a:r>
              <a:rPr lang="ru-RU" dirty="0"/>
              <a:t>-Амурского.</a:t>
            </a:r>
            <a:br>
              <a:rPr lang="ru-RU" dirty="0"/>
            </a:br>
            <a:r>
              <a:rPr lang="ru-RU" dirty="0"/>
              <a:t>Конференция организована при поддержке Министерства культуры</a:t>
            </a:r>
            <a:br>
              <a:rPr lang="ru-RU" dirty="0"/>
            </a:br>
            <a:r>
              <a:rPr lang="ru-RU" dirty="0"/>
              <a:t>и национальной политики Амурской области.</a:t>
            </a:r>
            <a:br>
              <a:rPr lang="ru-RU" dirty="0"/>
            </a:br>
            <a:r>
              <a:rPr lang="ru-RU" dirty="0"/>
              <a:t>В работе конференции приняли участие 250 человек. Это представители органов власти, государственных и общественных организаций, специалисты архивов, музеев, краеведы, писатели, издатели,</a:t>
            </a:r>
            <a:br>
              <a:rPr lang="ru-RU" dirty="0"/>
            </a:br>
            <a:r>
              <a:rPr lang="ru-RU" dirty="0"/>
              <a:t>преподаватели и учащиеся высших, средних учебных заведений, заведующие отделами обслуживания общедоступных библиотек Амурской области – слушатели курсов повышения квалификации</a:t>
            </a:r>
            <a:br>
              <a:rPr lang="ru-RU" dirty="0"/>
            </a:br>
            <a:r>
              <a:rPr lang="ru-RU" dirty="0"/>
              <a:t>«Библиотека в современном культурном и образовательном пространстве региона».</a:t>
            </a:r>
            <a:br>
              <a:rPr lang="ru-RU" dirty="0"/>
            </a:br>
            <a:r>
              <a:rPr lang="ru-RU" dirty="0"/>
              <a:t>В ходе работы конференции было заслушано 17 докладов и сообщений. Основные темы выступлений на конференции: сохранение</a:t>
            </a:r>
            <a:br>
              <a:rPr lang="ru-RU" dirty="0"/>
            </a:br>
            <a:r>
              <a:rPr lang="ru-RU" dirty="0"/>
              <a:t>и популяризация образа Н.Н. </a:t>
            </a:r>
            <a:r>
              <a:rPr lang="ru-RU" dirty="0" err="1"/>
              <a:t>Муравьёва</a:t>
            </a:r>
            <a:r>
              <a:rPr lang="ru-RU" dirty="0"/>
              <a:t>-Амурского в региональном</a:t>
            </a:r>
            <a:br>
              <a:rPr lang="ru-RU" dirty="0"/>
            </a:br>
            <a:r>
              <a:rPr lang="ru-RU" dirty="0"/>
              <a:t>краеведении; краеведческая деятельность в условиях информационного общества; роль учреждений культуры и образования в сохранении и продвижении историко-культурного наследия региона.</a:t>
            </a:r>
            <a:br>
              <a:rPr lang="ru-RU" dirty="0"/>
            </a:br>
            <a:r>
              <a:rPr lang="ru-RU" dirty="0"/>
              <a:t>Краеведение на современном этапе является одним из приоритетных направлений в работе различных учреждений и организаций.</a:t>
            </a:r>
            <a:br>
              <a:rPr lang="ru-RU" dirty="0"/>
            </a:br>
            <a:r>
              <a:rPr lang="ru-RU" dirty="0"/>
              <a:t>Для многих слушателей открытием стало освещение роли графа</a:t>
            </a:r>
            <a:br>
              <a:rPr lang="ru-RU" dirty="0"/>
            </a:br>
            <a:r>
              <a:rPr lang="ru-RU" dirty="0"/>
              <a:t>Н. П. Игнатьева в российско-китайских отношениях второй половины XIX века в докладах С. А. Пискунова и М. К. </a:t>
            </a:r>
            <a:r>
              <a:rPr lang="ru-RU" dirty="0" err="1"/>
              <a:t>Чесноковой</a:t>
            </a:r>
            <a:r>
              <a:rPr lang="ru-RU" dirty="0"/>
              <a:t>. Образу</a:t>
            </a:r>
            <a:br>
              <a:rPr lang="ru-RU" dirty="0"/>
            </a:br>
            <a:r>
              <a:rPr lang="ru-RU" dirty="0"/>
              <a:t>Н. Н. </a:t>
            </a:r>
            <a:r>
              <a:rPr lang="ru-RU" dirty="0" err="1"/>
              <a:t>Муравьёва</a:t>
            </a:r>
            <a:r>
              <a:rPr lang="ru-RU" dirty="0"/>
              <a:t>-Амурского, воплощённого в памятниках, были посвящены выступления Л. А. </a:t>
            </a:r>
            <a:r>
              <a:rPr lang="ru-RU" dirty="0" err="1"/>
              <a:t>Головчанской</a:t>
            </a:r>
            <a:r>
              <a:rPr lang="ru-RU" dirty="0"/>
              <a:t> и </a:t>
            </a:r>
            <a:r>
              <a:rPr lang="ru-RU" dirty="0" err="1"/>
              <a:t>И</a:t>
            </a:r>
            <a:r>
              <a:rPr lang="ru-RU" dirty="0"/>
              <a:t>. В. Васиной.</a:t>
            </a:r>
            <a:br>
              <a:rPr lang="ru-RU" dirty="0"/>
            </a:br>
            <a:r>
              <a:rPr lang="ru-RU" dirty="0"/>
              <a:t>Участниками конференции были отмечены интересные доклады</a:t>
            </a:r>
            <a:br>
              <a:rPr lang="ru-RU" dirty="0"/>
            </a:br>
            <a:r>
              <a:rPr lang="ru-RU" dirty="0"/>
              <a:t>как библиотечных специалистов – И. П. Моисеевой, Е. В. </a:t>
            </a:r>
            <a:r>
              <a:rPr lang="ru-RU" dirty="0" err="1"/>
              <a:t>Калининой</a:t>
            </a:r>
            <a:r>
              <a:rPr lang="ru-RU" dirty="0"/>
              <a:t>, А. А. Проскуряковой, так и представителей общественных организаций – А. Д. </a:t>
            </a:r>
            <a:r>
              <a:rPr lang="ru-RU" dirty="0" err="1"/>
              <a:t>Симчука</a:t>
            </a:r>
            <a:r>
              <a:rPr lang="ru-RU" dirty="0"/>
              <a:t>, О. Я. Камоско, Ю. А. Тарасова, А. Н. Старкова.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931" y="1924924"/>
            <a:ext cx="3926164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83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C:\Users\Ольга\Desktop\КИЦ\ЕРЁМИН  И А\ЧИТАЕМ ЕРЕМИНА\Фото чтения СОЛДАТКА\66817324_2116730588453471_163999392007716864_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49" y="567294"/>
            <a:ext cx="1958204" cy="2663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КИЦ\ЕРЁМИН  И А\ЧИТАЕМ ЕРЕМИНА\Фото чтения СОЛДАТКА\66936821_2116731165120080_2978389348229054464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6" y="1905000"/>
            <a:ext cx="4245428" cy="4147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04" b="-15039"/>
          <a:stretch/>
        </p:blipFill>
        <p:spPr>
          <a:xfrm rot="10800000">
            <a:off x="2005035" y="3798390"/>
            <a:ext cx="4748462" cy="2875276"/>
          </a:xfrm>
          <a:prstGeom prst="rect">
            <a:avLst/>
          </a:prstGeom>
        </p:spPr>
      </p:pic>
      <p:pic>
        <p:nvPicPr>
          <p:cNvPr id="4" name="Рисунок 3" descr="C:\Users\Ольга\Desktop\КИЦ\ЕРЁМИН  И А\ЧИТАЕМ ЕРЕМИНА\Фото чтения СОЛДАТКА\66793973_2116706851789178_2991516615121567744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0"/>
            <a:ext cx="4250776" cy="4125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291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4325" y="169817"/>
            <a:ext cx="6317766" cy="173518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85 лет со дня рождения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C:\Users\Ольга\Desktop\КИЦ\ЕРЁМИН  И А\ЧИТАЕМ ЕРЕМИНА\Отмечаем 85 лете ЕРЕМИНА\69829959_2216149968511532_5176962860575621120_n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49" y="1035391"/>
            <a:ext cx="3182680" cy="2494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Ольга\Desktop\КИЦ\ЕРЁМИН  И А\ЧИТАЕМ ЕРЕМИНА\Отмечаем 85 лете ЕРЕМИНА\70271846_2229417677184761_7684223347592265728_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3678600"/>
            <a:ext cx="3448594" cy="2861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Desktop\КИЦ\ЕРЁМИН  И А\ЧИТАЕМ ЕРЕМИНА\Отмечаем 85 лете ЕРЕМИНА\70265490_2229420047184524_8656030487963238400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109" y="3835853"/>
            <a:ext cx="2886891" cy="2894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Ольга\Desktop\КИЦ\ЕРЁМИН  И А\ЧИТАЕМ ЕРЕМИНА\Отмечаем 85 лете ЕРЕМИНА\70781513_2229419373851258_2370922058784702464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483" y="3968887"/>
            <a:ext cx="3674364" cy="292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Ольга\Desktop\КИЦ\ЕРЁМИН  И А\ЧИТАЕМ ЕРЕМИНА\Отмечаем 85 лете ЕРЕМИНА\70369570_2229418847184644_5708346646912303104_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897" y="1097280"/>
            <a:ext cx="3683725" cy="2581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2" r="18619"/>
          <a:stretch/>
        </p:blipFill>
        <p:spPr>
          <a:xfrm>
            <a:off x="4732775" y="1097280"/>
            <a:ext cx="2310433" cy="2433075"/>
          </a:xfrm>
          <a:prstGeom prst="rect">
            <a:avLst/>
          </a:prstGeom>
        </p:spPr>
      </p:pic>
      <p:pic>
        <p:nvPicPr>
          <p:cNvPr id="12" name="Рисунок 11" descr="C:\Users\Ольга\Desktop\КИЦ\ЕРЁМИН  И А\ЧИТАЕМ ЕРЕМИНА\Отмечаем 85 лете ЕРЕМИНА\70781513_2229419373851258_2370922058784702464_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00" y="3929699"/>
            <a:ext cx="3674364" cy="2928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720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6629" y="294518"/>
            <a:ext cx="9416783" cy="76159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«АННУШКИН ТЕАТРА»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Издательство </a:t>
            </a:r>
            <a:r>
              <a:rPr lang="ru-RU" b="1" dirty="0">
                <a:solidFill>
                  <a:srgbClr val="C00000"/>
                </a:solidFill>
              </a:rPr>
              <a:t>книги «Народный театр. Радость людям несущая</a:t>
            </a:r>
            <a:r>
              <a:rPr lang="ru-RU" b="1" dirty="0">
                <a:solidFill>
                  <a:srgbClr val="FF0000"/>
                </a:solidFill>
              </a:rPr>
              <a:t>»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dirty="0"/>
              <a:t> 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3984170"/>
            <a:ext cx="2884125" cy="1927051"/>
          </a:xfrm>
        </p:spPr>
        <p:txBody>
          <a:bodyPr/>
          <a:lstStyle/>
          <a:p>
            <a:r>
              <a:rPr lang="ru-RU" dirty="0"/>
              <a:t> </a:t>
            </a:r>
          </a:p>
        </p:txBody>
      </p:sp>
      <p:pic>
        <p:nvPicPr>
          <p:cNvPr id="4" name="Рисунок 3" descr="C:\Users\Ольга\Downloads\20191130_20595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0097" y="1903351"/>
            <a:ext cx="2121096" cy="192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img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43" y="2338251"/>
            <a:ext cx="3405794" cy="394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8" r="25512"/>
          <a:stretch/>
        </p:blipFill>
        <p:spPr>
          <a:xfrm>
            <a:off x="224720" y="1554078"/>
            <a:ext cx="1852273" cy="22201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914" y="4083204"/>
            <a:ext cx="3112168" cy="2334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8" r="25512"/>
          <a:stretch/>
        </p:blipFill>
        <p:spPr>
          <a:xfrm>
            <a:off x="241310" y="1532302"/>
            <a:ext cx="1852273" cy="222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07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 t="26667" r="25597" b="25593"/>
          <a:stretch/>
        </p:blipFill>
        <p:spPr>
          <a:xfrm>
            <a:off x="5669281" y="2968583"/>
            <a:ext cx="4349152" cy="2831326"/>
          </a:xfrm>
          <a:prstGeom prst="rect">
            <a:avLst/>
          </a:prstGeom>
        </p:spPr>
      </p:pic>
      <p:pic>
        <p:nvPicPr>
          <p:cNvPr id="9" name="Picture 3" descr="IMG_71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48" y="3131408"/>
            <a:ext cx="3650053" cy="243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700937" y="1432057"/>
            <a:ext cx="9155097" cy="976312"/>
          </a:xfrm>
        </p:spPr>
        <p:txBody>
          <a:bodyPr>
            <a:normAutofit fontScale="90000"/>
          </a:bodyPr>
          <a:lstStyle/>
          <a:p>
            <a:pPr lvl="0" defTabSz="914400" eaLnBrk="0" fontAlgn="base" hangingPunct="0">
              <a:spcAft>
                <a:spcPct val="0"/>
              </a:spcAft>
            </a:pPr>
            <a:r>
              <a:rPr lang="ru-RU" altLang="ru-RU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24 декабря 2019 г., 11.00-14.00</a:t>
            </a: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u="sng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Гала-концерт </a:t>
            </a:r>
            <a:r>
              <a:rPr lang="en-US" altLang="ru-RU" u="sng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VII</a:t>
            </a:r>
            <a:r>
              <a:rPr lang="ru-RU" altLang="ru-RU" u="sng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Фестиваля военно-патриотической песни Белогорского гарнизона «Отчизне посвятим души прекрасные порывы…»,</a:t>
            </a: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(зрители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ветераны военной службы и боевых действий – 10 чел., военнослужащие по призыву – 250 чел., </a:t>
            </a:r>
            <a: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altLang="ru-RU" sz="1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члены семей военнослужащих – 50 чел., члены военно-патриотических организаций – 20 чел., участники: 60 чел.)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235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916558" y="3304958"/>
            <a:ext cx="16674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Члены</a:t>
            </a:r>
            <a:r>
              <a:rPr kumimoji="0" lang="ru-RU" alt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Жюри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602092" y="411434"/>
            <a:ext cx="938942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ПОБЕДИТЕЛИ</a:t>
            </a:r>
          </a:p>
        </p:txBody>
      </p:sp>
      <p:pic>
        <p:nvPicPr>
          <p:cNvPr id="1030" name="Picture 6" descr="IMG_72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62" y="1987745"/>
            <a:ext cx="2816597" cy="187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0815" y="5103674"/>
            <a:ext cx="30775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Дипломанты 1 степени (различных возрастных категориях):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ряд. Валерий Семенной (в/ч 53790,)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Арина КОРОБЕЙНИКОВА (преподаватель школы п. Серышево),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Виктория НЕЦВЕТАЕВА (учащаяся школы искусств г. Белогорск),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Елена СЫЧ (учащаяся школы искусств г. Белогорск)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31" name="Picture 7" descr="IMG_728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155" y="1654789"/>
            <a:ext cx="2816597" cy="187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898271" y="3914100"/>
            <a:ext cx="285522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Дипломанты 2 степени (различных возрастных категориях):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Ольга ЯШИНА (учащаяся школы с. Великокнязевка), 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Алёна КОЛУМБОВСКАЯ (гражданский персонал в/ч 53790), 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Даниил ДУМБУРС (учащийся школы искусств г. Белогорска),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2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Оксана ЖИРОВА (преподаватель Белогорского реабилитационного центра</a:t>
            </a:r>
            <a:endParaRPr lang="ru-RU" sz="1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714985" y="2336990"/>
            <a:ext cx="242969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Дипломанты 3 степени (различных возрастных категориях): вокальная группа «ГЛОРИЯ» (преподаватели школы №2 п. Серышево),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Артём ЕГОРОВ (учащийся школы №2 п. Серышево), Виктория МАНЖОС (учащаяся школы №5 г. Белогорска),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Людмила ПАНОВА (гражданский персонал в/ч 02901) и вокально-инструментальная группа «ЗАРЯ» (в/ч 59792).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32" name="Picture 8" descr="IMG_728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32" y="1755100"/>
            <a:ext cx="2557048" cy="17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IMG_72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497" y="4307498"/>
            <a:ext cx="32385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IMG_72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62" y="2036369"/>
            <a:ext cx="2816597" cy="187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767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7520" y="158705"/>
            <a:ext cx="3942217" cy="976312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Окончила курсы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повышения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5176" y="1311673"/>
            <a:ext cx="4423191" cy="553582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2" y="446088"/>
            <a:ext cx="4383820" cy="5845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92" y="446089"/>
            <a:ext cx="4383820" cy="584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89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СЕРТИФИКАТЫ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96683" y="-252811"/>
            <a:ext cx="2062747" cy="32018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94" y="1766675"/>
            <a:ext cx="2967370" cy="4094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18" y="2874224"/>
            <a:ext cx="4055875" cy="298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46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673" y="261257"/>
            <a:ext cx="9723263" cy="63224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2668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669" y="91441"/>
            <a:ext cx="10437221" cy="2860765"/>
          </a:xfrm>
        </p:spPr>
        <p:txBody>
          <a:bodyPr>
            <a:normAutofit/>
          </a:bodyPr>
          <a:lstStyle/>
          <a:p>
            <a:r>
              <a:rPr lang="ru-RU" b="1" dirty="0" smtClean="0"/>
              <a:t>План</a:t>
            </a:r>
            <a:r>
              <a:rPr lang="ru-RU" dirty="0" smtClean="0"/>
              <a:t> </a:t>
            </a:r>
            <a:r>
              <a:rPr lang="ru-RU" b="1" dirty="0" smtClean="0"/>
              <a:t>мероприятий Амурской областной общественной </a:t>
            </a:r>
            <a:r>
              <a:rPr lang="ru-RU" b="1" dirty="0"/>
              <a:t>организации 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«Культурно-исторический центр»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на 2020 год</a:t>
            </a:r>
            <a:r>
              <a:rPr lang="ru-RU" dirty="0"/>
              <a:t> </a:t>
            </a:r>
            <a:r>
              <a:rPr lang="ru-RU" b="1" dirty="0"/>
              <a:t>посвящённый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Году  Памяти </a:t>
            </a:r>
            <a:r>
              <a:rPr lang="ru-RU" b="1" dirty="0"/>
              <a:t>и </a:t>
            </a:r>
            <a:r>
              <a:rPr lang="ru-RU" b="1" dirty="0" smtClean="0"/>
              <a:t>Славы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69" y="3133588"/>
            <a:ext cx="85534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71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цели и задачи: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95594" y="1427018"/>
            <a:ext cx="8915400" cy="518160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Целями Организации является развитие на территории Амурской области традиционной русской культуры, создание комфортных условий для формирования у жителей нравственных, духовных и эстетических идеалов.</a:t>
            </a:r>
          </a:p>
          <a:p>
            <a:r>
              <a:rPr lang="ru-RU" dirty="0" smtClean="0"/>
              <a:t>Задачи:</a:t>
            </a:r>
          </a:p>
          <a:p>
            <a:r>
              <a:rPr lang="ru-RU" dirty="0" smtClean="0"/>
              <a:t>Выявлять и обследовать объекты, представляющие собой культурно-историческую ценность.</a:t>
            </a:r>
          </a:p>
          <a:p>
            <a:r>
              <a:rPr lang="ru-RU" dirty="0" smtClean="0"/>
              <a:t>Проводить тематические уроки, музыкально-поэтические и театрализованные вечера, конкурсы и выставки.</a:t>
            </a:r>
          </a:p>
          <a:p>
            <a:r>
              <a:rPr lang="ru-RU" dirty="0" smtClean="0"/>
              <a:t>Участвовать в научных .культурологических и археологических экспедициях</a:t>
            </a:r>
          </a:p>
          <a:p>
            <a:r>
              <a:rPr lang="ru-RU" dirty="0" smtClean="0"/>
              <a:t>Проводить ярмарки, смотры в области национальной культуры</a:t>
            </a:r>
          </a:p>
          <a:p>
            <a:r>
              <a:rPr lang="ru-RU" dirty="0" smtClean="0"/>
              <a:t>Создавать творческие мастерские .студии традиционных ремесел</a:t>
            </a:r>
          </a:p>
          <a:p>
            <a:r>
              <a:rPr lang="ru-RU" dirty="0" smtClean="0"/>
              <a:t>Народные библиотеки, музеи</a:t>
            </a:r>
          </a:p>
          <a:p>
            <a:r>
              <a:rPr lang="ru-RU" dirty="0" smtClean="0"/>
              <a:t>Издавать тематические книги</a:t>
            </a:r>
          </a:p>
          <a:p>
            <a:r>
              <a:rPr lang="ru-RU" dirty="0" smtClean="0"/>
              <a:t>Осуществлять благотворительную деятельность  с привлечением пожертвований ….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323711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0070C0"/>
                </a:solidFill>
              </a:rPr>
              <a:t>Приглашаем вас на 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6699"/>
                </a:solidFill>
              </a:rPr>
              <a:t>Встречи </a:t>
            </a:r>
            <a:r>
              <a:rPr lang="ru-RU" b="1" i="1" dirty="0">
                <a:solidFill>
                  <a:srgbClr val="FF6699"/>
                </a:solidFill>
              </a:rPr>
              <a:t/>
            </a:r>
            <a:br>
              <a:rPr lang="ru-RU" b="1" i="1" dirty="0">
                <a:solidFill>
                  <a:srgbClr val="FF6699"/>
                </a:solidFill>
              </a:rPr>
            </a:br>
            <a:r>
              <a:rPr lang="ru-RU" b="1" i="1" dirty="0">
                <a:solidFill>
                  <a:srgbClr val="FF6699"/>
                </a:solidFill>
              </a:rPr>
              <a:t>с  литературными</a:t>
            </a:r>
            <a:br>
              <a:rPr lang="ru-RU" b="1" i="1" dirty="0">
                <a:solidFill>
                  <a:srgbClr val="FF6699"/>
                </a:solidFill>
              </a:rPr>
            </a:br>
            <a:r>
              <a:rPr lang="ru-RU" b="1" i="1" dirty="0">
                <a:solidFill>
                  <a:srgbClr val="FF6699"/>
                </a:solidFill>
              </a:rPr>
              <a:t>героями</a:t>
            </a:r>
            <a:r>
              <a:rPr lang="ru-RU" b="1" i="1" dirty="0" smtClean="0">
                <a:solidFill>
                  <a:srgbClr val="FF6699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9831">
            <a:off x="1165073" y="2318733"/>
            <a:ext cx="1584325" cy="1957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0457">
            <a:off x="2012665" y="3968295"/>
            <a:ext cx="1957388" cy="2576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5722">
            <a:off x="3956441" y="3305725"/>
            <a:ext cx="1926184" cy="264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626927" y="1864922"/>
            <a:ext cx="303414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b="1" kern="1800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хозяйками  </a:t>
            </a:r>
            <a:r>
              <a:rPr lang="ru-RU" b="1" kern="18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литературных салонов России</a:t>
            </a:r>
            <a:endParaRPr lang="ru-RU" sz="9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салоны Волконская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0" y="3168657"/>
            <a:ext cx="3901440" cy="297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салоны Волконская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280" y="3190046"/>
            <a:ext cx="3901440" cy="297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салоны Волконская">
            <a:hlinkClick r:id="rId5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80" y="3342446"/>
            <a:ext cx="3901440" cy="2971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106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ПРАВЛЕНИЕ  АООО «КИЦ»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05"/>
          <a:stretch/>
        </p:blipFill>
        <p:spPr>
          <a:xfrm>
            <a:off x="1545122" y="1473718"/>
            <a:ext cx="2952308" cy="28250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1" y="1364916"/>
            <a:ext cx="2200388" cy="2933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t="80" r="5336" b="7391"/>
          <a:stretch/>
        </p:blipFill>
        <p:spPr>
          <a:xfrm rot="5400000">
            <a:off x="8603865" y="1523797"/>
            <a:ext cx="2964083" cy="2453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129245" y="4585063"/>
            <a:ext cx="1985552" cy="122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КАМОСКО  Ольга Яковлевна</a:t>
            </a:r>
          </a:p>
          <a:p>
            <a:r>
              <a:rPr lang="ru-RU" dirty="0" smtClean="0"/>
              <a:t>Председатель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5871753" y="4585063"/>
            <a:ext cx="1906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Коваленко </a:t>
            </a:r>
            <a:r>
              <a:rPr lang="ru-RU" dirty="0"/>
              <a:t>Г</a:t>
            </a:r>
            <a:r>
              <a:rPr lang="ru-RU" dirty="0" smtClean="0"/>
              <a:t>алина Ивановна</a:t>
            </a:r>
          </a:p>
          <a:p>
            <a:r>
              <a:rPr lang="ru-RU" dirty="0" smtClean="0"/>
              <a:t>секретарь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859380" y="4585063"/>
            <a:ext cx="2510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Горохов Анатолий Федорович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299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2582" y="91648"/>
            <a:ext cx="8911687" cy="128089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Наш  дружный коллектив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22" y="3335925"/>
            <a:ext cx="5120641" cy="341376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9" y="1264555"/>
            <a:ext cx="5228281" cy="377825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02853" y="732093"/>
            <a:ext cx="3424989" cy="25687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/>
          <a:stretch/>
        </p:blipFill>
        <p:spPr>
          <a:xfrm rot="5400000">
            <a:off x="4085955" y="4123799"/>
            <a:ext cx="2384258" cy="208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5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7552" y="189356"/>
            <a:ext cx="2782603" cy="1932889"/>
          </a:xfrm>
        </p:spPr>
        <p:txBody>
          <a:bodyPr>
            <a:normAutofit/>
          </a:bodyPr>
          <a:lstStyle/>
          <a:p>
            <a:r>
              <a:rPr lang="ru-RU" dirty="0" smtClean="0"/>
              <a:t>                </a:t>
            </a:r>
            <a:r>
              <a:rPr lang="ru-RU" b="1" dirty="0" smtClean="0">
                <a:solidFill>
                  <a:srgbClr val="C00000"/>
                </a:solidFill>
              </a:rPr>
              <a:t>Театр в массы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8823" y="2368638"/>
            <a:ext cx="4591332" cy="4057920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/>
              <a:t>Амурская областная общественная организация "Культурно-исторический центр" в минувшую субботу подхватив стартовавший во всех регионах России Год театра, запустила цикл мероприятий литературно-музыкальной гостиной посвященной русским классикам, на начальном этапе своей известности участвующих в те далекие времена в Домашних театрах и оставивших после себя замечательные произведения.</a:t>
            </a:r>
          </a:p>
          <a:p>
            <a:r>
              <a:rPr lang="ru-RU" b="1" dirty="0" smtClean="0"/>
              <a:t>Гости мероприятия  </a:t>
            </a:r>
            <a:r>
              <a:rPr lang="ru-RU" b="1" dirty="0"/>
              <a:t>читали стихи, басни, монологи великих писателей и поэтов И. Крылова, А. </a:t>
            </a:r>
            <a:r>
              <a:rPr lang="ru-RU" b="1" dirty="0" err="1"/>
              <a:t>Чехова,А</a:t>
            </a:r>
            <a:r>
              <a:rPr lang="ru-RU" b="1" dirty="0"/>
              <a:t>. Грибоедова , Б. Пастернака. Зрителей не было, все участвовали раскрывая свои сценические таланты, или литературные знания, отвечая на вопросы поданные в необычной форме для всех. Дружно подпевали знакомые на удивление всем, песни на стихи Б. Пастернака из кинофильмов «Ирония Судьбы, или С лёгким паром» и «Служебный роман» режиссера Э. Рязанова.</a:t>
            </a:r>
          </a:p>
          <a:p>
            <a:r>
              <a:rPr lang="ru-RU" b="1" dirty="0"/>
              <a:t> Старт получился душевным и по домашнему тёплым. Примечательно, что гостями встречи стали </a:t>
            </a:r>
            <a:r>
              <a:rPr lang="ru-RU" b="1" dirty="0" err="1"/>
              <a:t>белогорцы</a:t>
            </a:r>
            <a:r>
              <a:rPr lang="ru-RU" b="1" dirty="0"/>
              <a:t> разных возрастов.</a:t>
            </a:r>
            <a:endParaRPr lang="ru-RU" b="1" dirty="0" smtClean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2095" r="50001" b="26377"/>
          <a:stretch/>
        </p:blipFill>
        <p:spPr>
          <a:xfrm>
            <a:off x="640018" y="87564"/>
            <a:ext cx="1429340" cy="1210564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04" y="1722221"/>
            <a:ext cx="4574526" cy="30508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12604" r="24209" b="18484"/>
          <a:stretch/>
        </p:blipFill>
        <p:spPr>
          <a:xfrm rot="16200000">
            <a:off x="10619005" y="4794385"/>
            <a:ext cx="1488770" cy="100455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04" y="4126606"/>
            <a:ext cx="4143960" cy="2416600"/>
          </a:xfrm>
          <a:prstGeom prst="rect">
            <a:avLst/>
          </a:prstGeom>
        </p:spPr>
      </p:pic>
      <p:pic>
        <p:nvPicPr>
          <p:cNvPr id="11" name="Рисунок 10" descr="Â«ÐÐ¾Ð»Ð¾ÑÐ°Ñ Ð¼Ð°ÑÐºÐ°Â» Ð² Ð³Ð¾ÑÐ¾Ð´Ð°Ñ Ð Ð¾ÑÑÐ¸Ð¸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44" y="-26126"/>
            <a:ext cx="4530742" cy="2560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32095" r="50001" b="26377"/>
          <a:stretch/>
        </p:blipFill>
        <p:spPr>
          <a:xfrm>
            <a:off x="640018" y="69595"/>
            <a:ext cx="1429340" cy="1210564"/>
          </a:xfrm>
          <a:prstGeom prst="rect">
            <a:avLst/>
          </a:prstGeom>
        </p:spPr>
      </p:pic>
      <p:pic>
        <p:nvPicPr>
          <p:cNvPr id="1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604" y="1705489"/>
            <a:ext cx="4574526" cy="30508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14648" r="25399"/>
          <a:stretch/>
        </p:blipFill>
        <p:spPr>
          <a:xfrm>
            <a:off x="10595891" y="251228"/>
            <a:ext cx="1368355" cy="17568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6" t="5258" r="14836"/>
          <a:stretch/>
        </p:blipFill>
        <p:spPr>
          <a:xfrm>
            <a:off x="10912780" y="2368638"/>
            <a:ext cx="1024464" cy="175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92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МЕДИАШКОЛА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68388" y="2133600"/>
            <a:ext cx="6436223" cy="3777622"/>
          </a:xfrm>
        </p:spPr>
        <p:txBody>
          <a:bodyPr/>
          <a:lstStyle/>
          <a:p>
            <a:r>
              <a:rPr lang="ru-RU" sz="2000" b="1" dirty="0"/>
              <a:t>Амурская областная общественная молодежная организация «Пульс», при финансовой поддержке Фонда президентских грантов реализует социальный проект «От практики – к действию</a:t>
            </a:r>
            <a:r>
              <a:rPr lang="ru-RU" sz="2000" b="1" dirty="0" smtClean="0"/>
              <a:t>». В </a:t>
            </a:r>
            <a:r>
              <a:rPr lang="ru-RU" sz="2000" b="1" dirty="0"/>
              <a:t>рамках проекта с 17.02.2019 – по 21.02.2019 г. </a:t>
            </a:r>
            <a:r>
              <a:rPr lang="ru-RU" sz="2000" b="1" dirty="0" smtClean="0"/>
              <a:t> проводился </a:t>
            </a:r>
            <a:r>
              <a:rPr lang="ru-RU" sz="2000" b="1" dirty="0"/>
              <a:t>выездной </a:t>
            </a:r>
            <a:r>
              <a:rPr lang="ru-RU" sz="2000" b="1" dirty="0" err="1"/>
              <a:t>интенсив</a:t>
            </a:r>
            <a:r>
              <a:rPr lang="ru-RU" sz="2000" b="1" dirty="0"/>
              <a:t>-курс для некоммерческих организаций «Медиа школа НКО».</a:t>
            </a:r>
          </a:p>
          <a:p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1" y="1495926"/>
            <a:ext cx="2649406" cy="24362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2" y="4160801"/>
            <a:ext cx="4103296" cy="235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3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5" y="478721"/>
            <a:ext cx="4525300" cy="6379279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633" y="1827388"/>
            <a:ext cx="2192341" cy="12367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698633" y="3190177"/>
            <a:ext cx="2327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Читает </a:t>
            </a:r>
            <a:r>
              <a:rPr lang="ru-RU" dirty="0" err="1"/>
              <a:t>О.Камоско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310" y="3797688"/>
            <a:ext cx="1824467" cy="129682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847908" y="5332694"/>
            <a:ext cx="2447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Машинист</a:t>
            </a:r>
          </a:p>
          <a:p>
            <a:r>
              <a:rPr lang="ru-RU" dirty="0" err="1"/>
              <a:t>Н.Кульмановская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775" y="2026330"/>
            <a:ext cx="2051824" cy="134851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22582" y="3723937"/>
            <a:ext cx="15314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Сватовство</a:t>
            </a:r>
          </a:p>
          <a:p>
            <a:r>
              <a:rPr lang="ru-RU" dirty="0" err="1" smtClean="0"/>
              <a:t>С.Беляева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037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9530"/>
            <a:ext cx="5394960" cy="128089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Конкурс </a:t>
            </a:r>
            <a:r>
              <a:rPr lang="ru-RU" b="1" dirty="0" smtClean="0">
                <a:solidFill>
                  <a:srgbClr val="0070C0"/>
                </a:solidFill>
              </a:rPr>
              <a:t>рисунков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>
                <a:solidFill>
                  <a:srgbClr val="0070C0"/>
                </a:solidFill>
              </a:rPr>
              <a:t>«Он сказал: «ПОЕХАЛИ»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 </a:t>
            </a:r>
            <a:endParaRPr lang="ru-RU" dirty="0"/>
          </a:p>
        </p:txBody>
      </p:sp>
      <p:pic>
        <p:nvPicPr>
          <p:cNvPr id="4" name="Объект 3" descr="D:\КОСМОС\861_n1407718_big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349" y="378822"/>
            <a:ext cx="3431765" cy="2194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Ольга\AppData\Local\Microsoft\Windows\INetCache\Content.Word\20191214_12223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8051" y="2258105"/>
            <a:ext cx="3509596" cy="22925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45381" y="2240215"/>
            <a:ext cx="841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В музее </a:t>
            </a:r>
            <a:r>
              <a:rPr lang="ru-RU" b="1" dirty="0" smtClean="0">
                <a:solidFill>
                  <a:srgbClr val="C00000"/>
                </a:solidFill>
              </a:rPr>
              <a:t>космодрома «восточный» узнали,</a:t>
            </a:r>
          </a:p>
          <a:p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что в России 4 женщины космонавта!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Объект 3" descr="D:\КОСМОС\КОСМОС\img16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65" y="3707628"/>
            <a:ext cx="4624941" cy="254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056" y="3587093"/>
            <a:ext cx="2679415" cy="31441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24206" y="2784298"/>
            <a:ext cx="4289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Мини-выставка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« КОСМИЧЕСКИХ Марок и конвертов»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456" y="3739493"/>
            <a:ext cx="2679415" cy="314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8122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1013</TotalTime>
  <Words>596</Words>
  <Application>Microsoft Office PowerPoint</Application>
  <PresentationFormat>Широкоэкранный</PresentationFormat>
  <Paragraphs>108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Gothic</vt:lpstr>
      <vt:lpstr>Times New Roman</vt:lpstr>
      <vt:lpstr>Wingdings 3</vt:lpstr>
      <vt:lpstr>Легкий дым</vt:lpstr>
      <vt:lpstr>АМУРСКАЯ ОБЛАСТНАЯ ОБЩЕСТВЕННАЯ ОРГАНИЗАЦИЯ «КУЛЬТУРНО-ИСТОРИЧЕСКИЙ ЦЕНТР»  зарегистрирована 11.12.2007г </vt:lpstr>
      <vt:lpstr>ПУБЛИЧНЫЙ ОТЧЕТ 2019гг</vt:lpstr>
      <vt:lpstr>Наши цели и задачи:</vt:lpstr>
      <vt:lpstr>ПРАВЛЕНИЕ  АООО «КИЦ»</vt:lpstr>
      <vt:lpstr>Наш  дружный коллектив</vt:lpstr>
      <vt:lpstr>                Театр в массы</vt:lpstr>
      <vt:lpstr>МЕДИАШКОЛА</vt:lpstr>
      <vt:lpstr>Презентация PowerPoint</vt:lpstr>
      <vt:lpstr>Конкурс рисунков  «Он сказал: «ПОЕХАЛИ»  </vt:lpstr>
      <vt:lpstr>28 апреля в киноконцертном зале Дома офицеров Белогорского гарнизона для военнослужащих по призыву воинских частей гарнизона состоялась литературно-музыкальная программа - диалог "Поговорим о счастье" или "Счастье жить в мире". Программа подготовлена Народной студией художественного чтения "Властелин слова" (руководитель студии-Галина Коваленко) при активном участии Белогорского отделения российского военно-исторического общества и Культурно исторического центра (руководитель Ольга Камоско). </vt:lpstr>
      <vt:lpstr>29.07.2019г.  Творческая встреча с членами приюта «Надежда»</vt:lpstr>
      <vt:lpstr>· В рамках программы "Литературная гостиная Приамурья" прошел цикл мероприятий, посвященных празднованию Дня славянской письменности и культуры в Архаринской библиотеке. На творческой встрече "Из нас слагается народ" за круглым столом собрались члены писательских союзов Ольга Камоско и Николай Трифонович Дегтярёв, которые чтением своих произведений показали мастер-класс архаринским авторам из лит-муз клуба "Вдохновение".</vt:lpstr>
      <vt:lpstr>15.05.19г .Творческая встреча с опекаемыми Белогорского психоневрологического диспансера</vt:lpstr>
      <vt:lpstr>Литературно-музыкальный диалог</vt:lpstr>
      <vt:lpstr>Презентация PowerPoint</vt:lpstr>
      <vt:lpstr>27.07.19г Творческие встречи с общественной организацией  «Общество слепых» </vt:lpstr>
      <vt:lpstr>Фестиваль казачье песни  в Павловке Белогорского района  «Казачьему роду нет переводу»</vt:lpstr>
      <vt:lpstr>Презентация PowerPoint</vt:lpstr>
      <vt:lpstr>Проект «Время читать Ерёмина»</vt:lpstr>
      <vt:lpstr>Проект  «ВРЕМЯ ЧИТАТЬ ЕРЕМИНА»</vt:lpstr>
      <vt:lpstr> </vt:lpstr>
      <vt:lpstr>85 лет со дня рождения</vt:lpstr>
      <vt:lpstr>ПРОЕКТ «АННУШКИН ТЕАТРА» Издательство книги «Народный театр. Радость людям несущая»     </vt:lpstr>
      <vt:lpstr>24 декабря 2019 г., 11.00-14.00 Гала-концерт VII Фестиваля военно-патриотической песни Белогорского гарнизона «Отчизне посвятим души прекрасные порывы…», (зрители: ветераны военной службы и боевых действий – 10 чел., военнослужащие по призыву – 250 чел.,  члены семей военнослужащих – 50 чел., члены военно-патриотических организаций – 20 чел., участники: 60 чел.) </vt:lpstr>
      <vt:lpstr>ПОБЕДИТЕЛИ</vt:lpstr>
      <vt:lpstr>Окончила курсы повышения квалификации</vt:lpstr>
      <vt:lpstr>СЕРТИФИКАТЫ</vt:lpstr>
      <vt:lpstr>Презентация PowerPoint</vt:lpstr>
      <vt:lpstr>План мероприятий Амурской областной общественной организации  «Культурно-исторический центр» на 2020 год посвящённый  Году  Памяти и Славы</vt:lpstr>
      <vt:lpstr> Приглашаем вас на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АМУРСКАЯ ОБЛАСТНАЯ ОБЩЕСТВЕННАЯ ОРГАНИЗАЦИЯ «КУЛЬТУРНО-ИСТОРИЧЕСКИЙ ЦЕНТР»</dc:title>
  <dc:creator>Ольга</dc:creator>
  <cp:lastModifiedBy>Ольга</cp:lastModifiedBy>
  <cp:revision>118</cp:revision>
  <cp:lastPrinted>2019-02-16T17:12:13Z</cp:lastPrinted>
  <dcterms:created xsi:type="dcterms:W3CDTF">2019-02-15T09:57:13Z</dcterms:created>
  <dcterms:modified xsi:type="dcterms:W3CDTF">2020-06-21T06:37:56Z</dcterms:modified>
</cp:coreProperties>
</file>