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313" r:id="rId3"/>
    <p:sldId id="312" r:id="rId4"/>
    <p:sldId id="314" r:id="rId5"/>
    <p:sldId id="305" r:id="rId6"/>
    <p:sldId id="258" r:id="rId7"/>
    <p:sldId id="257" r:id="rId8"/>
    <p:sldId id="259" r:id="rId9"/>
    <p:sldId id="260" r:id="rId10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2B1262"/>
    <a:srgbClr val="BB177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880" autoAdjust="0"/>
    <p:restoredTop sz="93979" autoAdjust="0"/>
  </p:normalViewPr>
  <p:slideViewPr>
    <p:cSldViewPr>
      <p:cViewPr>
        <p:scale>
          <a:sx n="89" d="100"/>
          <a:sy n="89" d="100"/>
        </p:scale>
        <p:origin x="-1116" y="-2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B8F7-2BAA-4E4D-AE7F-5968E538E3BA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483B-5339-40F4-9415-84D59E645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752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483B-5339-40F4-9415-84D59E6458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76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3379" y="1850263"/>
            <a:ext cx="7597241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61859" y="214884"/>
            <a:ext cx="1746503" cy="17449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165091"/>
            <a:ext cx="9144000" cy="978535"/>
          </a:xfrm>
          <a:custGeom>
            <a:avLst/>
            <a:gdLst/>
            <a:ahLst/>
            <a:cxnLst/>
            <a:rect l="l" t="t" r="r" b="b"/>
            <a:pathLst>
              <a:path w="9144000" h="978535">
                <a:moveTo>
                  <a:pt x="9144000" y="0"/>
                </a:moveTo>
                <a:lnTo>
                  <a:pt x="0" y="0"/>
                </a:lnTo>
                <a:lnTo>
                  <a:pt x="0" y="978408"/>
                </a:lnTo>
                <a:lnTo>
                  <a:pt x="9144000" y="978408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48143" y="2136648"/>
            <a:ext cx="1744979" cy="1744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822" y="138811"/>
            <a:ext cx="544258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131" y="2401316"/>
            <a:ext cx="77609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46819" y="4843983"/>
            <a:ext cx="25463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vk.com/mbu.mpk.yalky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bro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43112" y="895351"/>
            <a:ext cx="5043288" cy="4007822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916" y="1034236"/>
            <a:ext cx="4800600" cy="304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/>
          <p:nvPr/>
        </p:nvSpPr>
        <p:spPr>
          <a:xfrm>
            <a:off x="1905000" y="273043"/>
            <a:ext cx="369186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Знакомство</a:t>
            </a:r>
            <a:endParaRPr sz="3000" dirty="0">
              <a:latin typeface="Euclid Circular B SemiBold"/>
              <a:cs typeface="Euclid Circular B SemiBold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14" name="object 8"/>
          <p:cNvSpPr txBox="1"/>
          <p:nvPr/>
        </p:nvSpPr>
        <p:spPr>
          <a:xfrm>
            <a:off x="609600" y="1066717"/>
            <a:ext cx="4343400" cy="29270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Наименование организации: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Фактический адрес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 Республика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Татарстан,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Кукморский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муниципальный район, с. Большой Кукмор, ул. Молодежная д. 1А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Социальные сети организации: </a:t>
            </a:r>
            <a:r>
              <a:rPr lang="ru-RU" sz="1050" u="sng" dirty="0" smtClean="0">
                <a:hlinkClick r:id="rId4"/>
              </a:rPr>
              <a:t>https</a:t>
            </a:r>
            <a:r>
              <a:rPr lang="ru-RU" sz="1050" u="sng" dirty="0">
                <a:hlinkClick r:id="rId4"/>
              </a:rPr>
              <a:t>://</a:t>
            </a:r>
            <a:r>
              <a:rPr lang="ru-RU" sz="1050" u="sng" dirty="0" smtClean="0">
                <a:hlinkClick r:id="rId4"/>
              </a:rPr>
              <a:t>vk.com/mbu.mpk.yalkyn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Площадь вашего помещения 937 кв.м.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Лидер команды: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Исрафилов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Рамиз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Харисович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Наименование основного вида деятельности согласно ОКВЭД 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93.11 Деятельность спортивных объектов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517" t="6897" r="12069" b="5172"/>
          <a:stretch/>
        </p:blipFill>
        <p:spPr>
          <a:xfrm>
            <a:off x="5715000" y="1123950"/>
            <a:ext cx="32004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3286116" y="214296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Цели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00034" y="857238"/>
            <a:ext cx="7878080" cy="1313105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object 8"/>
          <p:cNvSpPr txBox="1"/>
          <p:nvPr/>
        </p:nvSpPr>
        <p:spPr>
          <a:xfrm>
            <a:off x="571472" y="857238"/>
            <a:ext cx="7786742" cy="1039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</a:t>
            </a: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занимается ваша организация?</a:t>
            </a:r>
            <a:endParaRPr lang="ru-RU" sz="80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Молодежный </a:t>
            </a: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(подростковый) клуб по месту жительства «</a:t>
            </a:r>
            <a:r>
              <a:rPr lang="ru-RU" sz="105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Ялкын</a:t>
            </a: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» был создан в целях духовного и физического развития детей, подростков и молодёжи. В настоящее время при клубе работают спортивные секции по </a:t>
            </a: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общей физической подготовке, каратэ </a:t>
            </a: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,баскетболу, волейболу, атлетизму, </a:t>
            </a: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мини-футболу, шахматы. На базе молодежного клуба ведется добровольческое движение «</a:t>
            </a:r>
            <a:r>
              <a:rPr lang="en-US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#</a:t>
            </a:r>
            <a:r>
              <a:rPr lang="ru-RU" sz="105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Добро116», клуб по интересам «Молодая семья»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3429006"/>
            <a:ext cx="7878080" cy="1495423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object 8"/>
          <p:cNvSpPr txBox="1"/>
          <p:nvPr/>
        </p:nvSpPr>
        <p:spPr>
          <a:xfrm>
            <a:off x="642910" y="3500444"/>
            <a:ext cx="7734328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бы занимался ваш </a:t>
            </a:r>
            <a:r>
              <a:rPr lang="ru-RU" sz="12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 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0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Формированием волонтерских корпусов, проведением мероприятий по добровольчеству, благотворительности, обучающих тренингов, предоставление </a:t>
            </a:r>
            <a:r>
              <a:rPr lang="ru-RU" sz="10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коворкинг-пространств</a:t>
            </a:r>
            <a:r>
              <a:rPr lang="ru-RU" sz="10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а волонтерским объединениям, обучением по социальному проектированию и оформлением заявки на </a:t>
            </a:r>
            <a:r>
              <a:rPr lang="ru-RU" sz="10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грантовые</a:t>
            </a:r>
            <a:r>
              <a:rPr lang="ru-RU" sz="10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конкурсы.</a:t>
            </a:r>
            <a:endParaRPr lang="ru-RU" sz="1000" b="1" dirty="0" smtClean="0">
              <a:solidFill>
                <a:schemeClr val="accent6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0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endParaRPr lang="ru-RU" sz="1000" b="1" dirty="0" smtClean="0">
              <a:solidFill>
                <a:schemeClr val="accent6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6970" y="2285998"/>
            <a:ext cx="7878080" cy="1000132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object 8"/>
          <p:cNvSpPr txBox="1"/>
          <p:nvPr/>
        </p:nvSpPr>
        <p:spPr>
          <a:xfrm>
            <a:off x="571472" y="2357436"/>
            <a:ext cx="7563253" cy="8342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Зачем вам </a:t>
            </a:r>
            <a:r>
              <a:rPr lang="ru-RU" sz="12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 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В </a:t>
            </a:r>
            <a:r>
              <a:rPr lang="ru-RU" sz="11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Кукморском</a:t>
            </a: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муниципальном районе </a:t>
            </a: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функционируют</a:t>
            </a: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: добровольческое движение </a:t>
            </a:r>
            <a:r>
              <a:rPr lang="en-US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#</a:t>
            </a: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Добро116; Движение первых, Клуб </a:t>
            </a:r>
            <a:r>
              <a:rPr lang="ru-RU" sz="1100" b="1" dirty="0" err="1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Кукморских</a:t>
            </a:r>
            <a:r>
              <a:rPr lang="ru-RU" sz="11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 волонтеров «Молоды душой». Цель нашего клуба как Добро. Центра объединить их на одной базе и вести совместную волонтерскую деятельность. </a:t>
            </a:r>
            <a:endParaRPr lang="ru-RU" sz="90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7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752600" y="279456"/>
            <a:ext cx="6781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Выберите пакет «Стандарт» или «Мастер» (подчеркните ваш выбор)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0034" y="1285866"/>
            <a:ext cx="4343399" cy="1584775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object 8"/>
          <p:cNvSpPr txBox="1"/>
          <p:nvPr/>
        </p:nvSpPr>
        <p:spPr>
          <a:xfrm>
            <a:off x="642910" y="1357304"/>
            <a:ext cx="4020349" cy="1270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Базовые сервисы</a:t>
            </a:r>
            <a:r>
              <a:rPr lang="ru-RU" sz="1200" b="1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: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4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Информирование граждан и организаторов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Анкетирование граждан через Платформу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hlinkClick r:id="rId3"/>
              </a:rPr>
              <a:t>ДОБРО.РФ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Консультация по работе с Платформой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hlinkClick r:id="rId3"/>
              </a:rPr>
              <a:t>ДОБРО.РФ</a:t>
            </a: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Помощь в подборе проектов и мероприятий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5. Консультирование граждан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1472" y="3143254"/>
            <a:ext cx="8237713" cy="1857388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object 8"/>
          <p:cNvSpPr txBox="1"/>
          <p:nvPr/>
        </p:nvSpPr>
        <p:spPr>
          <a:xfrm>
            <a:off x="714348" y="3143254"/>
            <a:ext cx="7929618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1600"/>
              </a:lnSpc>
              <a:buClr>
                <a:schemeClr val="accent6"/>
              </a:buClr>
            </a:pPr>
            <a:r>
              <a:rPr lang="ru-RU" sz="1200" b="1" u="sng" dirty="0" smtClean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«Стандарт» </a:t>
            </a:r>
            <a:endParaRPr lang="ru-RU" sz="120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2700" algn="l">
              <a:lnSpc>
                <a:spcPts val="1600"/>
              </a:lnSpc>
              <a:buClr>
                <a:schemeClr val="accent6"/>
              </a:buClr>
            </a:pPr>
            <a:r>
              <a:rPr lang="ru-RU" sz="110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- 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Предоставление помещения;</a:t>
            </a:r>
          </a:p>
          <a:p>
            <a:pPr marL="12700" algn="l">
              <a:lnSpc>
                <a:spcPts val="16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-Организация 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и проведение мероприятий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;</a:t>
            </a:r>
          </a:p>
          <a:p>
            <a:pPr marL="12700" algn="l">
              <a:lnSpc>
                <a:spcPts val="16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-Формирование и сопровождение 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волонтерских корпусов;</a:t>
            </a:r>
          </a:p>
          <a:p>
            <a:pPr marL="12700" algn="l">
              <a:lnSpc>
                <a:spcPts val="16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-Обучение социальному проектированию, составление </a:t>
            </a:r>
            <a:r>
              <a:rPr lang="ru-RU" sz="1050" b="1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грантовых</a:t>
            </a: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заявок;</a:t>
            </a:r>
          </a:p>
          <a:p>
            <a:pPr marL="12700" algn="l">
              <a:lnSpc>
                <a:spcPts val="16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-Осуществление в проведении исследований и мониторингов;</a:t>
            </a:r>
          </a:p>
          <a:p>
            <a:pPr marL="12700" algn="l">
              <a:lnSpc>
                <a:spcPts val="16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-Внедрение стандартов Ассоциации волонтерских центров.</a:t>
            </a:r>
            <a:endParaRPr lang="ru-RU" sz="105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endParaRPr lang="ru-RU" sz="110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  <a:buFontTx/>
              <a:buChar char="-"/>
            </a:pPr>
            <a:endParaRPr lang="ru-RU" sz="1050" b="1" dirty="0" smtClean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57752" y="1285867"/>
            <a:ext cx="3910041" cy="1643073"/>
          </a:xfrm>
          <a:prstGeom prst="roundRect">
            <a:avLst>
              <a:gd name="adj" fmla="val 18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object 8"/>
          <p:cNvSpPr txBox="1"/>
          <p:nvPr/>
        </p:nvSpPr>
        <p:spPr>
          <a:xfrm>
            <a:off x="5072066" y="1357305"/>
            <a:ext cx="3639349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40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Информирование граждан и организаторов (население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Кукморского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района, кураторы волонтерских движений на местах)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Анкетирование граждан через Платформу 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  <a:hlinkClick r:id="rId3"/>
              </a:rPr>
              <a:t>ДОБРО.РФ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(население района)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Консультирование граждан (по вопросам проведения мероприятий, акций, социологических опросов)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 smtClean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588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2000232" y="357172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Целевая аудитория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4948708"/>
              </p:ext>
            </p:extLst>
          </p:nvPr>
        </p:nvGraphicFramePr>
        <p:xfrm>
          <a:off x="500034" y="1000114"/>
          <a:ext cx="8358214" cy="373223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657834">
                  <a:extLst>
                    <a:ext uri="{9D8B030D-6E8A-4147-A177-3AD203B41FA5}">
                      <a16:colId xmlns:a16="http://schemas.microsoft.com/office/drawing/2014/main" xmlns="" val="2882312876"/>
                    </a:ext>
                  </a:extLst>
                </a:gridCol>
                <a:gridCol w="2210444">
                  <a:extLst>
                    <a:ext uri="{9D8B030D-6E8A-4147-A177-3AD203B41FA5}">
                      <a16:colId xmlns:a16="http://schemas.microsoft.com/office/drawing/2014/main" xmlns="" val="3611189064"/>
                    </a:ext>
                  </a:extLst>
                </a:gridCol>
                <a:gridCol w="4489936">
                  <a:extLst>
                    <a:ext uri="{9D8B030D-6E8A-4147-A177-3AD203B41FA5}">
                      <a16:colId xmlns:a16="http://schemas.microsoft.com/office/drawing/2014/main" xmlns="" val="2576594692"/>
                    </a:ext>
                  </a:extLst>
                </a:gridCol>
              </a:tblGrid>
              <a:tr h="95567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Целевая группа</a:t>
                      </a:r>
                      <a:endParaRPr lang="ru-RU" sz="1200" dirty="0">
                        <a:latin typeface="Euclid Circular B SemiBold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Ее портрет (возраст, образование, увлечения)</a:t>
                      </a:r>
                      <a:endParaRPr lang="ru-RU" sz="1200" dirty="0">
                        <a:latin typeface="Euclid Circular B SemiBold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Инструменты по работе</a:t>
                      </a:r>
                    </a:p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с данной целевой группой</a:t>
                      </a:r>
                      <a:endParaRPr lang="ru-RU" sz="1200" dirty="0">
                        <a:latin typeface="Euclid Circular B SemiBold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7517787"/>
                  </a:ext>
                </a:extLst>
              </a:tr>
              <a:tr h="75883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Школьники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14-17 лет (среднее образование, увлечения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– спорт, рисование, танцы)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050" dirty="0" smtClean="0">
                          <a:latin typeface="Euclid Circular B SemiBold"/>
                        </a:rPr>
                        <a:t>Встречи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по 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командообразованию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групп;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050" baseline="0" dirty="0" smtClean="0">
                          <a:latin typeface="Euclid Circular B SemiBold"/>
                        </a:rPr>
                        <a:t>-мастер классы, обучающие мероприятия;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050" baseline="0" dirty="0" smtClean="0">
                          <a:latin typeface="Euclid Circular B SemiBold"/>
                        </a:rPr>
                        <a:t>-акции, беседы, адресная помощь,  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флешмобы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, 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видеоконтенты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.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7947145"/>
                  </a:ext>
                </a:extLst>
              </a:tr>
              <a:tr h="94379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Молодежь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18-35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лет (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среднее - 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высшее образование, 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спорт, танцы, тренинги 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Euclid Circular B SemiBold"/>
                        </a:rPr>
                        <a:t>Встречи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по 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командообразованию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групп;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aseline="0" dirty="0" smtClean="0">
                          <a:latin typeface="Euclid Circular B SemiBold"/>
                        </a:rPr>
                        <a:t>Индивидуальные беседы, психологические тренинги, психологическая, юридическая, бытовая и социальная помощь;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aseline="0" dirty="0" smtClean="0">
                          <a:latin typeface="Euclid Circular B SemiBold"/>
                        </a:rPr>
                        <a:t>Наставничество над школьниками.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9111"/>
                  </a:ext>
                </a:extLst>
              </a:tr>
              <a:tr h="107392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Пенсионеры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-активисты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55-80 лет (</a:t>
                      </a:r>
                      <a:r>
                        <a:rPr lang="ru-RU" sz="1050" dirty="0" smtClean="0">
                          <a:latin typeface="Euclid Circular B SemiBold"/>
                        </a:rPr>
                        <a:t>среднее - высшее </a:t>
                      </a:r>
                      <a:r>
                        <a:rPr lang="ru-RU" sz="1050" dirty="0" smtClean="0">
                          <a:latin typeface="Euclid Circular B SemiBold"/>
                        </a:rPr>
                        <a:t>образование,  трудотерапия,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арт-терапия</a:t>
                      </a:r>
                      <a:r>
                        <a:rPr lang="ru-RU" sz="1050" dirty="0" smtClean="0">
                          <a:latin typeface="Euclid Circular B SemiBold"/>
                        </a:rPr>
                        <a:t>,  вышивание, вязание,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вокал)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Психологическая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помощь своим сверстникам;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050" baseline="0" dirty="0" smtClean="0">
                          <a:latin typeface="Euclid Circular B SemiBold"/>
                        </a:rPr>
                        <a:t>Кураторство над инвалидами , старше 18 лет, с ментальными особенностями здоровья;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050" baseline="0" dirty="0" smtClean="0">
                          <a:latin typeface="Euclid Circular B SemiBold"/>
                        </a:rPr>
                        <a:t>Поздравление с юбилейными датами заслуженных людей района;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050" baseline="0" dirty="0" smtClean="0">
                          <a:latin typeface="Euclid Circular B SemiBold"/>
                        </a:rPr>
                        <a:t>-развитие социального туризма и др..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1578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457200" y="895350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Сообщество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003391"/>
              </p:ext>
            </p:extLst>
          </p:nvPr>
        </p:nvGraphicFramePr>
        <p:xfrm>
          <a:off x="571472" y="1714494"/>
          <a:ext cx="8125868" cy="1910716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410868">
                  <a:extLst>
                    <a:ext uri="{9D8B030D-6E8A-4147-A177-3AD203B41FA5}">
                      <a16:colId xmlns:a16="http://schemas.microsoft.com/office/drawing/2014/main" xmlns="" val="2882312876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3611189064"/>
                    </a:ext>
                  </a:extLst>
                </a:gridCol>
              </a:tblGrid>
              <a:tr h="47767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SemiBold"/>
                          <a:ea typeface="Euclid Circular B Medium" panose="020B0604000000000000" pitchFamily="34" charset="-52"/>
                          <a:cs typeface="Times New Roman" pitchFamily="18" charset="0"/>
                        </a:rPr>
                        <a:t>Сообщество</a:t>
                      </a:r>
                      <a:endParaRPr lang="ru-RU" sz="1200" dirty="0">
                        <a:latin typeface="Euclid Circular B SemiBold"/>
                        <a:ea typeface="Euclid Circular B Medium" panose="020B0604000000000000" pitchFamily="34" charset="-5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Как вы видите взаимодействие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 с сообществом</a:t>
                      </a:r>
                      <a:endParaRPr lang="ru-RU" sz="1200" dirty="0">
                        <a:latin typeface="Euclid Circular B SemiBold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7517787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  <a:cs typeface="Times New Roman" pitchFamily="18" charset="0"/>
                        </a:rPr>
                        <a:t>Активисты</a:t>
                      </a:r>
                      <a:r>
                        <a:rPr lang="ru-RU" sz="1050" baseline="0" dirty="0" smtClean="0">
                          <a:latin typeface="Euclid Circular B SemiBold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 smtClean="0">
                          <a:latin typeface="Euclid Circular B SemiBold"/>
                          <a:cs typeface="Times New Roman" pitchFamily="18" charset="0"/>
                        </a:rPr>
                        <a:t>Движения</a:t>
                      </a:r>
                      <a:r>
                        <a:rPr lang="ru-RU" sz="1050" baseline="0" dirty="0" smtClean="0">
                          <a:latin typeface="Euclid Circular B SemiBold"/>
                          <a:cs typeface="Times New Roman" pitchFamily="18" charset="0"/>
                        </a:rPr>
                        <a:t> первых</a:t>
                      </a:r>
                      <a:endParaRPr lang="ru-RU" sz="1050" dirty="0">
                        <a:latin typeface="Euclid Circular B SemiBold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Организация взаимодействия деятельности на базе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Добро.центра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9111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Добровольческое движение </a:t>
                      </a:r>
                      <a:r>
                        <a:rPr lang="en-US" sz="1050" dirty="0" smtClean="0">
                          <a:latin typeface="Euclid Circular B SemiBold"/>
                        </a:rPr>
                        <a:t>#</a:t>
                      </a:r>
                      <a:r>
                        <a:rPr lang="ru-RU" sz="1050" dirty="0" smtClean="0">
                          <a:latin typeface="Euclid Circular B SemiBold"/>
                        </a:rPr>
                        <a:t>Добро116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Euclid Circular B SemiBold"/>
                        </a:rPr>
                        <a:t>Организация взаимодействия деятельности на базе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Добро.центра</a:t>
                      </a:r>
                      <a:endParaRPr lang="ru-RU" sz="1050" dirty="0" smtClean="0">
                        <a:latin typeface="Euclid Circular B SemiBold"/>
                      </a:endParaRPr>
                    </a:p>
                    <a:p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4620848"/>
                  </a:ext>
                </a:extLst>
              </a:tr>
              <a:tr h="477679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Клуб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Кукморских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волонтеров «Молоды душой»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Euclid Circular B SemiBold"/>
                        </a:rPr>
                        <a:t>Организация взаимодействия деятельности на базе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Добро.центра</a:t>
                      </a:r>
                      <a:endParaRPr lang="ru-RU" sz="1050" dirty="0" smtClean="0">
                        <a:latin typeface="Euclid Circular B SemiBold"/>
                      </a:endParaRPr>
                    </a:p>
                    <a:p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028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119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3714744" y="285734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Команда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1960723"/>
              </p:ext>
            </p:extLst>
          </p:nvPr>
        </p:nvGraphicFramePr>
        <p:xfrm>
          <a:off x="642910" y="857238"/>
          <a:ext cx="8049666" cy="36220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83222">
                  <a:extLst>
                    <a:ext uri="{9D8B030D-6E8A-4147-A177-3AD203B41FA5}">
                      <a16:colId xmlns:a16="http://schemas.microsoft.com/office/drawing/2014/main" xmlns="" val="2882312876"/>
                    </a:ext>
                  </a:extLst>
                </a:gridCol>
                <a:gridCol w="2683222">
                  <a:extLst>
                    <a:ext uri="{9D8B030D-6E8A-4147-A177-3AD203B41FA5}">
                      <a16:colId xmlns:a16="http://schemas.microsoft.com/office/drawing/2014/main" xmlns="" val="3611189064"/>
                    </a:ext>
                  </a:extLst>
                </a:gridCol>
                <a:gridCol w="2683222">
                  <a:extLst>
                    <a:ext uri="{9D8B030D-6E8A-4147-A177-3AD203B41FA5}">
                      <a16:colId xmlns:a16="http://schemas.microsoft.com/office/drawing/2014/main" xmlns="" val="257659469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ФИО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Должность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Выполняемые задачи, за какие сервисы человек ответственен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751778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Исрафилов</a:t>
                      </a:r>
                      <a:r>
                        <a:rPr kumimoji="0" lang="ru-RU" sz="105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0" i="0" u="none" strike="noStrike" kern="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Рамиз</a:t>
                      </a:r>
                      <a:r>
                        <a:rPr kumimoji="0" lang="ru-RU" sz="105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50" b="0" i="0" u="none" strike="noStrike" kern="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Харисович</a:t>
                      </a:r>
                      <a:endParaRPr kumimoji="0" lang="ru-RU" sz="105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Директор МБУ М(П)К»</a:t>
                      </a:r>
                      <a:r>
                        <a:rPr kumimoji="0" lang="ru-RU" sz="1050" b="0" i="0" u="none" strike="noStrike" kern="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Ялкын</a:t>
                      </a:r>
                      <a:r>
                        <a:rPr kumimoji="0" lang="ru-RU" sz="105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05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kern="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Предоставление помещения, содействия в проведении  исследований и мониторинга.</a:t>
                      </a:r>
                      <a:endParaRPr kumimoji="0" lang="ru-RU" sz="1050" b="0" i="0" u="none" strike="noStrike" kern="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Шакирова Гузель </a:t>
                      </a:r>
                      <a:r>
                        <a:rPr lang="ru-RU" sz="1050" baseline="0" dirty="0" err="1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Тальгатовна</a:t>
                      </a:r>
                      <a:endParaRPr lang="ru-RU" sz="1050" baseline="0" dirty="0">
                        <a:solidFill>
                          <a:schemeClr val="dk1"/>
                        </a:solidFill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Куратор по детскому движению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Формирование и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 сопровождение волонтерских корпусов  школьников, реализация обучающих программ,  проектов, проведение мероприятий.</a:t>
                      </a:r>
                      <a:endParaRPr lang="ru-RU" sz="1050" dirty="0">
                        <a:solidFill>
                          <a:schemeClr val="dk1"/>
                        </a:solidFill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911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dirty="0" err="1" smtClean="0">
                          <a:latin typeface="Euclid Circular B SemiBold"/>
                        </a:rPr>
                        <a:t>Закирова</a:t>
                      </a:r>
                      <a:r>
                        <a:rPr lang="ru-RU" sz="1050" dirty="0" smtClean="0">
                          <a:latin typeface="Euclid Circular B SemiBold"/>
                        </a:rPr>
                        <a:t>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Нурия</a:t>
                      </a:r>
                      <a:r>
                        <a:rPr lang="ru-RU" sz="1050" dirty="0" smtClean="0">
                          <a:latin typeface="Euclid Circular B SemiBold"/>
                        </a:rPr>
                        <a:t>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Кашифовна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Пенсионер активист, руководитель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Кукморских</a:t>
                      </a:r>
                      <a:r>
                        <a:rPr lang="ru-RU" sz="1050" dirty="0" smtClean="0">
                          <a:latin typeface="Euclid Circular B SemiBold"/>
                        </a:rPr>
                        <a:t> волонтеров «Молоды душой»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Формирование и</a:t>
                      </a:r>
                      <a:r>
                        <a:rPr lang="ru-RU" sz="1050" baseline="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 сопровождение волонтеров пенсионеров, реализация обучающих программ, проектов, проведение мероприятий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02874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dirty="0" err="1" smtClean="0">
                          <a:latin typeface="Euclid Circular B SemiBold"/>
                        </a:rPr>
                        <a:t>Багавиева</a:t>
                      </a:r>
                      <a:r>
                        <a:rPr lang="ru-RU" sz="1050" dirty="0" smtClean="0">
                          <a:latin typeface="Euclid Circular B SemiBold"/>
                        </a:rPr>
                        <a:t> Инна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Геннадьевна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Консультант АНО СО НКО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МРЦ «Вектор» 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Обучение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социальному проектированию, составление 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грантовых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заявок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865858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dirty="0" err="1" smtClean="0">
                          <a:latin typeface="Euclid Circular B SemiBold"/>
                        </a:rPr>
                        <a:t>Гильмутдинов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Руслан 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Рамазанович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Председатель молодежного парламента 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Проведение районных мероприятий и акций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63" name="object 2"/>
          <p:cNvSpPr txBox="1"/>
          <p:nvPr/>
        </p:nvSpPr>
        <p:spPr>
          <a:xfrm>
            <a:off x="1752600" y="220204"/>
            <a:ext cx="7162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Финансирование и организационная модель </a:t>
            </a:r>
            <a:r>
              <a:rPr lang="ru-RU" sz="3000" b="1" spc="-20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0672478"/>
              </p:ext>
            </p:extLst>
          </p:nvPr>
        </p:nvGraphicFramePr>
        <p:xfrm>
          <a:off x="428596" y="2000246"/>
          <a:ext cx="8157243" cy="2643206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719081">
                  <a:extLst>
                    <a:ext uri="{9D8B030D-6E8A-4147-A177-3AD203B41FA5}">
                      <a16:colId xmlns:a16="http://schemas.microsoft.com/office/drawing/2014/main" xmlns="" val="491557576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xmlns="" val="689377150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xmlns="" val="2997061127"/>
                    </a:ext>
                  </a:extLst>
                </a:gridCol>
              </a:tblGrid>
              <a:tr h="57810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Для чего обращаемся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к этому источники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SemiBold"/>
                          <a:ea typeface="Euclid Circular B Medium" panose="020B0604000000000000" pitchFamily="34" charset="-52"/>
                          <a:cs typeface="+mn-cs"/>
                        </a:rPr>
                        <a:t>Что нужно сделать, чтобы получить финансирование?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3510774"/>
                  </a:ext>
                </a:extLst>
              </a:tr>
              <a:tr h="751531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Местный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бюджет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Средства  для оборудования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помещения 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Добро.Центра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,  средства на проведения мероприятий, акций.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Заложить статью расходов в бюджет района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8532505"/>
                  </a:ext>
                </a:extLst>
              </a:tr>
              <a:tr h="751531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Средства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МБУ М(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п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)К «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Ялкын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»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Заработная плата штатных сотрудников, арендная плата за предоставленное помещение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Euclid Circular B SemiBold"/>
                        </a:rPr>
                        <a:t>Заложить статью расходов в бюджет 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в МБУ М(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п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)К «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Ялкын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»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8646708"/>
                  </a:ext>
                </a:extLst>
              </a:tr>
              <a:tr h="562043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Средства гранта 2024г.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Получение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средств на реализацию значимых проектов  и программ.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Выиграть грант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4915483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428596" y="1142990"/>
            <a:ext cx="8167114" cy="596598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rgbClr val="2B1262"/>
                </a:solidFill>
              </a:rPr>
              <a:t>             </a:t>
            </a:r>
            <a:endParaRPr lang="ru-RU" dirty="0">
              <a:solidFill>
                <a:srgbClr val="2B1262"/>
              </a:solidFill>
            </a:endParaRPr>
          </a:p>
        </p:txBody>
      </p:sp>
      <p:sp>
        <p:nvSpPr>
          <p:cNvPr id="9" name="object 8"/>
          <p:cNvSpPr txBox="1"/>
          <p:nvPr/>
        </p:nvSpPr>
        <p:spPr>
          <a:xfrm>
            <a:off x="571472" y="1214428"/>
            <a:ext cx="7747693" cy="372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Укажите, какая организация является учредителем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 Молодежный (подростковый) клуб по месту жительства «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Ялкын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»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Кукморского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муниципального района Республики Татарстан.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54" name="object 2"/>
          <p:cNvSpPr txBox="1"/>
          <p:nvPr/>
        </p:nvSpPr>
        <p:spPr>
          <a:xfrm>
            <a:off x="2143108" y="285734"/>
            <a:ext cx="6043626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Взаимодействие с партнерами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9678866"/>
              </p:ext>
            </p:extLst>
          </p:nvPr>
        </p:nvGraphicFramePr>
        <p:xfrm>
          <a:off x="500034" y="1071552"/>
          <a:ext cx="8049666" cy="39370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683222">
                  <a:extLst>
                    <a:ext uri="{9D8B030D-6E8A-4147-A177-3AD203B41FA5}">
                      <a16:colId xmlns:a16="http://schemas.microsoft.com/office/drawing/2014/main" xmlns="" val="2882312876"/>
                    </a:ext>
                  </a:extLst>
                </a:gridCol>
                <a:gridCol w="2683222">
                  <a:extLst>
                    <a:ext uri="{9D8B030D-6E8A-4147-A177-3AD203B41FA5}">
                      <a16:colId xmlns:a16="http://schemas.microsoft.com/office/drawing/2014/main" xmlns="" val="3611189064"/>
                    </a:ext>
                  </a:extLst>
                </a:gridCol>
                <a:gridCol w="2683222">
                  <a:extLst>
                    <a:ext uri="{9D8B030D-6E8A-4147-A177-3AD203B41FA5}">
                      <a16:colId xmlns:a16="http://schemas.microsoft.com/office/drawing/2014/main" xmlns="" val="257659469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Партнер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можете дать партнеру?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вы хотите получить</a:t>
                      </a:r>
                    </a:p>
                    <a:p>
                      <a:pPr algn="ctr"/>
                      <a:r>
                        <a:rPr lang="ru-RU" sz="1200" b="0" i="0" u="none" strike="noStrike" dirty="0" smtClean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от партнера?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751778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  <a:cs typeface="Times New Roman" pitchFamily="18" charset="0"/>
                        </a:rPr>
                        <a:t>Управление по делам</a:t>
                      </a:r>
                      <a:r>
                        <a:rPr lang="ru-RU" sz="1050" baseline="0" dirty="0" smtClean="0">
                          <a:latin typeface="Euclid Circular B SemiBold"/>
                          <a:cs typeface="Times New Roman" pitchFamily="18" charset="0"/>
                        </a:rPr>
                        <a:t> молодежи и спорта Исполнительного комитета </a:t>
                      </a:r>
                      <a:r>
                        <a:rPr lang="ru-RU" sz="1050" baseline="0" dirty="0" err="1" smtClean="0">
                          <a:latin typeface="Euclid Circular B SemiBold"/>
                          <a:cs typeface="Times New Roman" pitchFamily="18" charset="0"/>
                        </a:rPr>
                        <a:t>Кукморского</a:t>
                      </a:r>
                      <a:r>
                        <a:rPr lang="ru-RU" sz="1050" baseline="0" dirty="0" smtClean="0">
                          <a:latin typeface="Euclid Circular B SemiBold"/>
                          <a:cs typeface="Times New Roman" pitchFamily="18" charset="0"/>
                        </a:rPr>
                        <a:t> муниципального района</a:t>
                      </a:r>
                      <a:endParaRPr lang="ru-RU" sz="1050" dirty="0">
                        <a:latin typeface="Euclid Circular B SemiBold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Оказание помощи в реализации мероприятий и программ  </a:t>
                      </a:r>
                      <a:r>
                        <a:rPr lang="ru-RU" sz="1050" dirty="0" err="1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Добро.Центра</a:t>
                      </a:r>
                      <a:endParaRPr lang="ru-RU" sz="1050" dirty="0">
                        <a:solidFill>
                          <a:schemeClr val="dk1"/>
                        </a:solidFill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Помощь в проведении мероприятий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в области спорта и патриотического движения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79471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Управление образования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Оказание помощи в реализации мероприятий и программ  </a:t>
                      </a:r>
                      <a:r>
                        <a:rPr lang="ru-RU" sz="1050" dirty="0" err="1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Добро.Центра</a:t>
                      </a:r>
                      <a:endParaRPr lang="ru-RU" sz="1050" dirty="0" smtClean="0">
                        <a:solidFill>
                          <a:schemeClr val="dk1"/>
                        </a:solidFill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Привлечение детей общеобразовательных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школ района и педагогов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9911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Управление культуры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Оказание помощи в реализации мероприятий и программ  </a:t>
                      </a:r>
                      <a:r>
                        <a:rPr lang="ru-RU" sz="1050" dirty="0" err="1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Добро.Центра</a:t>
                      </a:r>
                      <a:endParaRPr lang="ru-RU" sz="1050" dirty="0">
                        <a:solidFill>
                          <a:schemeClr val="dk1"/>
                        </a:solidFill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Помощь в проведении мероприятий в области культуры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462084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Галактика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Оказание помощи в реализации мероприятий и программ  </a:t>
                      </a:r>
                      <a:r>
                        <a:rPr lang="ru-RU" sz="1050" dirty="0" err="1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Добро.Центра</a:t>
                      </a:r>
                      <a:endParaRPr lang="ru-RU" sz="1050" dirty="0" smtClean="0">
                        <a:solidFill>
                          <a:schemeClr val="dk1"/>
                        </a:solidFill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Помощь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в проведении мероприятий в рамках Движения первых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202874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ГАУСО «КЦСОН «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Тылсым</a:t>
                      </a:r>
                      <a:r>
                        <a:rPr lang="ru-RU" sz="1050" dirty="0" smtClean="0">
                          <a:latin typeface="Euclid Circular B SemiBold"/>
                        </a:rPr>
                        <a:t>»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МТЗиСЗ</a:t>
                      </a:r>
                      <a:r>
                        <a:rPr lang="ru-RU" sz="1050" dirty="0" smtClean="0">
                          <a:latin typeface="Euclid Circular B SemiBold"/>
                        </a:rPr>
                        <a:t> РТ в </a:t>
                      </a:r>
                      <a:r>
                        <a:rPr lang="ru-RU" sz="1050" dirty="0" err="1" smtClean="0">
                          <a:latin typeface="Euclid Circular B SemiBold"/>
                        </a:rPr>
                        <a:t>Кукморском</a:t>
                      </a:r>
                      <a:r>
                        <a:rPr lang="ru-RU" sz="1050" dirty="0" smtClean="0">
                          <a:latin typeface="Euclid Circular B SemiBold"/>
                        </a:rPr>
                        <a:t> муниципальном районе»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Оказание помощи в реализации мероприятий и программ  </a:t>
                      </a:r>
                      <a:r>
                        <a:rPr lang="ru-RU" sz="1050" dirty="0" err="1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Добро.Центра</a:t>
                      </a:r>
                      <a:endParaRPr lang="ru-RU" sz="1050" dirty="0" smtClean="0">
                        <a:solidFill>
                          <a:schemeClr val="dk1"/>
                        </a:solidFill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Помощь в проведении мероприятий социальной направленности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Euclid Circular B SemiBold"/>
                        </a:rPr>
                        <a:t>АНО СО НКО МРЦ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«Вектор»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Оказание помощи в реализации мероприятий и программ  </a:t>
                      </a:r>
                      <a:r>
                        <a:rPr lang="ru-RU" sz="1050" dirty="0" err="1" smtClean="0">
                          <a:solidFill>
                            <a:schemeClr val="dk1"/>
                          </a:solidFill>
                          <a:latin typeface="Euclid Circular B SemiBold"/>
                          <a:ea typeface="+mn-ea"/>
                          <a:cs typeface="Times New Roman" pitchFamily="18" charset="0"/>
                        </a:rPr>
                        <a:t>Добро.Центра</a:t>
                      </a:r>
                      <a:endParaRPr lang="ru-RU" sz="1050" dirty="0" smtClean="0">
                        <a:solidFill>
                          <a:schemeClr val="dk1"/>
                        </a:solidFill>
                        <a:latin typeface="Euclid Circular B SemiBold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Euclid Circular B SemiBold"/>
                        </a:rPr>
                        <a:t>Обучение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социальному проектированию , составление </a:t>
                      </a:r>
                      <a:r>
                        <a:rPr lang="ru-RU" sz="1050" baseline="0" dirty="0" err="1" smtClean="0">
                          <a:latin typeface="Euclid Circular B SemiBold"/>
                        </a:rPr>
                        <a:t>грантовых</a:t>
                      </a:r>
                      <a:r>
                        <a:rPr lang="ru-RU" sz="1050" baseline="0" dirty="0" smtClean="0">
                          <a:latin typeface="Euclid Circular B SemiBold"/>
                        </a:rPr>
                        <a:t> заявок.</a:t>
                      </a:r>
                      <a:endParaRPr lang="ru-RU" sz="1050" dirty="0">
                        <a:latin typeface="Euclid Circular B SemiBold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457200" y="1581150"/>
            <a:ext cx="8229600" cy="762000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33" name="object 2"/>
          <p:cNvSpPr txBox="1"/>
          <p:nvPr/>
        </p:nvSpPr>
        <p:spPr>
          <a:xfrm>
            <a:off x="457200" y="895350"/>
            <a:ext cx="7162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Пространство и </a:t>
            </a:r>
            <a:r>
              <a:rPr lang="ru-RU" sz="3000" b="1" spc="-20" dirty="0" err="1" smtClean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брендинг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09600" y="1686113"/>
            <a:ext cx="7848600" cy="5520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Представьте план пространства с описанными функциональными зонами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Какие ценности вы закладываете в пространство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? В чем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аутеничность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(особенность) вашего пространства? Приложите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референсы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пространства </a:t>
            </a:r>
            <a:r>
              <a:rPr lang="ru-RU" sz="1050" b="1" dirty="0" err="1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Добро.Центра</a:t>
            </a:r>
            <a:r>
              <a:rPr lang="ru-RU" sz="1050" b="1" dirty="0" smtClean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12040</TotalTime>
  <Words>939</Words>
  <Application>Microsoft Office PowerPoint</Application>
  <PresentationFormat>Экран (16:9)</PresentationFormat>
  <Paragraphs>136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Арина</dc:creator>
  <cp:lastModifiedBy>User</cp:lastModifiedBy>
  <cp:revision>221</cp:revision>
  <dcterms:created xsi:type="dcterms:W3CDTF">2023-03-13T00:14:48Z</dcterms:created>
  <dcterms:modified xsi:type="dcterms:W3CDTF">2023-05-29T12:24:29Z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2023-03-13T00:00:00Z</vt:filetime>
  </property>
</Properties>
</file>