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26" r:id="rId2"/>
    <p:sldId id="356" r:id="rId3"/>
    <p:sldId id="357" r:id="rId4"/>
    <p:sldId id="358" r:id="rId5"/>
    <p:sldId id="359" r:id="rId6"/>
    <p:sldId id="353" r:id="rId7"/>
    <p:sldId id="335" r:id="rId8"/>
    <p:sldId id="342" r:id="rId9"/>
    <p:sldId id="352" r:id="rId10"/>
    <p:sldId id="341" r:id="rId11"/>
    <p:sldId id="344" r:id="rId12"/>
    <p:sldId id="343" r:id="rId13"/>
    <p:sldId id="354" r:id="rId14"/>
    <p:sldId id="349" r:id="rId15"/>
    <p:sldId id="347" r:id="rId16"/>
    <p:sldId id="355" r:id="rId17"/>
    <p:sldId id="348" r:id="rId18"/>
    <p:sldId id="338" r:id="rId19"/>
    <p:sldId id="270" r:id="rId20"/>
    <p:sldId id="272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748" userDrawn="1">
          <p15:clr>
            <a:srgbClr val="A4A3A4"/>
          </p15:clr>
        </p15:guide>
        <p15:guide id="4" pos="3538" userDrawn="1">
          <p15:clr>
            <a:srgbClr val="A4A3A4"/>
          </p15:clr>
        </p15:guide>
        <p15:guide id="5" pos="2358" userDrawn="1">
          <p15:clr>
            <a:srgbClr val="A4A3A4"/>
          </p15:clr>
        </p15:guide>
        <p15:guide id="6" pos="4626" userDrawn="1">
          <p15:clr>
            <a:srgbClr val="A4A3A4"/>
          </p15:clr>
        </p15:guide>
        <p15:guide id="7" orient="horz" pos="768" userDrawn="1">
          <p15:clr>
            <a:srgbClr val="A4A3A4"/>
          </p15:clr>
        </p15:guide>
        <p15:guide id="8" orient="horz" pos="1911" userDrawn="1">
          <p15:clr>
            <a:srgbClr val="A4A3A4"/>
          </p15:clr>
        </p15:guide>
        <p15:guide id="9" orient="horz" pos="2261" userDrawn="1">
          <p15:clr>
            <a:srgbClr val="A4A3A4"/>
          </p15:clr>
        </p15:guide>
        <p15:guide id="10" orient="horz" pos="3125" userDrawn="1">
          <p15:clr>
            <a:srgbClr val="A4A3A4"/>
          </p15:clr>
        </p15:guide>
        <p15:guide id="11" orient="horz" pos="2886" userDrawn="1">
          <p15:clr>
            <a:srgbClr val="A4A3A4"/>
          </p15:clr>
        </p15:guide>
        <p15:guide id="12" orient="horz" pos="482" userDrawn="1">
          <p15:clr>
            <a:srgbClr val="A4A3A4"/>
          </p15:clr>
        </p15:guide>
        <p15:guide id="13" orient="horz" pos="2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58A"/>
    <a:srgbClr val="EF3340"/>
    <a:srgbClr val="F26419"/>
    <a:srgbClr val="219EBC"/>
    <a:srgbClr val="F26400"/>
    <a:srgbClr val="C7236C"/>
    <a:srgbClr val="FF9600"/>
    <a:srgbClr val="FF9006"/>
    <a:srgbClr val="027663"/>
    <a:srgbClr val="007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5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122" y="-90"/>
      </p:cViewPr>
      <p:guideLst>
        <p:guide orient="horz" pos="2137"/>
        <p:guide pos="2880"/>
        <p:guide pos="748"/>
        <p:guide pos="3538"/>
        <p:guide pos="2358"/>
        <p:guide pos="4626"/>
        <p:guide orient="horz" pos="768"/>
        <p:guide orient="horz" pos="1911"/>
        <p:guide orient="horz" pos="2261"/>
        <p:guide orient="horz" pos="3125"/>
        <p:guide orient="horz" pos="2886"/>
        <p:guide orient="horz" pos="482"/>
        <p:guide orient="horz" pos="2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3C84A-D6BF-1F40-9CCC-28F33C28C3EE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FB24-22D3-9A4F-B67B-809C4494E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4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3c2529b70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113c2529b70_2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23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7522-B73A-47A2-A2E1-73D52478F703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F37-747E-42ED-A593-6D74294EC4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95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7522-B73A-47A2-A2E1-73D52478F703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F37-747E-42ED-A593-6D74294EC4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51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7522-B73A-47A2-A2E1-73D52478F703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F37-747E-42ED-A593-6D74294EC4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32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7522-B73A-47A2-A2E1-73D52478F703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F37-747E-42ED-A593-6D74294EC4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25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7522-B73A-47A2-A2E1-73D52478F703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F37-747E-42ED-A593-6D74294EC4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94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7522-B73A-47A2-A2E1-73D52478F703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F37-747E-42ED-A593-6D74294EC4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38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7522-B73A-47A2-A2E1-73D52478F703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F37-747E-42ED-A593-6D74294EC4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8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7522-B73A-47A2-A2E1-73D52478F703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F37-747E-42ED-A593-6D74294EC4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36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7522-B73A-47A2-A2E1-73D52478F703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F37-747E-42ED-A593-6D74294EC4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05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7522-B73A-47A2-A2E1-73D52478F703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F37-747E-42ED-A593-6D74294EC4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50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7522-B73A-47A2-A2E1-73D52478F703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F37-747E-42ED-A593-6D74294EC4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3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77522-B73A-47A2-A2E1-73D52478F703}" type="datetimeFigureOut">
              <a:rPr lang="de-DE" smtClean="0"/>
              <a:t>08.06.2022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6F37-747E-42ED-A593-6D74294EC4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95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jpeg"/><Relationship Id="rId18" Type="http://schemas.microsoft.com/office/2007/relationships/hdphoto" Target="../media/hdphoto2.wdp"/><Relationship Id="rId26" Type="http://schemas.openxmlformats.org/officeDocument/2006/relationships/image" Target="../media/image50.png"/><Relationship Id="rId3" Type="http://schemas.openxmlformats.org/officeDocument/2006/relationships/image" Target="../media/image29.png"/><Relationship Id="rId21" Type="http://schemas.openxmlformats.org/officeDocument/2006/relationships/image" Target="../media/image45.png"/><Relationship Id="rId34" Type="http://schemas.openxmlformats.org/officeDocument/2006/relationships/image" Target="../media/image4.png"/><Relationship Id="rId7" Type="http://schemas.openxmlformats.org/officeDocument/2006/relationships/image" Target="../media/image33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49.png"/><Relationship Id="rId33" Type="http://schemas.microsoft.com/office/2007/relationships/hdphoto" Target="../media/hdphoto3.wdp"/><Relationship Id="rId2" Type="http://schemas.openxmlformats.org/officeDocument/2006/relationships/image" Target="../media/image28.png"/><Relationship Id="rId16" Type="http://schemas.openxmlformats.org/officeDocument/2006/relationships/image" Target="../media/image41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11" Type="http://schemas.microsoft.com/office/2007/relationships/hdphoto" Target="../media/hdphoto1.wdp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6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39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foodbankru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0" r="2235"/>
          <a:stretch/>
        </p:blipFill>
        <p:spPr>
          <a:xfrm>
            <a:off x="1" y="-6351"/>
            <a:ext cx="9133113" cy="719137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73418" y="729204"/>
            <a:ext cx="5217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ФУДШЕРИНГОВАЯ ОРГАНИЗАЦИЯ И САМЫЙ КРУПНЫЙ БАНК ЕДЫ В РОССИИ</a:t>
            </a:r>
            <a:endParaRPr lang="de-D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0" y="6670270"/>
            <a:ext cx="4350082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6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96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425762" y="4821597"/>
            <a:ext cx="1233324" cy="12074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46" dirty="0"/>
          </a:p>
        </p:txBody>
      </p:sp>
      <p:sp>
        <p:nvSpPr>
          <p:cNvPr id="22" name="Freihandform 21"/>
          <p:cNvSpPr/>
          <p:nvPr/>
        </p:nvSpPr>
        <p:spPr>
          <a:xfrm>
            <a:off x="-21100" y="2270526"/>
            <a:ext cx="4065275" cy="2579997"/>
          </a:xfrm>
          <a:custGeom>
            <a:avLst/>
            <a:gdLst>
              <a:gd name="connsiteX0" fmla="*/ 0 w 3413760"/>
              <a:gd name="connsiteY0" fmla="*/ 0 h 2365248"/>
              <a:gd name="connsiteX1" fmla="*/ 3413760 w 3413760"/>
              <a:gd name="connsiteY1" fmla="*/ 0 h 2365248"/>
              <a:gd name="connsiteX2" fmla="*/ 3413760 w 3413760"/>
              <a:gd name="connsiteY2" fmla="*/ 2365248 h 236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3760" h="2365248">
                <a:moveTo>
                  <a:pt x="0" y="0"/>
                </a:moveTo>
                <a:lnTo>
                  <a:pt x="3413760" y="0"/>
                </a:lnTo>
                <a:lnTo>
                  <a:pt x="3413760" y="2365248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46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5" y="642257"/>
            <a:ext cx="3295154" cy="12763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41" y="5185972"/>
            <a:ext cx="1250245" cy="4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4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0" y="37579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26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ПРОГРАММЫ</a:t>
            </a:r>
          </a:p>
        </p:txBody>
      </p:sp>
      <p:cxnSp>
        <p:nvCxnSpPr>
          <p:cNvPr id="55" name="Gerader Verbinder 54"/>
          <p:cNvCxnSpPr/>
          <p:nvPr/>
        </p:nvCxnSpPr>
        <p:spPr>
          <a:xfrm flipV="1">
            <a:off x="4493818" y="301149"/>
            <a:ext cx="171233" cy="2059"/>
          </a:xfrm>
          <a:prstGeom prst="line">
            <a:avLst/>
          </a:prstGeom>
          <a:ln w="60325" cap="sq"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751614" y="6730155"/>
            <a:ext cx="200550" cy="15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1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sp>
        <p:nvSpPr>
          <p:cNvPr id="26" name="Textfeld 29"/>
          <p:cNvSpPr txBox="1"/>
          <p:nvPr/>
        </p:nvSpPr>
        <p:spPr>
          <a:xfrm>
            <a:off x="1310467" y="982235"/>
            <a:ext cx="6019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ПРОМЫШЛЕННЫЙ И РОЗНИЧНЫЙ ФУДШЕРИНГ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29"/>
          <p:cNvSpPr txBox="1"/>
          <p:nvPr/>
        </p:nvSpPr>
        <p:spPr>
          <a:xfrm>
            <a:off x="1344532" y="2535591"/>
            <a:ext cx="584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МАРАФОНЫ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feld 29"/>
          <p:cNvSpPr txBox="1"/>
          <p:nvPr/>
        </p:nvSpPr>
        <p:spPr>
          <a:xfrm>
            <a:off x="1344487" y="4607740"/>
            <a:ext cx="595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ЗАКУПКА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feld 29"/>
          <p:cNvSpPr txBox="1"/>
          <p:nvPr/>
        </p:nvSpPr>
        <p:spPr>
          <a:xfrm>
            <a:off x="1305542" y="1257048"/>
            <a:ext cx="71282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ЭКОЛОГО-СОЦИАЛЬНАЯ ПРОГРАММА, В РАМКАХ КОТОРОЙ ПРОИЗВОДИТЕЛИ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ТОРГОВЫЕ СЕТИ ПЕРЕДАЮТ В ФОНД ИЗЛИШКИ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ТОВАРОВ,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УЖЕ НЕ МОГУТ БЫТЬ ПРОДАНЫ,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ПРИ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ЯВЛЯЮТСЯ ПРИГОДНЫМИ К УПОТРЕБЛЕНИЮ ПО НОРМАМ ДЕЙСТВУЮЩЕГО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 ДЛЯ ДАЛЬНЕЙШЕЙ ПЕРЕДАЧИ НУЖДАЮЩИМСЯ.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feld 29"/>
          <p:cNvSpPr txBox="1"/>
          <p:nvPr/>
        </p:nvSpPr>
        <p:spPr>
          <a:xfrm>
            <a:off x="1346601" y="2811355"/>
            <a:ext cx="71425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МАГАЗИНАХ-ПАРТНЕРАХ УСТАНАВЛИВАЮТСЯ СПЕЦИАЛЬНЫЕ КОРОБА ИЛИ ТЕЛЕЖКИ ДЛЯ ПОСТОЯННОГО СБОРА ПРОДУКТОВ СИЛАМИ ПОКУПАТЕЛЕЙ МАГАЗИНОВ. ПОКУПАТЕЛЬ ПРИОБРЕТАЕТ В МАГАЗИНЕ ПРОДУКТ С ДЛИТЕЛЬНЫМ СРОКОМ ХРАНЕНИЯ И ОСТАВЛЯЕТ ЕГО В КОРОБЕ/ТЕЛЕЖКЕ В ЗАКАССОВОЙ ЗОНЕ. МАРАФОНЫ ТАКЖЕ МОГУТ ПРОХОДИТЬ С УЧАСТИЕМ ВОЛОНТЕРОВ, КОТОРЫЕ В ОПРЕДЕЛЕННЫЕ ДНИ НАХОДЯТСЯ РЯДОМ С КОРОБАМИ/ТЕЛЕЖКАМИ И ПРИЗЫВАЮТ ПОКУПАТЕЛЕЙ ПРИНЯТЬ УЧАСТИЕ В АКЦИИ.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feld 29"/>
          <p:cNvSpPr txBox="1"/>
          <p:nvPr/>
        </p:nvSpPr>
        <p:spPr>
          <a:xfrm>
            <a:off x="1351722" y="4834652"/>
            <a:ext cx="7128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ПОЖЕРТВОВАННЫЕ СРЕДСТВА ПРОИСХОДИТ ЗАКУПКА ПРОДУКТОВ ПИТАНИЯ ДЛЯ ОПРЕДЕЛЕННОЙ ЦЕЛЕВОЙ ГРУППЫ БЛАГОПОЛУЧАТЕЛЕЙ. ИЗ КУПЛЕННЫХ ПРОДУКТОВ ФОРМИРУЮТСЯ РАВНОЦЕННЫЕ ПРОДУКТОВЫЕ НАБОРЫ.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F58929E-D3E0-4C1D-9259-9A2E98C64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17" y="5893495"/>
            <a:ext cx="1475594" cy="863923"/>
          </a:xfrm>
          <a:prstGeom prst="rect">
            <a:avLst/>
          </a:prstGeom>
        </p:spPr>
      </p:pic>
      <p:cxnSp>
        <p:nvCxnSpPr>
          <p:cNvPr id="51" name="Gerader Verbinder 33"/>
          <p:cNvCxnSpPr/>
          <p:nvPr/>
        </p:nvCxnSpPr>
        <p:spPr>
          <a:xfrm rot="2706169">
            <a:off x="900465" y="1588757"/>
            <a:ext cx="0" cy="64403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34"/>
          <p:cNvCxnSpPr/>
          <p:nvPr/>
        </p:nvCxnSpPr>
        <p:spPr>
          <a:xfrm rot="8106169">
            <a:off x="900463" y="1602067"/>
            <a:ext cx="0" cy="6174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31"/>
          <p:cNvCxnSpPr/>
          <p:nvPr/>
        </p:nvCxnSpPr>
        <p:spPr>
          <a:xfrm rot="2717363">
            <a:off x="714663" y="2084124"/>
            <a:ext cx="472440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32"/>
          <p:cNvCxnSpPr/>
          <p:nvPr/>
        </p:nvCxnSpPr>
        <p:spPr>
          <a:xfrm rot="8117363">
            <a:off x="713403" y="1742897"/>
            <a:ext cx="492809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33"/>
          <p:cNvCxnSpPr/>
          <p:nvPr/>
        </p:nvCxnSpPr>
        <p:spPr>
          <a:xfrm rot="2706169">
            <a:off x="928174" y="3214357"/>
            <a:ext cx="0" cy="64403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34"/>
          <p:cNvCxnSpPr/>
          <p:nvPr/>
        </p:nvCxnSpPr>
        <p:spPr>
          <a:xfrm rot="8106169">
            <a:off x="928172" y="3227667"/>
            <a:ext cx="0" cy="6174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31"/>
          <p:cNvCxnSpPr/>
          <p:nvPr/>
        </p:nvCxnSpPr>
        <p:spPr>
          <a:xfrm rot="2717363">
            <a:off x="742372" y="3709724"/>
            <a:ext cx="472440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32"/>
          <p:cNvCxnSpPr/>
          <p:nvPr/>
        </p:nvCxnSpPr>
        <p:spPr>
          <a:xfrm rot="8117363">
            <a:off x="741112" y="3368497"/>
            <a:ext cx="492809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33"/>
          <p:cNvCxnSpPr/>
          <p:nvPr/>
        </p:nvCxnSpPr>
        <p:spPr>
          <a:xfrm rot="2706169">
            <a:off x="992832" y="4876904"/>
            <a:ext cx="0" cy="64403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34"/>
          <p:cNvCxnSpPr/>
          <p:nvPr/>
        </p:nvCxnSpPr>
        <p:spPr>
          <a:xfrm rot="8106169">
            <a:off x="992830" y="4890214"/>
            <a:ext cx="0" cy="6174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31"/>
          <p:cNvCxnSpPr/>
          <p:nvPr/>
        </p:nvCxnSpPr>
        <p:spPr>
          <a:xfrm rot="2717363">
            <a:off x="807030" y="5372271"/>
            <a:ext cx="472440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32"/>
          <p:cNvCxnSpPr/>
          <p:nvPr/>
        </p:nvCxnSpPr>
        <p:spPr>
          <a:xfrm rot="8117363">
            <a:off x="805770" y="5031044"/>
            <a:ext cx="492809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6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6206">
            <a:off x="5866449" y="1257084"/>
            <a:ext cx="3041672" cy="1897730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extBox 5"/>
          <p:cNvSpPr txBox="1"/>
          <p:nvPr/>
        </p:nvSpPr>
        <p:spPr>
          <a:xfrm>
            <a:off x="0" y="33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26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ПРОГРАММА</a:t>
            </a:r>
            <a:r>
              <a:rPr lang="en-US" sz="2800" b="1" dirty="0">
                <a:solidFill>
                  <a:srgbClr val="F26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b="1" dirty="0" err="1">
                <a:solidFill>
                  <a:srgbClr val="F26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ПРОДкарта</a:t>
            </a:r>
            <a:endParaRPr lang="ru-RU" sz="2800" b="1" dirty="0">
              <a:solidFill>
                <a:srgbClr val="F264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29"/>
          <p:cNvSpPr txBox="1"/>
          <p:nvPr/>
        </p:nvSpPr>
        <p:spPr>
          <a:xfrm>
            <a:off x="1272186" y="1378024"/>
            <a:ext cx="4238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ПРОДОВОЛЬСТВЕННАЯ КАРТА – СОЦИАЛЬНЫЙ ПРОЕКТ, В СОСТАВЕ КОТОРОГО ФУНКЦИОНИРУЕТ ОНЛАЙН-ПЛАТФОРМА ДЛЯ ПРОЗРАЧНОГО РАСПРЕДЕЛЕНИЯ БЛАГОТВОРИТЕЛЬНЫХ ВЗНОСОВ, ИХ ЦЕЛЕВОГО ИСПОЛЬЗОВАНИЯ И АВТОМАТИЗИРОВАННОЙ ДЕТАЛЬНОЙ ОТЧЕТНОСТИ.</a:t>
            </a:r>
          </a:p>
          <a:p>
            <a:pPr algn="just"/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feld 29"/>
          <p:cNvSpPr txBox="1"/>
          <p:nvPr/>
        </p:nvSpPr>
        <p:spPr>
          <a:xfrm>
            <a:off x="1353447" y="3483037"/>
            <a:ext cx="7214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ПРОДкарта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ДАЕТ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НУЖДАЮЩИМСЯ СЕМЬЯМ ПРИОБРЕТАТЬ ПРОДУКТЫ ПИТАНИЯ В МАГАЗИНАХ ПАРТНЕРОВ. БАЛАНС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ПРОДкарты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ПОПОЛНЯЕТ ФОНД ЗА СЧЕТ БЛАГОТВОРИТЕЛЬНЫХ ПОЖЕРТВОВАНИЙ.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feld 29"/>
          <p:cNvSpPr txBox="1"/>
          <p:nvPr/>
        </p:nvSpPr>
        <p:spPr>
          <a:xfrm>
            <a:off x="1346383" y="4549376"/>
            <a:ext cx="74479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F26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БЛАГОПОЛУЧАТЕЛЕЙ ДЛЯ УЧАСТИЯ В ПРОГРАММЕ ПРОХОДИТ ПРИ ПОДДЕРЖКЕ ОРГАНОВ СОЦИАЛЬНОЙ ЗАЩИТЫ НАСЕЛЕНИЯ.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РЕГИСТРАЦИЮ НУЖДАЮЩИХСЯ СЕМЕЙ ФОНД ВЕДЕТ ЧЕРЕЗ ЭЛЕКТРОННУЮ ПЛАТФОРМУ С ФИКСАЦИЕЙ КАЖДОЙ ТРАНЗАКЦИИ, СОВЕРШЕННОЙ С ИСПОЛЬЗОВАНИЕМ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ПРОДкарты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С ДЕТАЛИЗАЦИЕЙ ПОКУПОК.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C252AC1E-9E29-4424-A4E3-4921D13AD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3" b="41299"/>
          <a:stretch/>
        </p:blipFill>
        <p:spPr>
          <a:xfrm rot="21027926">
            <a:off x="6807719" y="2680715"/>
            <a:ext cx="2178722" cy="246052"/>
          </a:xfrm>
          <a:prstGeom prst="rect">
            <a:avLst/>
          </a:prstGeom>
        </p:spPr>
      </p:pic>
      <p:cxnSp>
        <p:nvCxnSpPr>
          <p:cNvPr id="34" name="Gerader Verbinder 338"/>
          <p:cNvCxnSpPr/>
          <p:nvPr/>
        </p:nvCxnSpPr>
        <p:spPr>
          <a:xfrm flipV="1">
            <a:off x="4491093" y="306211"/>
            <a:ext cx="171233" cy="2059"/>
          </a:xfrm>
          <a:prstGeom prst="line">
            <a:avLst/>
          </a:prstGeom>
          <a:ln w="60325" cap="sq"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 rot="21020675">
            <a:off x="6159486" y="2900014"/>
            <a:ext cx="794328" cy="279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B0D67D-51A0-453C-8072-6F315FF5B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17" y="5893495"/>
            <a:ext cx="1475594" cy="86392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9675A4-97ED-44CC-BDDD-F0BFDE1BD9AB}"/>
              </a:ext>
            </a:extLst>
          </p:cNvPr>
          <p:cNvSpPr/>
          <p:nvPr/>
        </p:nvSpPr>
        <p:spPr>
          <a:xfrm>
            <a:off x="5874707" y="1640910"/>
            <a:ext cx="103966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58DFCD2-9BAD-471B-B64D-768B1CF0CE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825">
            <a:off x="5867428" y="1755817"/>
            <a:ext cx="1141899" cy="668553"/>
          </a:xfrm>
          <a:prstGeom prst="rect">
            <a:avLst/>
          </a:prstGeom>
        </p:spPr>
      </p:pic>
      <p:cxnSp>
        <p:nvCxnSpPr>
          <p:cNvPr id="35" name="Gerader Verbinder 33"/>
          <p:cNvCxnSpPr/>
          <p:nvPr/>
        </p:nvCxnSpPr>
        <p:spPr>
          <a:xfrm rot="2706169">
            <a:off x="900465" y="1588757"/>
            <a:ext cx="0" cy="64403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4"/>
          <p:cNvCxnSpPr/>
          <p:nvPr/>
        </p:nvCxnSpPr>
        <p:spPr>
          <a:xfrm rot="8106169">
            <a:off x="900463" y="1602067"/>
            <a:ext cx="0" cy="6174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1"/>
          <p:cNvCxnSpPr/>
          <p:nvPr/>
        </p:nvCxnSpPr>
        <p:spPr>
          <a:xfrm rot="2717363">
            <a:off x="714663" y="2084124"/>
            <a:ext cx="472440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2"/>
          <p:cNvCxnSpPr/>
          <p:nvPr/>
        </p:nvCxnSpPr>
        <p:spPr>
          <a:xfrm rot="8117363">
            <a:off x="713403" y="1742897"/>
            <a:ext cx="492809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33"/>
          <p:cNvCxnSpPr/>
          <p:nvPr/>
        </p:nvCxnSpPr>
        <p:spPr>
          <a:xfrm rot="2706169">
            <a:off x="978434" y="3506167"/>
            <a:ext cx="0" cy="64403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34"/>
          <p:cNvCxnSpPr/>
          <p:nvPr/>
        </p:nvCxnSpPr>
        <p:spPr>
          <a:xfrm rot="8106169">
            <a:off x="978432" y="3519477"/>
            <a:ext cx="0" cy="6174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31"/>
          <p:cNvCxnSpPr/>
          <p:nvPr/>
        </p:nvCxnSpPr>
        <p:spPr>
          <a:xfrm rot="2717363">
            <a:off x="792632" y="4001534"/>
            <a:ext cx="472440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32"/>
          <p:cNvCxnSpPr/>
          <p:nvPr/>
        </p:nvCxnSpPr>
        <p:spPr>
          <a:xfrm rot="8117363">
            <a:off x="791372" y="3660307"/>
            <a:ext cx="492809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33"/>
          <p:cNvCxnSpPr/>
          <p:nvPr/>
        </p:nvCxnSpPr>
        <p:spPr>
          <a:xfrm rot="2706169">
            <a:off x="967801" y="4888401"/>
            <a:ext cx="0" cy="64403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34"/>
          <p:cNvCxnSpPr/>
          <p:nvPr/>
        </p:nvCxnSpPr>
        <p:spPr>
          <a:xfrm rot="8106169">
            <a:off x="967799" y="4901711"/>
            <a:ext cx="0" cy="6174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31"/>
          <p:cNvCxnSpPr/>
          <p:nvPr/>
        </p:nvCxnSpPr>
        <p:spPr>
          <a:xfrm rot="2717363">
            <a:off x="781999" y="5383768"/>
            <a:ext cx="472440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32"/>
          <p:cNvCxnSpPr/>
          <p:nvPr/>
        </p:nvCxnSpPr>
        <p:spPr>
          <a:xfrm rot="8117363">
            <a:off x="780739" y="5042541"/>
            <a:ext cx="492809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1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324447"/>
            <a:ext cx="9130937" cy="252574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feld 29"/>
          <p:cNvSpPr txBox="1"/>
          <p:nvPr/>
        </p:nvSpPr>
        <p:spPr>
          <a:xfrm>
            <a:off x="230713" y="3059276"/>
            <a:ext cx="24841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ЖЕРТВУЕТ СРЕДСТВА В ФОНД, ОПРЕДЕЛЯЯ ЦЕЛЕВОЙ РЕГИОН ДЛЯ ОКАЗАНИЯ ПОМОЩИ. СОТРУДНИКИ КОМПАНИИ МОГУТ ПОЖЕРТВОВАТЬ ДЕНЬГИ ЧЕРЕЗ САЙТ ФОНДА ПО ВЫДЕЛЕННОЙ ПОД КОМПАНИЮ ЗАКРЫТОЙ ВЕТКЕ.</a:t>
            </a:r>
            <a:endParaRPr lang="de-DE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feld 29"/>
          <p:cNvSpPr txBox="1"/>
          <p:nvPr/>
        </p:nvSpPr>
        <p:spPr>
          <a:xfrm>
            <a:off x="2955083" y="3076212"/>
            <a:ext cx="17688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НАЧИСЛЯЕТ СРЕДСТВА НА </a:t>
            </a:r>
            <a:r>
              <a:rPr lang="ru-RU" sz="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ПРОДкарту</a:t>
            </a: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НУЖДАЮЩИХСЯ СЕМЕЙ ВЫБРАННОГО РЕГИОНА В ВИДЕ БОНУСОВ.</a:t>
            </a:r>
            <a:endParaRPr lang="de-DE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feld 29"/>
          <p:cNvSpPr txBox="1"/>
          <p:nvPr/>
        </p:nvSpPr>
        <p:spPr>
          <a:xfrm>
            <a:off x="4964077" y="3082530"/>
            <a:ext cx="190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НУЖДАЮЩИЕ СОВЕРШАЮТ ПОКУПКИ В МАГАЗИНАХ </a:t>
            </a:r>
            <a:r>
              <a:rPr lang="ru-RU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ПАРТНЕРАХ </a:t>
            </a: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ПОМОЩИ </a:t>
            </a:r>
            <a:r>
              <a:rPr lang="ru-RU" sz="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ПРОДкарты</a:t>
            </a:r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feld 29"/>
          <p:cNvSpPr txBox="1"/>
          <p:nvPr/>
        </p:nvSpPr>
        <p:spPr>
          <a:xfrm>
            <a:off x="6925095" y="3074142"/>
            <a:ext cx="20752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 ПОЛУЧАЕТ ДЕТАЛЬНУЮ ИНФОРМАЦИЮ О ТОМ, КОМУ ПЕРЕЧИСЛЕНЫ СРЕДСТВА И НА ЧТО ОНИ ПОТРАЧЕНЫ.</a:t>
            </a:r>
            <a:endParaRPr lang="de-DE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98" y="1339785"/>
            <a:ext cx="1670931" cy="1684798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780" y="1390565"/>
            <a:ext cx="1667779" cy="163401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415" y="1319039"/>
            <a:ext cx="1691845" cy="1705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212" y="1284498"/>
            <a:ext cx="1538530" cy="1740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9001" y="1780917"/>
            <a:ext cx="383991" cy="85331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901" y="1802687"/>
            <a:ext cx="383991" cy="85331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102" y="1811394"/>
            <a:ext cx="383991" cy="853313"/>
          </a:xfrm>
          <a:prstGeom prst="rect">
            <a:avLst/>
          </a:prstGeom>
        </p:spPr>
      </p:pic>
      <p:cxnSp>
        <p:nvCxnSpPr>
          <p:cNvPr id="39" name="Gerader Verbinder 50"/>
          <p:cNvCxnSpPr/>
          <p:nvPr/>
        </p:nvCxnSpPr>
        <p:spPr>
          <a:xfrm flipV="1">
            <a:off x="396000" y="4734931"/>
            <a:ext cx="8451668" cy="5226"/>
          </a:xfrm>
          <a:prstGeom prst="line">
            <a:avLst/>
          </a:prstGeom>
          <a:ln w="60325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757" y="4803692"/>
            <a:ext cx="397547" cy="409070"/>
          </a:xfrm>
          <a:prstGeom prst="rect">
            <a:avLst/>
          </a:prstGeom>
        </p:spPr>
      </p:pic>
      <p:sp>
        <p:nvSpPr>
          <p:cNvPr id="48" name="Textfeld 29"/>
          <p:cNvSpPr txBox="1"/>
          <p:nvPr/>
        </p:nvSpPr>
        <p:spPr>
          <a:xfrm>
            <a:off x="695304" y="4889367"/>
            <a:ext cx="46110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В РЕАЛИЗАЦИЮ ЦУР1, ЦУР2, ЦУР17.</a:t>
            </a:r>
            <a:endParaRPr lang="de-DE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01" y="5165100"/>
            <a:ext cx="397547" cy="409070"/>
          </a:xfrm>
          <a:prstGeom prst="rect">
            <a:avLst/>
          </a:prstGeom>
        </p:spPr>
      </p:pic>
      <p:sp>
        <p:nvSpPr>
          <p:cNvPr id="50" name="Textfeld 29"/>
          <p:cNvSpPr txBox="1"/>
          <p:nvPr/>
        </p:nvSpPr>
        <p:spPr>
          <a:xfrm>
            <a:off x="690948" y="5250775"/>
            <a:ext cx="442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ПРОСТОЕ ЦИФРОВОЕ РЕШЕНИЕ ДЛЯ ПРОЗРАЧНЫХ КОРПОРАТИВНЫХ ПОЖЕРТВОВАНИЙ И АВТОМАТИЗИРОВАННОЙ ОТЧЕТНОСТИ ПО КСО</a:t>
            </a:r>
            <a:endParaRPr lang="de-DE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871" y="5564215"/>
            <a:ext cx="397547" cy="409070"/>
          </a:xfrm>
          <a:prstGeom prst="rect">
            <a:avLst/>
          </a:prstGeom>
        </p:spPr>
      </p:pic>
      <p:sp>
        <p:nvSpPr>
          <p:cNvPr id="54" name="Textfeld 29"/>
          <p:cNvSpPr txBox="1"/>
          <p:nvPr/>
        </p:nvSpPr>
        <p:spPr>
          <a:xfrm>
            <a:off x="699418" y="5649890"/>
            <a:ext cx="417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ВОВЛЕЧЕННОСТИ СОТРУДНИКОВ, КЛИЕНТОВ, ПАРТНЕРОВ КОМПАНИИ В БЛАГОТВОРИТЕЛЬНОСТЬ.</a:t>
            </a:r>
            <a:endParaRPr lang="de-DE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871" y="5951879"/>
            <a:ext cx="397547" cy="409070"/>
          </a:xfrm>
          <a:prstGeom prst="rect">
            <a:avLst/>
          </a:prstGeom>
        </p:spPr>
      </p:pic>
      <p:sp>
        <p:nvSpPr>
          <p:cNvPr id="57" name="Textfeld 29"/>
          <p:cNvSpPr txBox="1"/>
          <p:nvPr/>
        </p:nvSpPr>
        <p:spPr>
          <a:xfrm>
            <a:off x="699418" y="6037554"/>
            <a:ext cx="333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ПРАКТИЧЕСКИ ЛЮБОГО РЕГИОНА ПРИСУТСТВИЯ / ИНТЕРЕСОВ КОМПАНИИ.</a:t>
            </a:r>
            <a:endParaRPr lang="de-DE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780" y="4790512"/>
            <a:ext cx="420244" cy="432425"/>
          </a:xfrm>
          <a:prstGeom prst="rect">
            <a:avLst/>
          </a:prstGeom>
        </p:spPr>
      </p:pic>
      <p:sp>
        <p:nvSpPr>
          <p:cNvPr id="65" name="Textfeld 29"/>
          <p:cNvSpPr txBox="1"/>
          <p:nvPr/>
        </p:nvSpPr>
        <p:spPr>
          <a:xfrm>
            <a:off x="5475327" y="4876187"/>
            <a:ext cx="33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ЛОЯЛЬНОСТИ К БРЕНДУ, УКРЕПЛЕНИЕ БРЕНДА НА РОССИЙСКОМ И МЕЖДУНАРОДНОМ РЫНКЕ.</a:t>
            </a:r>
            <a:endParaRPr lang="de-DE" sz="9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0" y="33064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26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ПРОГРАММА</a:t>
            </a:r>
            <a:r>
              <a:rPr lang="en-US" sz="2800" b="1" dirty="0">
                <a:solidFill>
                  <a:srgbClr val="F26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b="1" dirty="0" err="1">
                <a:solidFill>
                  <a:srgbClr val="F26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ПРОДкарта</a:t>
            </a:r>
            <a:endParaRPr lang="ru-RU" sz="2800" b="1" dirty="0">
              <a:solidFill>
                <a:srgbClr val="F264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Gerader Verbinder 338"/>
          <p:cNvCxnSpPr/>
          <p:nvPr/>
        </p:nvCxnSpPr>
        <p:spPr>
          <a:xfrm flipV="1">
            <a:off x="4491093" y="306211"/>
            <a:ext cx="171233" cy="2059"/>
          </a:xfrm>
          <a:prstGeom prst="line">
            <a:avLst/>
          </a:prstGeom>
          <a:ln w="60325" cap="sq"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F76E0D3-18DB-43EF-B14B-A88BCFB762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17" y="5893495"/>
            <a:ext cx="1475594" cy="8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13c2529b70_2_194"/>
          <p:cNvSpPr/>
          <p:nvPr/>
        </p:nvSpPr>
        <p:spPr>
          <a:xfrm>
            <a:off x="0" y="0"/>
            <a:ext cx="9144000" cy="4452600"/>
          </a:xfrm>
          <a:prstGeom prst="rect">
            <a:avLst/>
          </a:prstGeom>
          <a:solidFill>
            <a:srgbClr val="1F9E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g113c2529b70_2_194"/>
          <p:cNvPicPr preferRelativeResize="0"/>
          <p:nvPr/>
        </p:nvPicPr>
        <p:blipFill rotWithShape="1">
          <a:blip r:embed="rId3">
            <a:alphaModFix/>
          </a:blip>
          <a:srcRect b="13434"/>
          <a:stretch/>
        </p:blipFill>
        <p:spPr>
          <a:xfrm>
            <a:off x="0" y="0"/>
            <a:ext cx="9144000" cy="44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03;g113c2529b70_2_194"/>
          <p:cNvSpPr/>
          <p:nvPr/>
        </p:nvSpPr>
        <p:spPr>
          <a:xfrm>
            <a:off x="0" y="5266029"/>
            <a:ext cx="9144000" cy="1567907"/>
          </a:xfrm>
          <a:prstGeom prst="rect">
            <a:avLst/>
          </a:prstGeom>
          <a:solidFill>
            <a:srgbClr val="1F9E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407;g113c2529b70_2_194"/>
          <p:cNvPicPr preferRelativeResize="0"/>
          <p:nvPr/>
        </p:nvPicPr>
        <p:blipFill rotWithShape="1">
          <a:blip r:embed="rId3">
            <a:alphaModFix/>
          </a:blip>
          <a:srcRect l="1" r="-352" b="69517"/>
          <a:stretch/>
        </p:blipFill>
        <p:spPr>
          <a:xfrm>
            <a:off x="0" y="5266030"/>
            <a:ext cx="9176084" cy="15679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5"/>
          <p:cNvSpPr txBox="1"/>
          <p:nvPr/>
        </p:nvSpPr>
        <p:spPr>
          <a:xfrm>
            <a:off x="0" y="459785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264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РЕЗУЛЬТАТЫ РАБОТЫ</a:t>
            </a:r>
            <a:endParaRPr lang="ru-RU" sz="2800" b="1" dirty="0">
              <a:solidFill>
                <a:srgbClr val="F264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r Verbinder 54"/>
          <p:cNvCxnSpPr/>
          <p:nvPr/>
        </p:nvCxnSpPr>
        <p:spPr>
          <a:xfrm flipV="1">
            <a:off x="4493818" y="301149"/>
            <a:ext cx="171233" cy="2059"/>
          </a:xfrm>
          <a:prstGeom prst="line">
            <a:avLst/>
          </a:prstGeom>
          <a:ln w="60325" cap="sq">
            <a:solidFill>
              <a:srgbClr val="376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751614" y="6730155"/>
            <a:ext cx="200550" cy="15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1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0"/>
          <a:stretch/>
        </p:blipFill>
        <p:spPr>
          <a:xfrm>
            <a:off x="254455" y="1590551"/>
            <a:ext cx="4480983" cy="3064575"/>
          </a:xfrm>
          <a:prstGeom prst="rect">
            <a:avLst/>
          </a:prstGeom>
        </p:spPr>
      </p:pic>
      <p:sp>
        <p:nvSpPr>
          <p:cNvPr id="48" name="Textfeld 29"/>
          <p:cNvSpPr txBox="1"/>
          <p:nvPr/>
        </p:nvSpPr>
        <p:spPr>
          <a:xfrm>
            <a:off x="4895273" y="1557244"/>
            <a:ext cx="3933041" cy="3357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МАРТА 2020 ГОДА В РАЗГАР ПАНДЕМИИ СОСТОЯЛАСЬ ВСТРЕЧА ПРЕЗИДЕНТА РФ ВЛАДИМИРА ПУТИНА С ПРЕДПРИНИМАТЕЛЬСКИМ И НЕКОММЕРЧЕСКИМ СООБЩЕСТВОМ. В ХОДЕ ЭТОЙ ВСТРЕЧИ РУКОВОДИТЕЛЬ ФОНДА - ЮЛИА НАЗАРОВА РАССКАЗАЛА ПРЕЗИДЕНТУ О ВОЗМОЖНОСТЯХ ПО ОРГАНИЗАЦИИ ОПЕРАТИВНОЙ И МАСШТАБНОЙ ТОВАРНОЙ ПОМОЩИ ПОСТРАДАВШЕМУ НАСЕЛЕНИЮ, А ТАКЖЕ О НАЛОГОВЫХ БАРЬЕРАХ, НЕ ПОЗВОЛЯЮЩИХ НАРАЩИВАТЬ ОБЪЕМЫ ТАКОЙ ПОМОЩИ.</a:t>
            </a:r>
          </a:p>
          <a:p>
            <a:pPr algn="just"/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feld 29"/>
          <p:cNvSpPr txBox="1"/>
          <p:nvPr/>
        </p:nvSpPr>
        <p:spPr>
          <a:xfrm>
            <a:off x="254455" y="4738780"/>
            <a:ext cx="867972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ОБРАЩЕНИЯ ЮЛИИ НАЗАРОВОЙ К ПРЕЗИДЕНТУ ГОСДУМА ПРИНЯЛА ЗАКОН, ПОЗВОЛЯЮЩИЙ БИЗНЕСУ ПЕРЕДАВАТЬ ДО 1 % ОТ ВЫРУЧКИ БЕЗ ОБЛОЖЕНИЯ НАЛОГОМ НА ПРИБЫЛЬ. ЭТИ ИЗМЕНЕНИЯ КОСНУЛИСЬ КАК ДЕНЕЖНЫХ, ТАК И ТОВАРНЫХ ПОЖЕРТВОВАНИЙ.</a:t>
            </a:r>
          </a:p>
          <a:p>
            <a:pPr algn="just"/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Проработка налоговой инициативы с предложением снизить налоговое бремя на бизнес, который готов отдавать свою продукцию в пользу нуждающихся, ведется с 2018 года в рамках Экспертного совета по благотворительности, учрежденного Фондом «Русь» совместно с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PwC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В экспертный совет входят представители общественных, международных организаций, эксперты в области налогообложения, а также производители, торговые сети.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" y="36983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7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НАЛОГОВОМ ЗАКОНОДАТЕЛЬСТВЕ В ПЕРИОД ПАНДЕМИИ</a:t>
            </a:r>
            <a:endParaRPr lang="ru-RU" sz="2800" b="1" dirty="0">
              <a:solidFill>
                <a:srgbClr val="3765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43811"/>
              </p:ext>
            </p:extLst>
          </p:nvPr>
        </p:nvGraphicFramePr>
        <p:xfrm>
          <a:off x="749508" y="3791912"/>
          <a:ext cx="7882428" cy="2714218"/>
        </p:xfrm>
        <a:graphic>
          <a:graphicData uri="http://schemas.openxmlformats.org/drawingml/2006/table">
            <a:tbl>
              <a:tblPr/>
              <a:tblGrid>
                <a:gridCol w="501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</a:t>
                      </a:r>
                      <a:r>
                        <a:rPr lang="ru-RU" sz="1400" b="1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</a:t>
                      </a:r>
                    </a:p>
                  </a:txBody>
                  <a:tcPr marL="4508" marR="4508" marT="45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(КГ)</a:t>
                      </a:r>
                      <a:endParaRPr lang="ru-RU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8" marR="4508" marT="4508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ЦЕНТРАЛЬНЫЙ</a:t>
                      </a:r>
                      <a:r>
                        <a:rPr lang="de-DE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  <a:endParaRPr lang="ru-RU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8" marR="4508" marT="45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5 723 173,15</a:t>
                      </a: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ЮЖНЫЙ</a:t>
                      </a:r>
                      <a:r>
                        <a:rPr lang="de-DE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  <a:endParaRPr lang="ru-RU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8" marR="4508" marT="45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213 967,999</a:t>
                      </a: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ПРИВОЛЖСКИЙ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  <a:endParaRPr lang="ru-RU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8" marR="4508" marT="45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322 099,34</a:t>
                      </a: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СЕВЕРО-ЗАПАДНЫЙ РЕГИОН</a:t>
                      </a:r>
                      <a:endParaRPr lang="ru-RU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8" marR="4508" marT="45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1 326 429,312</a:t>
                      </a: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СЕВЕРО-КАВКАЗСКИЙ РЕГИОН</a:t>
                      </a:r>
                      <a:endParaRPr lang="ru-RU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8" marR="4508" marT="45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21 686</a:t>
                      </a: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ДАЛЬНЕВОСТОЧНЫЙ РЕГИОН</a:t>
                      </a:r>
                      <a:endParaRPr lang="ru-RU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8" marR="4508" marT="45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139 479,413</a:t>
                      </a: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СИБИРСКИЙ</a:t>
                      </a:r>
                      <a:r>
                        <a:rPr lang="de-DE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  <a:endParaRPr lang="ru-RU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8" marR="4508" marT="45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348</a:t>
                      </a:r>
                      <a:r>
                        <a:rPr lang="ru-RU" sz="14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800,825</a:t>
                      </a:r>
                      <a:endParaRPr lang="ru-RU" sz="14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УРАЛЬСКИЙ</a:t>
                      </a:r>
                      <a:r>
                        <a:rPr lang="de-DE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  <a:endParaRPr lang="ru-RU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8" marR="4508" marT="45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305 359,425</a:t>
                      </a: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1" name="Grafik 5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1439"/>
            <a:ext cx="6781800" cy="3871560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6751394" y="6730155"/>
            <a:ext cx="200769" cy="15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1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grpSp>
        <p:nvGrpSpPr>
          <p:cNvPr id="29" name="Gruppieren 20"/>
          <p:cNvGrpSpPr/>
          <p:nvPr/>
        </p:nvGrpSpPr>
        <p:grpSpPr>
          <a:xfrm>
            <a:off x="2435229" y="1563063"/>
            <a:ext cx="3277065" cy="2228850"/>
            <a:chOff x="4121232" y="8175225"/>
            <a:chExt cx="1721385" cy="1117412"/>
          </a:xfrm>
        </p:grpSpPr>
        <p:sp>
          <p:nvSpPr>
            <p:cNvPr id="30" name="Ellipse 21"/>
            <p:cNvSpPr/>
            <p:nvPr/>
          </p:nvSpPr>
          <p:spPr>
            <a:xfrm flipV="1">
              <a:off x="4387212" y="8175225"/>
              <a:ext cx="1175513" cy="1117412"/>
            </a:xfrm>
            <a:prstGeom prst="ellipse">
              <a:avLst/>
            </a:prstGeom>
            <a:solidFill>
              <a:srgbClr val="F26419"/>
            </a:solidFill>
            <a:ln>
              <a:solidFill>
                <a:srgbClr val="F264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Rechteck 22"/>
            <p:cNvSpPr/>
            <p:nvPr/>
          </p:nvSpPr>
          <p:spPr>
            <a:xfrm>
              <a:off x="4121232" y="8333818"/>
              <a:ext cx="1721385" cy="894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БЫЛО </a:t>
              </a:r>
            </a:p>
            <a:p>
              <a:pPr algn="ctr" fontAlgn="t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ПЕРЕДАНО</a:t>
              </a:r>
            </a:p>
            <a:p>
              <a:pPr algn="ctr" fontAlgn="t"/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8 400</a:t>
              </a:r>
              <a:r>
                <a:rPr lang="en-US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995</a:t>
              </a:r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fontAlgn="t"/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кг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Ellipse 21"/>
          <p:cNvSpPr/>
          <p:nvPr/>
        </p:nvSpPr>
        <p:spPr>
          <a:xfrm rot="10800000" flipV="1">
            <a:off x="5607721" y="1003516"/>
            <a:ext cx="2287346" cy="2320664"/>
          </a:xfrm>
          <a:prstGeom prst="ellipse">
            <a:avLst/>
          </a:prstGeom>
          <a:solidFill>
            <a:srgbClr val="F26419"/>
          </a:solidFill>
          <a:ln>
            <a:solidFill>
              <a:srgbClr val="F26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ВЫРОС НА БОЛЕЕ ЧЕМ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ОТНОШЕНИЮ К ОБЫЧНОМУ ОБЬЕМУ ЕЖЕГОДНЫХ ПЕРЕДАЧ</a:t>
            </a:r>
            <a:endParaRPr 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22"/>
          <p:cNvSpPr/>
          <p:nvPr/>
        </p:nvSpPr>
        <p:spPr>
          <a:xfrm>
            <a:off x="6445000" y="1818938"/>
            <a:ext cx="172749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t"/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1" y="36983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7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РАБОТЫ В ПЕРИОД </a:t>
            </a:r>
            <a:r>
              <a:rPr lang="ru-RU" sz="2800" b="1" dirty="0" smtClean="0">
                <a:solidFill>
                  <a:srgbClr val="37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ПАНДЕМИИ 2020 ГОДА</a:t>
            </a:r>
            <a:endParaRPr lang="ru-RU" sz="2800" b="1" dirty="0">
              <a:solidFill>
                <a:srgbClr val="3765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r Verbinder 54"/>
          <p:cNvCxnSpPr/>
          <p:nvPr/>
        </p:nvCxnSpPr>
        <p:spPr>
          <a:xfrm flipV="1">
            <a:off x="4493818" y="301149"/>
            <a:ext cx="171233" cy="2059"/>
          </a:xfrm>
          <a:prstGeom prst="line">
            <a:avLst/>
          </a:prstGeom>
          <a:ln w="60325" cap="sq">
            <a:solidFill>
              <a:srgbClr val="376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999974"/>
              </p:ext>
            </p:extLst>
          </p:nvPr>
        </p:nvGraphicFramePr>
        <p:xfrm>
          <a:off x="749508" y="3791912"/>
          <a:ext cx="7882428" cy="2714218"/>
        </p:xfrm>
        <a:graphic>
          <a:graphicData uri="http://schemas.openxmlformats.org/drawingml/2006/table">
            <a:tbl>
              <a:tblPr/>
              <a:tblGrid>
                <a:gridCol w="501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</a:t>
                      </a:r>
                      <a:r>
                        <a:rPr lang="ru-RU" sz="1400" b="1" i="0" u="none" strike="noStrike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ОКРУГ</a:t>
                      </a:r>
                    </a:p>
                  </a:txBody>
                  <a:tcPr marL="4508" marR="4508" marT="450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(КГ)</a:t>
                      </a:r>
                      <a:endParaRPr lang="ru-RU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08" marR="4508" marT="4508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ДАЛЬНЕВОСТОЧНЫЙ ФО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73 271,043</a:t>
                      </a:r>
                      <a:endParaRPr lang="ru-RU" sz="14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ПРИВОЛЖСКИЙ ФО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201 038,012</a:t>
                      </a:r>
                      <a:endParaRPr lang="ru-RU" sz="14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СЕВЕРО-ЗАПАДНЫЙ ФО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1 014 328,908</a:t>
                      </a:r>
                      <a:endParaRPr lang="ru-RU" sz="14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СЕВЕРО-КАВКАЗСКИЙ ФО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30 709,351</a:t>
                      </a:r>
                      <a:endParaRPr lang="ru-RU" sz="14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СИБИРСКИЙ ФО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623 468,959</a:t>
                      </a:r>
                      <a:endParaRPr lang="ru-RU" sz="14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УРАЛЬСКИЙ ФО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334 921,541</a:t>
                      </a:r>
                      <a:endParaRPr lang="ru-RU" sz="14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ЦЕНТРАЛЬНЫЙ ФО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3 679 939,726</a:t>
                      </a:r>
                      <a:endParaRPr lang="ru-RU" sz="14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ЮЖНЫЙ ФО</a:t>
                      </a:r>
                      <a:endParaRPr lang="ru-RU" sz="1400" b="1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344 201,523</a:t>
                      </a:r>
                      <a:endParaRPr lang="ru-RU" sz="1400" b="0" i="0" u="none" strike="noStrike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1" name="Grafik 50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1439"/>
            <a:ext cx="6781800" cy="3871560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6751394" y="6730155"/>
            <a:ext cx="200769" cy="15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1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grpSp>
        <p:nvGrpSpPr>
          <p:cNvPr id="29" name="Gruppieren 20"/>
          <p:cNvGrpSpPr/>
          <p:nvPr/>
        </p:nvGrpSpPr>
        <p:grpSpPr>
          <a:xfrm>
            <a:off x="2651987" y="2005345"/>
            <a:ext cx="3277065" cy="2228850"/>
            <a:chOff x="4235091" y="8396959"/>
            <a:chExt cx="1721385" cy="1117412"/>
          </a:xfrm>
        </p:grpSpPr>
        <p:sp>
          <p:nvSpPr>
            <p:cNvPr id="30" name="Ellipse 21"/>
            <p:cNvSpPr/>
            <p:nvPr/>
          </p:nvSpPr>
          <p:spPr>
            <a:xfrm flipV="1">
              <a:off x="4501071" y="8396959"/>
              <a:ext cx="1175513" cy="1117412"/>
            </a:xfrm>
            <a:prstGeom prst="ellipse">
              <a:avLst/>
            </a:prstGeom>
            <a:solidFill>
              <a:srgbClr val="F26419"/>
            </a:solidFill>
            <a:ln>
              <a:solidFill>
                <a:srgbClr val="F264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Rechteck 22"/>
            <p:cNvSpPr/>
            <p:nvPr/>
          </p:nvSpPr>
          <p:spPr>
            <a:xfrm>
              <a:off x="4235091" y="8555552"/>
              <a:ext cx="1721385" cy="864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БЫЛО </a:t>
              </a:r>
            </a:p>
            <a:p>
              <a:pPr algn="ctr" fontAlgn="t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ПЕРЕДАНО</a:t>
              </a:r>
            </a:p>
            <a:p>
              <a:pPr algn="ctr" fontAlgn="t"/>
              <a:r>
                <a:rPr lang="en-US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3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301 879</a:t>
              </a:r>
              <a:endParaRPr lang="ru-RU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t"/>
              <a:r>
                <a:rPr lang="ru-RU" sz="3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кг</a:t>
              </a:r>
              <a:endPara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hteck 22"/>
          <p:cNvSpPr/>
          <p:nvPr/>
        </p:nvSpPr>
        <p:spPr>
          <a:xfrm>
            <a:off x="6445000" y="1818938"/>
            <a:ext cx="172749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t"/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21"/>
          <p:cNvSpPr/>
          <p:nvPr/>
        </p:nvSpPr>
        <p:spPr>
          <a:xfrm flipV="1">
            <a:off x="1600634" y="1161821"/>
            <a:ext cx="1549112" cy="1559752"/>
          </a:xfrm>
          <a:prstGeom prst="ellipse">
            <a:avLst/>
          </a:prstGeom>
          <a:solidFill>
            <a:srgbClr val="F26419"/>
          </a:solidFill>
          <a:ln>
            <a:solidFill>
              <a:srgbClr val="F26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22"/>
          <p:cNvSpPr/>
          <p:nvPr/>
        </p:nvSpPr>
        <p:spPr>
          <a:xfrm>
            <a:off x="1634630" y="1420439"/>
            <a:ext cx="1481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ОТДЕЛЕНИЙ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</a:t>
            </a:r>
          </a:p>
          <a:p>
            <a:pPr algn="ctr" fontAlgn="t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1" y="36983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7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800" b="1" dirty="0">
                <a:solidFill>
                  <a:srgbClr val="37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В </a:t>
            </a:r>
            <a:r>
              <a:rPr lang="en-US" sz="2800" b="1" dirty="0" smtClean="0">
                <a:solidFill>
                  <a:srgbClr val="37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2800" b="1" dirty="0" smtClean="0">
                <a:solidFill>
                  <a:srgbClr val="37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2800" b="1" dirty="0">
              <a:solidFill>
                <a:srgbClr val="3765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r Verbinder 54"/>
          <p:cNvCxnSpPr/>
          <p:nvPr/>
        </p:nvCxnSpPr>
        <p:spPr>
          <a:xfrm flipV="1">
            <a:off x="4493818" y="301149"/>
            <a:ext cx="171233" cy="2059"/>
          </a:xfrm>
          <a:prstGeom prst="line">
            <a:avLst/>
          </a:prstGeom>
          <a:ln w="60325" cap="sq">
            <a:solidFill>
              <a:srgbClr val="376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1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" y="36983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7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800" b="1" dirty="0">
                <a:solidFill>
                  <a:srgbClr val="37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В </a:t>
            </a:r>
            <a:r>
              <a:rPr lang="ru-RU" sz="2800" b="1" dirty="0" smtClean="0">
                <a:solidFill>
                  <a:srgbClr val="3765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2021ГОДУ</a:t>
            </a:r>
            <a:endParaRPr lang="ru-RU" sz="2800" b="1" dirty="0">
              <a:solidFill>
                <a:srgbClr val="3765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Gerader Verbinder 54"/>
          <p:cNvCxnSpPr/>
          <p:nvPr/>
        </p:nvCxnSpPr>
        <p:spPr>
          <a:xfrm flipV="1">
            <a:off x="4493818" y="301149"/>
            <a:ext cx="171233" cy="2059"/>
          </a:xfrm>
          <a:prstGeom prst="line">
            <a:avLst/>
          </a:prstGeom>
          <a:ln w="60325" cap="sq">
            <a:solidFill>
              <a:srgbClr val="376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430601" y="4029475"/>
            <a:ext cx="200550" cy="15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1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grpSp>
        <p:nvGrpSpPr>
          <p:cNvPr id="24" name="Gruppieren 27"/>
          <p:cNvGrpSpPr/>
          <p:nvPr/>
        </p:nvGrpSpPr>
        <p:grpSpPr>
          <a:xfrm>
            <a:off x="731279" y="1267915"/>
            <a:ext cx="7687972" cy="923330"/>
            <a:chOff x="405334" y="2593346"/>
            <a:chExt cx="7370207" cy="923330"/>
          </a:xfrm>
        </p:grpSpPr>
        <p:grpSp>
          <p:nvGrpSpPr>
            <p:cNvPr id="25" name="Gruppieren 28"/>
            <p:cNvGrpSpPr/>
            <p:nvPr/>
          </p:nvGrpSpPr>
          <p:grpSpPr>
            <a:xfrm rot="2706169">
              <a:off x="405334" y="2607804"/>
              <a:ext cx="617415" cy="617415"/>
              <a:chOff x="4263291" y="3120292"/>
              <a:chExt cx="617415" cy="617415"/>
            </a:xfrm>
          </p:grpSpPr>
          <p:cxnSp>
            <p:nvCxnSpPr>
              <p:cNvPr id="30" name="Gerader Verbinder 33"/>
              <p:cNvCxnSpPr/>
              <p:nvPr/>
            </p:nvCxnSpPr>
            <p:spPr>
              <a:xfrm>
                <a:off x="4572000" y="3120292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4"/>
              <p:cNvCxnSpPr/>
              <p:nvPr/>
            </p:nvCxnSpPr>
            <p:spPr>
              <a:xfrm rot="5400000">
                <a:off x="4571999" y="3120293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feld 29"/>
            <p:cNvSpPr txBox="1"/>
            <p:nvPr/>
          </p:nvSpPr>
          <p:spPr>
            <a:xfrm>
              <a:off x="1142999" y="2593346"/>
              <a:ext cx="66325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БОЛЕЕ 6,3 </a:t>
              </a:r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КГ </a:t>
              </a:r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ТОВАРНОЙ ПОМОЩИ НАПРАВЛЕНО НУЖДАЮЩИМСЯ. ОБЩАЯ СТОИМОСТЬ ТОВАРНЫХ ПОЖЕРТВОВАНИЙ СОСТАВИЛА БОЛЕЕ </a:t>
              </a:r>
              <a:r>
                <a:rPr lang="ru-RU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 </a:t>
              </a:r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 РУБЛЕЙ.</a:t>
              </a:r>
              <a:endPara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uppieren 30"/>
            <p:cNvGrpSpPr/>
            <p:nvPr/>
          </p:nvGrpSpPr>
          <p:grpSpPr>
            <a:xfrm rot="2717363">
              <a:off x="694031" y="2680290"/>
              <a:ext cx="472440" cy="472440"/>
              <a:chOff x="4572000" y="2956560"/>
              <a:chExt cx="472440" cy="472440"/>
            </a:xfrm>
          </p:grpSpPr>
          <p:cxnSp>
            <p:nvCxnSpPr>
              <p:cNvPr id="28" name="Gerader Verbinder 31"/>
              <p:cNvCxnSpPr/>
              <p:nvPr/>
            </p:nvCxnSpPr>
            <p:spPr>
              <a:xfrm>
                <a:off x="4572000" y="3429000"/>
                <a:ext cx="472440" cy="0"/>
              </a:xfrm>
              <a:prstGeom prst="line">
                <a:avLst/>
              </a:prstGeom>
              <a:ln>
                <a:solidFill>
                  <a:srgbClr val="C723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32"/>
              <p:cNvCxnSpPr/>
              <p:nvPr/>
            </p:nvCxnSpPr>
            <p:spPr>
              <a:xfrm rot="5400000">
                <a:off x="4335780" y="3192780"/>
                <a:ext cx="472440" cy="0"/>
              </a:xfrm>
              <a:prstGeom prst="line">
                <a:avLst/>
              </a:prstGeom>
              <a:ln>
                <a:solidFill>
                  <a:srgbClr val="C723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uppieren 27"/>
          <p:cNvGrpSpPr/>
          <p:nvPr/>
        </p:nvGrpSpPr>
        <p:grpSpPr>
          <a:xfrm>
            <a:off x="708902" y="3419584"/>
            <a:ext cx="7678450" cy="707886"/>
            <a:chOff x="405334" y="2593346"/>
            <a:chExt cx="6711848" cy="707886"/>
          </a:xfrm>
        </p:grpSpPr>
        <p:grpSp>
          <p:nvGrpSpPr>
            <p:cNvPr id="33" name="Gruppieren 28"/>
            <p:cNvGrpSpPr/>
            <p:nvPr/>
          </p:nvGrpSpPr>
          <p:grpSpPr>
            <a:xfrm rot="2706169">
              <a:off x="405334" y="2607804"/>
              <a:ext cx="617415" cy="617415"/>
              <a:chOff x="4263291" y="3120292"/>
              <a:chExt cx="617415" cy="617415"/>
            </a:xfrm>
          </p:grpSpPr>
          <p:cxnSp>
            <p:nvCxnSpPr>
              <p:cNvPr id="38" name="Gerader Verbinder 33"/>
              <p:cNvCxnSpPr/>
              <p:nvPr/>
            </p:nvCxnSpPr>
            <p:spPr>
              <a:xfrm>
                <a:off x="4572000" y="3120292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4"/>
              <p:cNvCxnSpPr/>
              <p:nvPr/>
            </p:nvCxnSpPr>
            <p:spPr>
              <a:xfrm rot="5400000">
                <a:off x="4571999" y="3120293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feld 29"/>
            <p:cNvSpPr txBox="1"/>
            <p:nvPr/>
          </p:nvSpPr>
          <p:spPr>
            <a:xfrm>
              <a:off x="1143000" y="2593346"/>
              <a:ext cx="59741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ОХВАТ: </a:t>
              </a:r>
              <a:r>
                <a:rPr lang="ru-RU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РЕГИОН </a:t>
              </a:r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РОССИИ, </a:t>
              </a:r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ТОМ ЧИСЛЕ 14 СОБСТВЕННЫХ РЕГИОНАЛЬНЫХ ОТДЕЛЕНИЙ.</a:t>
              </a:r>
              <a:endPara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uppieren 30"/>
            <p:cNvGrpSpPr/>
            <p:nvPr/>
          </p:nvGrpSpPr>
          <p:grpSpPr>
            <a:xfrm rot="2717363">
              <a:off x="694031" y="2680290"/>
              <a:ext cx="472440" cy="472440"/>
              <a:chOff x="4572000" y="2956560"/>
              <a:chExt cx="472440" cy="472440"/>
            </a:xfrm>
          </p:grpSpPr>
          <p:cxnSp>
            <p:nvCxnSpPr>
              <p:cNvPr id="36" name="Gerader Verbinder 31"/>
              <p:cNvCxnSpPr/>
              <p:nvPr/>
            </p:nvCxnSpPr>
            <p:spPr>
              <a:xfrm>
                <a:off x="4572000" y="3429000"/>
                <a:ext cx="472440" cy="0"/>
              </a:xfrm>
              <a:prstGeom prst="line">
                <a:avLst/>
              </a:prstGeom>
              <a:ln>
                <a:solidFill>
                  <a:srgbClr val="C723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2"/>
              <p:cNvCxnSpPr/>
              <p:nvPr/>
            </p:nvCxnSpPr>
            <p:spPr>
              <a:xfrm rot="5400000">
                <a:off x="4335780" y="3192780"/>
                <a:ext cx="472440" cy="0"/>
              </a:xfrm>
              <a:prstGeom prst="line">
                <a:avLst/>
              </a:prstGeom>
              <a:ln>
                <a:solidFill>
                  <a:srgbClr val="C723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uppieren 27"/>
          <p:cNvGrpSpPr/>
          <p:nvPr/>
        </p:nvGrpSpPr>
        <p:grpSpPr>
          <a:xfrm>
            <a:off x="793290" y="2235616"/>
            <a:ext cx="7594062" cy="1138773"/>
            <a:chOff x="405334" y="2593346"/>
            <a:chExt cx="7594062" cy="1138773"/>
          </a:xfrm>
        </p:grpSpPr>
        <p:grpSp>
          <p:nvGrpSpPr>
            <p:cNvPr id="41" name="Gruppieren 28"/>
            <p:cNvGrpSpPr/>
            <p:nvPr/>
          </p:nvGrpSpPr>
          <p:grpSpPr>
            <a:xfrm rot="2706169">
              <a:off x="405334" y="2607804"/>
              <a:ext cx="617415" cy="617415"/>
              <a:chOff x="4263291" y="3120292"/>
              <a:chExt cx="617415" cy="617415"/>
            </a:xfrm>
          </p:grpSpPr>
          <p:cxnSp>
            <p:nvCxnSpPr>
              <p:cNvPr id="46" name="Gerader Verbinder 33"/>
              <p:cNvCxnSpPr/>
              <p:nvPr/>
            </p:nvCxnSpPr>
            <p:spPr>
              <a:xfrm>
                <a:off x="4572000" y="3120292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34"/>
              <p:cNvCxnSpPr/>
              <p:nvPr/>
            </p:nvCxnSpPr>
            <p:spPr>
              <a:xfrm rot="5400000">
                <a:off x="4571999" y="3120293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feld 29"/>
            <p:cNvSpPr txBox="1"/>
            <p:nvPr/>
          </p:nvSpPr>
          <p:spPr>
            <a:xfrm>
              <a:off x="1143000" y="2593346"/>
              <a:ext cx="68563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ПОМОЩЬ </a:t>
              </a: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ПОЛУЧИЛИ </a:t>
              </a:r>
              <a:r>
                <a:rPr lang="ru-RU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1,3 </a:t>
              </a:r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 НУЖДАЮЩИХСЯ</a:t>
              </a:r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В ИХ ЧИСЛЕ МАЛОИМУЩИЕ СЕМЬИ С ДЕТЬМИ, ОДИНОКИЕ ПЕНСИОНЕРЫ, ИНВАЛИДЫ, СЕМЬИ, ОКАЗАВШИЕСЯ В ТРУДНОЙ ЖИЗНЕННОЙ СИТУАЦИИ В ПЕРИОД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COVID-19</a:t>
              </a:r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БОЛЕЕ 100 МЕДИЦИНСКИХ ОРГАНИЗАЦИЙ.</a:t>
              </a:r>
              <a:endPara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uppieren 30"/>
            <p:cNvGrpSpPr/>
            <p:nvPr/>
          </p:nvGrpSpPr>
          <p:grpSpPr>
            <a:xfrm rot="2717363">
              <a:off x="694031" y="2680290"/>
              <a:ext cx="472440" cy="472440"/>
              <a:chOff x="4572000" y="2956560"/>
              <a:chExt cx="472440" cy="472440"/>
            </a:xfrm>
          </p:grpSpPr>
          <p:cxnSp>
            <p:nvCxnSpPr>
              <p:cNvPr id="44" name="Gerader Verbinder 31"/>
              <p:cNvCxnSpPr/>
              <p:nvPr/>
            </p:nvCxnSpPr>
            <p:spPr>
              <a:xfrm>
                <a:off x="4572000" y="3429000"/>
                <a:ext cx="472440" cy="0"/>
              </a:xfrm>
              <a:prstGeom prst="line">
                <a:avLst/>
              </a:prstGeom>
              <a:ln>
                <a:solidFill>
                  <a:srgbClr val="C723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32"/>
              <p:cNvCxnSpPr/>
              <p:nvPr/>
            </p:nvCxnSpPr>
            <p:spPr>
              <a:xfrm rot="5400000">
                <a:off x="4335780" y="3192780"/>
                <a:ext cx="472440" cy="0"/>
              </a:xfrm>
              <a:prstGeom prst="line">
                <a:avLst/>
              </a:prstGeom>
              <a:ln>
                <a:solidFill>
                  <a:srgbClr val="C723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uppieren 27"/>
          <p:cNvGrpSpPr/>
          <p:nvPr/>
        </p:nvGrpSpPr>
        <p:grpSpPr>
          <a:xfrm>
            <a:off x="838464" y="5156294"/>
            <a:ext cx="7594062" cy="1046440"/>
            <a:chOff x="405334" y="2593346"/>
            <a:chExt cx="7594062" cy="1046440"/>
          </a:xfrm>
        </p:grpSpPr>
        <p:grpSp>
          <p:nvGrpSpPr>
            <p:cNvPr id="49" name="Gruppieren 28"/>
            <p:cNvGrpSpPr/>
            <p:nvPr/>
          </p:nvGrpSpPr>
          <p:grpSpPr>
            <a:xfrm rot="2706169">
              <a:off x="405334" y="2607804"/>
              <a:ext cx="617415" cy="617415"/>
              <a:chOff x="4263291" y="3120292"/>
              <a:chExt cx="617415" cy="617415"/>
            </a:xfrm>
          </p:grpSpPr>
          <p:cxnSp>
            <p:nvCxnSpPr>
              <p:cNvPr id="54" name="Gerader Verbinder 33"/>
              <p:cNvCxnSpPr/>
              <p:nvPr/>
            </p:nvCxnSpPr>
            <p:spPr>
              <a:xfrm>
                <a:off x="4572000" y="3120292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r Verbinder 34"/>
              <p:cNvCxnSpPr/>
              <p:nvPr/>
            </p:nvCxnSpPr>
            <p:spPr>
              <a:xfrm rot="5400000">
                <a:off x="4571999" y="3120293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feld 29"/>
            <p:cNvSpPr txBox="1"/>
            <p:nvPr/>
          </p:nvSpPr>
          <p:spPr>
            <a:xfrm>
              <a:off x="1143000" y="2593346"/>
              <a:ext cx="685639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ВОЛОНТЕРСКОЕ СООБЩЕСТВО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ВОЛОНТЕРОВ </a:t>
              </a:r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ВСЕЙ СТРАНЕ ПОМОГАЛИ НАМ РАЗГРУЖАТЬ, ФАСОВАТЬ ПО НАБОРАМ ПРОДУКТЫ, А ТАКЖЕ АДРЕСНО РАЗВОЗИТЬ ПРОДУКТОВЫЕ НАБОРЫ НУЖДАЮЩИМСЯ.</a:t>
              </a:r>
              <a:endPara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Gruppieren 30"/>
            <p:cNvGrpSpPr/>
            <p:nvPr/>
          </p:nvGrpSpPr>
          <p:grpSpPr>
            <a:xfrm rot="2717363">
              <a:off x="694031" y="2680290"/>
              <a:ext cx="472440" cy="472440"/>
              <a:chOff x="4572000" y="2956560"/>
              <a:chExt cx="472440" cy="472440"/>
            </a:xfrm>
          </p:grpSpPr>
          <p:cxnSp>
            <p:nvCxnSpPr>
              <p:cNvPr id="52" name="Gerader Verbinder 31"/>
              <p:cNvCxnSpPr/>
              <p:nvPr/>
            </p:nvCxnSpPr>
            <p:spPr>
              <a:xfrm>
                <a:off x="4572000" y="3429000"/>
                <a:ext cx="472440" cy="0"/>
              </a:xfrm>
              <a:prstGeom prst="line">
                <a:avLst/>
              </a:prstGeom>
              <a:ln>
                <a:solidFill>
                  <a:srgbClr val="C723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32"/>
              <p:cNvCxnSpPr/>
              <p:nvPr/>
            </p:nvCxnSpPr>
            <p:spPr>
              <a:xfrm rot="5400000">
                <a:off x="4335780" y="3192780"/>
                <a:ext cx="472440" cy="0"/>
              </a:xfrm>
              <a:prstGeom prst="line">
                <a:avLst/>
              </a:prstGeom>
              <a:ln>
                <a:solidFill>
                  <a:srgbClr val="C723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1ABD906-B8CB-440E-B83F-C04A1BC2F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41" y="5914761"/>
            <a:ext cx="1475594" cy="863923"/>
          </a:xfrm>
          <a:prstGeom prst="rect">
            <a:avLst/>
          </a:prstGeom>
        </p:spPr>
      </p:pic>
      <p:cxnSp>
        <p:nvCxnSpPr>
          <p:cNvPr id="63" name="Gerader Verbinder 33"/>
          <p:cNvCxnSpPr/>
          <p:nvPr/>
        </p:nvCxnSpPr>
        <p:spPr>
          <a:xfrm rot="2706169">
            <a:off x="1148074" y="4305727"/>
            <a:ext cx="0" cy="6174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34"/>
          <p:cNvCxnSpPr/>
          <p:nvPr/>
        </p:nvCxnSpPr>
        <p:spPr>
          <a:xfrm rot="8106169">
            <a:off x="1148072" y="4305727"/>
            <a:ext cx="0" cy="6174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29"/>
          <p:cNvSpPr txBox="1"/>
          <p:nvPr/>
        </p:nvSpPr>
        <p:spPr>
          <a:xfrm>
            <a:off x="1577031" y="4291268"/>
            <a:ext cx="6856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ЖИЗНИ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27 600 ТОНН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УГЛЕКИСЛОГО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 НЕ ПОПАЛО В АТМОСФЕРУ</a:t>
            </a:r>
            <a:endParaRPr lang="de-DE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Gerader Verbinder 31"/>
          <p:cNvCxnSpPr/>
          <p:nvPr/>
        </p:nvCxnSpPr>
        <p:spPr>
          <a:xfrm rot="2717363">
            <a:off x="960188" y="4780619"/>
            <a:ext cx="472440" cy="0"/>
          </a:xfrm>
          <a:prstGeom prst="line">
            <a:avLst/>
          </a:prstGeom>
          <a:ln>
            <a:solidFill>
              <a:srgbClr val="C72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32"/>
          <p:cNvCxnSpPr/>
          <p:nvPr/>
        </p:nvCxnSpPr>
        <p:spPr>
          <a:xfrm rot="8117363">
            <a:off x="961875" y="4446558"/>
            <a:ext cx="472440" cy="0"/>
          </a:xfrm>
          <a:prstGeom prst="line">
            <a:avLst/>
          </a:prstGeom>
          <a:ln>
            <a:solidFill>
              <a:srgbClr val="C72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1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761686" y="306211"/>
            <a:ext cx="3632794" cy="586924"/>
            <a:chOff x="1664838" y="442754"/>
            <a:chExt cx="3632794" cy="586924"/>
          </a:xfrm>
        </p:grpSpPr>
        <p:sp>
          <p:nvSpPr>
            <p:cNvPr id="338" name="TextBox 28"/>
            <p:cNvSpPr txBox="1"/>
            <p:nvPr/>
          </p:nvSpPr>
          <p:spPr>
            <a:xfrm>
              <a:off x="1664838" y="506458"/>
              <a:ext cx="3632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3765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НАШИ ПАРТНЕРЫ</a:t>
              </a:r>
            </a:p>
          </p:txBody>
        </p:sp>
        <p:cxnSp>
          <p:nvCxnSpPr>
            <p:cNvPr id="339" name="Gerader Verbinder 338"/>
            <p:cNvCxnSpPr/>
            <p:nvPr/>
          </p:nvCxnSpPr>
          <p:spPr>
            <a:xfrm flipV="1">
              <a:off x="3394245" y="442754"/>
              <a:ext cx="171233" cy="2059"/>
            </a:xfrm>
            <a:prstGeom prst="line">
              <a:avLst/>
            </a:prstGeom>
            <a:ln w="60325" cap="sq">
              <a:solidFill>
                <a:srgbClr val="3765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509035" y="1046136"/>
            <a:ext cx="8135347" cy="5501809"/>
            <a:chOff x="509035" y="1046136"/>
            <a:chExt cx="8135347" cy="5501809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509035" y="1046136"/>
              <a:ext cx="8135347" cy="5501809"/>
              <a:chOff x="423419" y="1065585"/>
              <a:chExt cx="8135347" cy="5501809"/>
            </a:xfrm>
          </p:grpSpPr>
          <p:sp>
            <p:nvSpPr>
              <p:cNvPr id="487" name="Ellipse 486"/>
              <p:cNvSpPr/>
              <p:nvPr/>
            </p:nvSpPr>
            <p:spPr>
              <a:xfrm rot="16200000">
                <a:off x="6611369" y="3387959"/>
                <a:ext cx="1165313" cy="11902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75" name="Gerader Verbinder 374"/>
              <p:cNvCxnSpPr>
                <a:stCxn id="501" idx="6"/>
                <a:endCxn id="489" idx="3"/>
              </p:cNvCxnSpPr>
              <p:nvPr/>
            </p:nvCxnSpPr>
            <p:spPr>
              <a:xfrm rot="16200000">
                <a:off x="857586" y="3638499"/>
                <a:ext cx="427264" cy="69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Gerader Verbinder 375"/>
              <p:cNvCxnSpPr>
                <a:stCxn id="489" idx="3"/>
                <a:endCxn id="499" idx="0"/>
              </p:cNvCxnSpPr>
              <p:nvPr/>
            </p:nvCxnSpPr>
            <p:spPr>
              <a:xfrm rot="16200000" flipH="1">
                <a:off x="1131050" y="3371984"/>
                <a:ext cx="251149" cy="36386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Gerader Verbinder 376"/>
              <p:cNvCxnSpPr>
                <a:stCxn id="501" idx="1"/>
                <a:endCxn id="505" idx="6"/>
              </p:cNvCxnSpPr>
              <p:nvPr/>
            </p:nvCxnSpPr>
            <p:spPr>
              <a:xfrm rot="16200000" flipH="1">
                <a:off x="417038" y="5055069"/>
                <a:ext cx="837711" cy="29907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Gerader Verbinder 377"/>
              <p:cNvCxnSpPr>
                <a:stCxn id="505" idx="5"/>
                <a:endCxn id="503" idx="0"/>
              </p:cNvCxnSpPr>
              <p:nvPr/>
            </p:nvCxnSpPr>
            <p:spPr>
              <a:xfrm flipV="1">
                <a:off x="1255199" y="4775633"/>
                <a:ext cx="606090" cy="953414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Gerader Verbinder 378"/>
              <p:cNvCxnSpPr>
                <a:stCxn id="501" idx="1"/>
                <a:endCxn id="509" idx="0"/>
              </p:cNvCxnSpPr>
              <p:nvPr/>
            </p:nvCxnSpPr>
            <p:spPr>
              <a:xfrm rot="16200000">
                <a:off x="-248345" y="2705348"/>
                <a:ext cx="3015104" cy="1145705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Gerader Verbinder 379"/>
              <p:cNvCxnSpPr>
                <a:stCxn id="499" idx="3"/>
                <a:endCxn id="509" idx="0"/>
              </p:cNvCxnSpPr>
              <p:nvPr/>
            </p:nvCxnSpPr>
            <p:spPr>
              <a:xfrm rot="16200000" flipV="1">
                <a:off x="879074" y="2723635"/>
                <a:ext cx="2163741" cy="25777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r Verbinder 380"/>
              <p:cNvCxnSpPr>
                <a:stCxn id="501" idx="5"/>
                <a:endCxn id="503" idx="0"/>
              </p:cNvCxnSpPr>
              <p:nvPr/>
            </p:nvCxnSpPr>
            <p:spPr>
              <a:xfrm>
                <a:off x="1449135" y="4015195"/>
                <a:ext cx="412154" cy="760438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Gerader Verbinder 381"/>
              <p:cNvCxnSpPr>
                <a:stCxn id="507" idx="3"/>
                <a:endCxn id="493" idx="0"/>
              </p:cNvCxnSpPr>
              <p:nvPr/>
            </p:nvCxnSpPr>
            <p:spPr>
              <a:xfrm flipH="1">
                <a:off x="1692574" y="5518849"/>
                <a:ext cx="84275" cy="62938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Gerader Verbinder 382"/>
              <p:cNvCxnSpPr>
                <a:stCxn id="493" idx="4"/>
                <a:endCxn id="453" idx="0"/>
              </p:cNvCxnSpPr>
              <p:nvPr/>
            </p:nvCxnSpPr>
            <p:spPr>
              <a:xfrm flipV="1">
                <a:off x="2730536" y="4839908"/>
                <a:ext cx="112128" cy="130832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Gerader Verbinder 383"/>
              <p:cNvCxnSpPr>
                <a:stCxn id="453" idx="0"/>
                <a:endCxn id="503" idx="3"/>
              </p:cNvCxnSpPr>
              <p:nvPr/>
            </p:nvCxnSpPr>
            <p:spPr>
              <a:xfrm flipH="1">
                <a:off x="2639650" y="4839908"/>
                <a:ext cx="203015" cy="15101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Gerader Verbinder 384"/>
              <p:cNvCxnSpPr>
                <a:stCxn id="509" idx="4"/>
                <a:endCxn id="503" idx="7"/>
              </p:cNvCxnSpPr>
              <p:nvPr/>
            </p:nvCxnSpPr>
            <p:spPr>
              <a:xfrm flipH="1">
                <a:off x="1994834" y="1770649"/>
                <a:ext cx="1247254" cy="278969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Gerader Verbinder 385"/>
              <p:cNvCxnSpPr>
                <a:stCxn id="509" idx="5"/>
                <a:endCxn id="497" idx="2"/>
              </p:cNvCxnSpPr>
              <p:nvPr/>
            </p:nvCxnSpPr>
            <p:spPr>
              <a:xfrm rot="16200000" flipH="1">
                <a:off x="629265" y="3716945"/>
                <a:ext cx="5256779" cy="44412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Gerader Verbinder 386"/>
              <p:cNvCxnSpPr/>
              <p:nvPr/>
            </p:nvCxnSpPr>
            <p:spPr>
              <a:xfrm rot="16200000" flipH="1">
                <a:off x="1328916" y="4524459"/>
                <a:ext cx="2325040" cy="671299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Gerade Verbindung mit Pfeil 387"/>
              <p:cNvCxnSpPr>
                <a:stCxn id="497" idx="4"/>
                <a:endCxn id="491" idx="0"/>
              </p:cNvCxnSpPr>
              <p:nvPr/>
            </p:nvCxnSpPr>
            <p:spPr>
              <a:xfrm flipH="1" flipV="1">
                <a:off x="528375" y="1653248"/>
                <a:ext cx="3558185" cy="4351283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Gerader Verbinder 388"/>
              <p:cNvCxnSpPr>
                <a:stCxn id="495" idx="4"/>
                <a:endCxn id="491" idx="2"/>
              </p:cNvCxnSpPr>
              <p:nvPr/>
            </p:nvCxnSpPr>
            <p:spPr>
              <a:xfrm flipH="1" flipV="1">
                <a:off x="922725" y="2055136"/>
                <a:ext cx="2390921" cy="1782628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Gerader Verbinder 389"/>
              <p:cNvCxnSpPr>
                <a:stCxn id="495" idx="0"/>
                <a:endCxn id="489" idx="4"/>
              </p:cNvCxnSpPr>
              <p:nvPr/>
            </p:nvCxnSpPr>
            <p:spPr>
              <a:xfrm rot="16200000" flipV="1">
                <a:off x="1410062" y="2949814"/>
                <a:ext cx="664322" cy="1111579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Gerader Verbinder 390"/>
              <p:cNvCxnSpPr>
                <a:stCxn id="497" idx="3"/>
                <a:endCxn id="453" idx="6"/>
              </p:cNvCxnSpPr>
              <p:nvPr/>
            </p:nvCxnSpPr>
            <p:spPr>
              <a:xfrm rot="16200000" flipV="1">
                <a:off x="2596584" y="5090302"/>
                <a:ext cx="2101341" cy="523127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r Verbinder 391"/>
              <p:cNvCxnSpPr>
                <a:stCxn id="497" idx="1"/>
                <a:endCxn id="505" idx="3"/>
              </p:cNvCxnSpPr>
              <p:nvPr/>
            </p:nvCxnSpPr>
            <p:spPr>
              <a:xfrm rot="16200000" flipV="1">
                <a:off x="2071060" y="5422985"/>
                <a:ext cx="163691" cy="1795411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Gerader Verbinder 392"/>
              <p:cNvCxnSpPr>
                <a:stCxn id="493" idx="6"/>
                <a:endCxn id="489" idx="2"/>
              </p:cNvCxnSpPr>
              <p:nvPr/>
            </p:nvCxnSpPr>
            <p:spPr>
              <a:xfrm flipH="1" flipV="1">
                <a:off x="804926" y="3533925"/>
                <a:ext cx="1406629" cy="2266743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Gerader Verbinder 393"/>
              <p:cNvCxnSpPr>
                <a:stCxn id="453" idx="7"/>
                <a:endCxn id="501" idx="4"/>
              </p:cNvCxnSpPr>
              <p:nvPr/>
            </p:nvCxnSpPr>
            <p:spPr>
              <a:xfrm rot="16200000" flipV="1">
                <a:off x="2275158" y="3732426"/>
                <a:ext cx="58507" cy="1394601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Gerader Verbinder 394"/>
              <p:cNvCxnSpPr>
                <a:stCxn id="453" idx="5"/>
                <a:endCxn id="491" idx="4"/>
              </p:cNvCxnSpPr>
              <p:nvPr/>
            </p:nvCxnSpPr>
            <p:spPr>
              <a:xfrm flipH="1" flipV="1">
                <a:off x="1317072" y="1653247"/>
                <a:ext cx="2452597" cy="2805734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6" name="Gruppieren 395"/>
              <p:cNvGrpSpPr/>
              <p:nvPr/>
            </p:nvGrpSpPr>
            <p:grpSpPr>
              <a:xfrm rot="16200000">
                <a:off x="1886487" y="1065635"/>
                <a:ext cx="1301173" cy="1410029"/>
                <a:chOff x="2639568" y="4191000"/>
                <a:chExt cx="1628278" cy="1667256"/>
              </a:xfrm>
            </p:grpSpPr>
            <p:sp>
              <p:nvSpPr>
                <p:cNvPr id="509" name="Ellipse 508"/>
                <p:cNvSpPr/>
                <p:nvPr/>
              </p:nvSpPr>
              <p:spPr>
                <a:xfrm>
                  <a:off x="2639568" y="4191000"/>
                  <a:ext cx="1628278" cy="166725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510" name="Picture 2" descr="Z:\A.Пресс-секретарь\Фирменный стиль\Сайт\сайт\картинки без фона\доноры\Пепсико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766342" y="4776794"/>
                  <a:ext cx="1384725" cy="4306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07" name="Ellipse 506"/>
              <p:cNvSpPr/>
              <p:nvPr/>
            </p:nvSpPr>
            <p:spPr>
              <a:xfrm rot="16200000">
                <a:off x="1146601" y="4882443"/>
                <a:ext cx="720964" cy="7630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98" name="Gruppieren 397"/>
              <p:cNvGrpSpPr/>
              <p:nvPr/>
            </p:nvGrpSpPr>
            <p:grpSpPr>
              <a:xfrm rot="16200000">
                <a:off x="624951" y="5602439"/>
                <a:ext cx="720964" cy="763014"/>
                <a:chOff x="476250" y="676656"/>
                <a:chExt cx="902208" cy="902208"/>
              </a:xfrm>
            </p:grpSpPr>
            <p:sp>
              <p:nvSpPr>
                <p:cNvPr id="505" name="Ellipse 504"/>
                <p:cNvSpPr/>
                <p:nvPr/>
              </p:nvSpPr>
              <p:spPr>
                <a:xfrm>
                  <a:off x="476250" y="676656"/>
                  <a:ext cx="902208" cy="9022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506" name="Picture 7" descr="Z:\A.Пресс-секретарь\Фирменный стиль\Сайт\сайт\картинки без фона\доноры\юнилевер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686379" y="840817"/>
                  <a:ext cx="481950" cy="5961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03" name="Ellipse 502"/>
              <p:cNvSpPr/>
              <p:nvPr/>
            </p:nvSpPr>
            <p:spPr>
              <a:xfrm rot="16200000">
                <a:off x="2012780" y="4319680"/>
                <a:ext cx="608922" cy="9119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00" name="Gruppieren 399"/>
              <p:cNvGrpSpPr/>
              <p:nvPr/>
            </p:nvGrpSpPr>
            <p:grpSpPr>
              <a:xfrm rot="16200000">
                <a:off x="549974" y="3834010"/>
                <a:ext cx="1089735" cy="1132928"/>
                <a:chOff x="2201659" y="1040164"/>
                <a:chExt cx="1363686" cy="1339604"/>
              </a:xfrm>
            </p:grpSpPr>
            <p:sp>
              <p:nvSpPr>
                <p:cNvPr id="501" name="Ellipse 500"/>
                <p:cNvSpPr/>
                <p:nvPr/>
              </p:nvSpPr>
              <p:spPr>
                <a:xfrm>
                  <a:off x="2201659" y="1040164"/>
                  <a:ext cx="1363686" cy="12755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502" name="Picture 12" descr="Z:\A.Пресс-секретарь\Фирменный стиль\Сайт\сайт\картинки без фона\доноры\Nestle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6283" b="-2722"/>
                <a:stretch/>
              </p:blipFill>
              <p:spPr bwMode="auto">
                <a:xfrm rot="5400000">
                  <a:off x="2214438" y="1511461"/>
                  <a:ext cx="1338126" cy="3984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01" name="Gruppieren 400"/>
              <p:cNvGrpSpPr/>
              <p:nvPr/>
            </p:nvGrpSpPr>
            <p:grpSpPr>
              <a:xfrm rot="16200000">
                <a:off x="1459581" y="3297984"/>
                <a:ext cx="720964" cy="763014"/>
                <a:chOff x="5004816" y="2572512"/>
                <a:chExt cx="902208" cy="902208"/>
              </a:xfrm>
            </p:grpSpPr>
            <p:sp>
              <p:nvSpPr>
                <p:cNvPr id="499" name="Ellipse 498"/>
                <p:cNvSpPr/>
                <p:nvPr/>
              </p:nvSpPr>
              <p:spPr>
                <a:xfrm>
                  <a:off x="5004816" y="2572512"/>
                  <a:ext cx="902208" cy="9022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500" name="Picture 20" descr="Z:\A.Пресс-секретарь\Фирменный стиль\Сайт\сайт\картинки без фона\доноры\P&amp;G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155254" y="2711815"/>
                  <a:ext cx="598112" cy="6572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97" name="Ellipse 496"/>
              <p:cNvSpPr/>
              <p:nvPr/>
            </p:nvSpPr>
            <p:spPr>
              <a:xfrm rot="16200000">
                <a:off x="2916851" y="5397685"/>
                <a:ext cx="1125729" cy="12136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5" name="Ellipse 494"/>
              <p:cNvSpPr/>
              <p:nvPr/>
            </p:nvSpPr>
            <p:spPr>
              <a:xfrm rot="16200000">
                <a:off x="2345484" y="3329947"/>
                <a:ext cx="920690" cy="10156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3" name="Ellipse 492"/>
              <p:cNvSpPr/>
              <p:nvPr/>
            </p:nvSpPr>
            <p:spPr>
              <a:xfrm rot="16200000">
                <a:off x="1863993" y="5629248"/>
                <a:ext cx="695123" cy="103796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1" name="Ellipse 490"/>
              <p:cNvSpPr/>
              <p:nvPr/>
            </p:nvSpPr>
            <p:spPr>
              <a:xfrm rot="16200000">
                <a:off x="520835" y="1258900"/>
                <a:ext cx="803777" cy="7886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9" name="Ellipse 488"/>
              <p:cNvSpPr/>
              <p:nvPr/>
            </p:nvSpPr>
            <p:spPr>
              <a:xfrm rot="16200000">
                <a:off x="444444" y="2791936"/>
                <a:ext cx="720964" cy="7630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07" name="Gerader Verbinder 406"/>
              <p:cNvCxnSpPr>
                <a:stCxn id="495" idx="4"/>
                <a:endCxn id="457" idx="0"/>
              </p:cNvCxnSpPr>
              <p:nvPr/>
            </p:nvCxnSpPr>
            <p:spPr>
              <a:xfrm rot="16200000">
                <a:off x="4725388" y="1315257"/>
                <a:ext cx="1110765" cy="393425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Gerader Verbinder 407"/>
              <p:cNvCxnSpPr>
                <a:stCxn id="509" idx="4"/>
                <a:endCxn id="459" idx="7"/>
              </p:cNvCxnSpPr>
              <p:nvPr/>
            </p:nvCxnSpPr>
            <p:spPr>
              <a:xfrm>
                <a:off x="3242088" y="1770649"/>
                <a:ext cx="4257092" cy="3153779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Gerader Verbinder 408"/>
              <p:cNvCxnSpPr>
                <a:stCxn id="477" idx="4"/>
              </p:cNvCxnSpPr>
              <p:nvPr/>
            </p:nvCxnSpPr>
            <p:spPr>
              <a:xfrm rot="16200000">
                <a:off x="5613038" y="1094602"/>
                <a:ext cx="90108" cy="3372972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Gerader Verbinder 409"/>
              <p:cNvCxnSpPr>
                <a:stCxn id="461" idx="4"/>
                <a:endCxn id="477" idx="0"/>
              </p:cNvCxnSpPr>
              <p:nvPr/>
            </p:nvCxnSpPr>
            <p:spPr>
              <a:xfrm>
                <a:off x="1991103" y="2505433"/>
                <a:ext cx="788555" cy="320709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Gerader Verbinder 410"/>
              <p:cNvCxnSpPr>
                <a:stCxn id="461" idx="3"/>
                <a:endCxn id="477" idx="0"/>
              </p:cNvCxnSpPr>
              <p:nvPr/>
            </p:nvCxnSpPr>
            <p:spPr>
              <a:xfrm>
                <a:off x="1867619" y="2793059"/>
                <a:ext cx="912039" cy="3308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Gerader Verbinder 411"/>
              <p:cNvCxnSpPr>
                <a:stCxn id="453" idx="4"/>
                <a:endCxn id="459" idx="0"/>
              </p:cNvCxnSpPr>
              <p:nvPr/>
            </p:nvCxnSpPr>
            <p:spPr>
              <a:xfrm>
                <a:off x="3928717" y="4839908"/>
                <a:ext cx="3388666" cy="288571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Gerader Verbinder 412"/>
              <p:cNvCxnSpPr>
                <a:stCxn id="453" idx="5"/>
                <a:endCxn id="481" idx="1"/>
              </p:cNvCxnSpPr>
              <p:nvPr/>
            </p:nvCxnSpPr>
            <p:spPr>
              <a:xfrm rot="16200000">
                <a:off x="4081920" y="4028027"/>
                <a:ext cx="118702" cy="743205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Gerader Verbinder 413"/>
              <p:cNvCxnSpPr>
                <a:stCxn id="497" idx="4"/>
                <a:endCxn id="481" idx="1"/>
              </p:cNvCxnSpPr>
              <p:nvPr/>
            </p:nvCxnSpPr>
            <p:spPr>
              <a:xfrm rot="16200000">
                <a:off x="3467590" y="4959247"/>
                <a:ext cx="1664252" cy="42631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Gerader Verbinder 414"/>
              <p:cNvCxnSpPr>
                <a:stCxn id="497" idx="4"/>
                <a:endCxn id="483" idx="0"/>
              </p:cNvCxnSpPr>
              <p:nvPr/>
            </p:nvCxnSpPr>
            <p:spPr>
              <a:xfrm rot="16200000">
                <a:off x="4479390" y="5605399"/>
                <a:ext cx="6300" cy="79196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Gerader Verbinder 415"/>
              <p:cNvCxnSpPr>
                <a:stCxn id="483" idx="4"/>
                <a:endCxn id="465" idx="1"/>
              </p:cNvCxnSpPr>
              <p:nvPr/>
            </p:nvCxnSpPr>
            <p:spPr>
              <a:xfrm rot="16200000">
                <a:off x="6160536" y="5673177"/>
                <a:ext cx="122864" cy="52724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Gerader Verbinder 416"/>
              <p:cNvCxnSpPr>
                <a:stCxn id="471" idx="4"/>
                <a:endCxn id="465" idx="6"/>
              </p:cNvCxnSpPr>
              <p:nvPr/>
            </p:nvCxnSpPr>
            <p:spPr>
              <a:xfrm rot="16200000" flipH="1">
                <a:off x="6289254" y="4769985"/>
                <a:ext cx="578023" cy="34408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Gerader Verbinder 417"/>
              <p:cNvCxnSpPr>
                <a:stCxn id="453" idx="3"/>
                <a:endCxn id="457" idx="1"/>
              </p:cNvCxnSpPr>
              <p:nvPr/>
            </p:nvCxnSpPr>
            <p:spPr>
              <a:xfrm rot="16200000">
                <a:off x="4575472" y="2356441"/>
                <a:ext cx="2058592" cy="3670199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Gerader Verbinder 418"/>
              <p:cNvCxnSpPr>
                <a:stCxn id="477" idx="3"/>
                <a:endCxn id="481" idx="7"/>
              </p:cNvCxnSpPr>
              <p:nvPr/>
            </p:nvCxnSpPr>
            <p:spPr>
              <a:xfrm>
                <a:off x="3797050" y="3255123"/>
                <a:ext cx="715824" cy="58688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Gerader Verbinder 419"/>
              <p:cNvCxnSpPr>
                <a:stCxn id="479" idx="2"/>
                <a:endCxn id="453" idx="5"/>
              </p:cNvCxnSpPr>
              <p:nvPr/>
            </p:nvCxnSpPr>
            <p:spPr>
              <a:xfrm rot="16200000" flipH="1" flipV="1">
                <a:off x="3657094" y="4241876"/>
                <a:ext cx="329678" cy="10452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Gerader Verbinder 420"/>
              <p:cNvCxnSpPr>
                <a:stCxn id="479" idx="4"/>
                <a:endCxn id="469" idx="1"/>
              </p:cNvCxnSpPr>
              <p:nvPr/>
            </p:nvCxnSpPr>
            <p:spPr>
              <a:xfrm rot="16200000">
                <a:off x="4120045" y="3433903"/>
                <a:ext cx="472235" cy="226463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Gerader Verbinder 421"/>
              <p:cNvCxnSpPr>
                <a:stCxn id="509" idx="2"/>
                <a:endCxn id="459" idx="0"/>
              </p:cNvCxnSpPr>
              <p:nvPr/>
            </p:nvCxnSpPr>
            <p:spPr>
              <a:xfrm>
                <a:off x="2537074" y="2421236"/>
                <a:ext cx="4780310" cy="2707243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Gerader Verbinder 422"/>
              <p:cNvCxnSpPr>
                <a:stCxn id="497" idx="5"/>
                <a:endCxn id="467" idx="1"/>
              </p:cNvCxnSpPr>
              <p:nvPr/>
            </p:nvCxnSpPr>
            <p:spPr>
              <a:xfrm flipV="1">
                <a:off x="3908820" y="1900871"/>
                <a:ext cx="3069488" cy="3705654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Gerader Verbinder 423"/>
              <p:cNvCxnSpPr>
                <a:stCxn id="509" idx="5"/>
                <a:endCxn id="467" idx="0"/>
              </p:cNvCxnSpPr>
              <p:nvPr/>
            </p:nvCxnSpPr>
            <p:spPr>
              <a:xfrm>
                <a:off x="3035594" y="1310615"/>
                <a:ext cx="3796923" cy="244269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Gerader Verbinder 424"/>
              <p:cNvCxnSpPr>
                <a:stCxn id="483" idx="5"/>
                <a:endCxn id="487" idx="1"/>
              </p:cNvCxnSpPr>
              <p:nvPr/>
            </p:nvCxnSpPr>
            <p:spPr>
              <a:xfrm flipV="1">
                <a:off x="5800211" y="4395065"/>
                <a:ext cx="973012" cy="1233064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Gerader Verbinder 425"/>
              <p:cNvCxnSpPr>
                <a:stCxn id="483" idx="6"/>
                <a:endCxn id="469" idx="3"/>
              </p:cNvCxnSpPr>
              <p:nvPr/>
            </p:nvCxnSpPr>
            <p:spPr>
              <a:xfrm rot="16200000">
                <a:off x="4364273" y="4365178"/>
                <a:ext cx="2163811" cy="554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Gerader Verbinder 426"/>
              <p:cNvCxnSpPr>
                <a:stCxn id="469" idx="7"/>
                <a:endCxn id="473" idx="2"/>
              </p:cNvCxnSpPr>
              <p:nvPr/>
            </p:nvCxnSpPr>
            <p:spPr>
              <a:xfrm rot="16200000" flipV="1">
                <a:off x="4150205" y="2037269"/>
                <a:ext cx="295924" cy="342453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Gerader Verbinder 427"/>
              <p:cNvCxnSpPr>
                <a:stCxn id="469" idx="5"/>
                <a:endCxn id="475" idx="3"/>
              </p:cNvCxnSpPr>
              <p:nvPr/>
            </p:nvCxnSpPr>
            <p:spPr>
              <a:xfrm rot="16200000">
                <a:off x="5421401" y="2050715"/>
                <a:ext cx="358264" cy="253221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Gerader Verbinder 428"/>
              <p:cNvCxnSpPr>
                <a:stCxn id="509" idx="4"/>
                <a:endCxn id="485" idx="0"/>
              </p:cNvCxnSpPr>
              <p:nvPr/>
            </p:nvCxnSpPr>
            <p:spPr>
              <a:xfrm rot="16200000" flipH="1">
                <a:off x="4225784" y="786954"/>
                <a:ext cx="668169" cy="263556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Gerader Verbinder 429"/>
              <p:cNvCxnSpPr>
                <a:stCxn id="469" idx="4"/>
                <a:endCxn id="487" idx="0"/>
              </p:cNvCxnSpPr>
              <p:nvPr/>
            </p:nvCxnSpPr>
            <p:spPr>
              <a:xfrm>
                <a:off x="5681967" y="2833737"/>
                <a:ext cx="916954" cy="1149327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Gerader Verbinder 430"/>
              <p:cNvCxnSpPr>
                <a:stCxn id="469" idx="2"/>
                <a:endCxn id="459" idx="7"/>
              </p:cNvCxnSpPr>
              <p:nvPr/>
            </p:nvCxnSpPr>
            <p:spPr>
              <a:xfrm>
                <a:off x="4971659" y="3508713"/>
                <a:ext cx="2527521" cy="1415715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Gerader Verbinder 431"/>
              <p:cNvCxnSpPr>
                <a:stCxn id="495" idx="2"/>
                <a:endCxn id="483" idx="7"/>
              </p:cNvCxnSpPr>
              <p:nvPr/>
            </p:nvCxnSpPr>
            <p:spPr>
              <a:xfrm rot="16200000" flipH="1">
                <a:off x="3256233" y="3847705"/>
                <a:ext cx="1330020" cy="2230829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Gerader Verbinder 432"/>
              <p:cNvCxnSpPr>
                <a:stCxn id="463" idx="4"/>
                <a:endCxn id="485" idx="1"/>
              </p:cNvCxnSpPr>
              <p:nvPr/>
            </p:nvCxnSpPr>
            <p:spPr>
              <a:xfrm rot="16200000">
                <a:off x="4157456" y="3382595"/>
                <a:ext cx="2480057" cy="1242546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Gerader Verbinder 433"/>
              <p:cNvCxnSpPr>
                <a:stCxn id="475" idx="2"/>
                <a:endCxn id="471" idx="5"/>
              </p:cNvCxnSpPr>
              <p:nvPr/>
            </p:nvCxnSpPr>
            <p:spPr>
              <a:xfrm rot="16200000" flipH="1">
                <a:off x="4741698" y="2792778"/>
                <a:ext cx="2164903" cy="845373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Ellipse 484"/>
              <p:cNvSpPr/>
              <p:nvPr/>
            </p:nvSpPr>
            <p:spPr>
              <a:xfrm rot="16200000">
                <a:off x="5899776" y="1957040"/>
                <a:ext cx="919299" cy="9635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83" name="Ellipse 482"/>
              <p:cNvSpPr/>
              <p:nvPr/>
            </p:nvSpPr>
            <p:spPr>
              <a:xfrm rot="16200000">
                <a:off x="4895032" y="5458317"/>
                <a:ext cx="1046805" cy="107982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81" name="Ellipse 480"/>
              <p:cNvSpPr/>
              <p:nvPr/>
            </p:nvSpPr>
            <p:spPr>
              <a:xfrm rot="16200000">
                <a:off x="4414169" y="3732468"/>
                <a:ext cx="704654" cy="7173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9" name="Ellipse 478"/>
              <p:cNvSpPr/>
              <p:nvPr/>
            </p:nvSpPr>
            <p:spPr>
              <a:xfrm rot="16200000">
                <a:off x="3528148" y="3414519"/>
                <a:ext cx="692099" cy="7374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7" name="Ellipse 476"/>
              <p:cNvSpPr/>
              <p:nvPr/>
            </p:nvSpPr>
            <p:spPr>
              <a:xfrm rot="16200000">
                <a:off x="2768962" y="2230168"/>
                <a:ext cx="1213341" cy="11919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5" name="Ellipse 474"/>
              <p:cNvSpPr/>
              <p:nvPr/>
            </p:nvSpPr>
            <p:spPr>
              <a:xfrm rot="16200000">
                <a:off x="4941160" y="1212127"/>
                <a:ext cx="920604" cy="9211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42" name="Gruppieren 441"/>
              <p:cNvGrpSpPr/>
              <p:nvPr/>
            </p:nvGrpSpPr>
            <p:grpSpPr>
              <a:xfrm rot="16200000">
                <a:off x="3720176" y="1232169"/>
                <a:ext cx="813529" cy="843200"/>
                <a:chOff x="5685713" y="3965169"/>
                <a:chExt cx="1018044" cy="997022"/>
              </a:xfrm>
            </p:grpSpPr>
            <p:sp>
              <p:nvSpPr>
                <p:cNvPr id="473" name="Ellipse 472"/>
                <p:cNvSpPr/>
                <p:nvPr/>
              </p:nvSpPr>
              <p:spPr>
                <a:xfrm>
                  <a:off x="5685713" y="3965169"/>
                  <a:ext cx="1018044" cy="9970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474" name="Picture 18" descr="Z:\A.Пресс-секретарь\Фирменный стиль\Сайт\сайт\картинки без фона\доноры\Pic_Logo_Cargill.gif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767629" y="4231430"/>
                  <a:ext cx="877831" cy="4645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3" name="Gruppieren 442"/>
              <p:cNvGrpSpPr/>
              <p:nvPr/>
            </p:nvGrpSpPr>
            <p:grpSpPr>
              <a:xfrm rot="16200000">
                <a:off x="5369724" y="4083390"/>
                <a:ext cx="1004382" cy="1139257"/>
                <a:chOff x="2082586" y="7172537"/>
                <a:chExt cx="1256876" cy="1347088"/>
              </a:xfrm>
            </p:grpSpPr>
            <p:sp>
              <p:nvSpPr>
                <p:cNvPr id="471" name="Ellipse 470"/>
                <p:cNvSpPr/>
                <p:nvPr/>
              </p:nvSpPr>
              <p:spPr>
                <a:xfrm>
                  <a:off x="2082586" y="7190965"/>
                  <a:ext cx="1256876" cy="128689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472" name="Picture 2" descr="Картинки по запросу бондюэль"/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094682" y="7570659"/>
                  <a:ext cx="1347088" cy="5508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4" name="Gruppieren 443"/>
              <p:cNvGrpSpPr/>
              <p:nvPr/>
            </p:nvGrpSpPr>
            <p:grpSpPr>
              <a:xfrm rot="16200000">
                <a:off x="4296683" y="2123429"/>
                <a:ext cx="1349951" cy="1420617"/>
                <a:chOff x="3796996" y="5384669"/>
                <a:chExt cx="1689318" cy="1679776"/>
              </a:xfrm>
            </p:grpSpPr>
            <p:sp>
              <p:nvSpPr>
                <p:cNvPr id="469" name="Ellipse 468"/>
                <p:cNvSpPr/>
                <p:nvPr/>
              </p:nvSpPr>
              <p:spPr>
                <a:xfrm>
                  <a:off x="3796996" y="5384669"/>
                  <a:ext cx="1689318" cy="16797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470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1874" b="24183"/>
                <a:stretch/>
              </p:blipFill>
              <p:spPr bwMode="auto">
                <a:xfrm rot="5400000">
                  <a:off x="3880039" y="5903461"/>
                  <a:ext cx="1557993" cy="6419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67" name="Ellipse 466"/>
              <p:cNvSpPr/>
              <p:nvPr/>
            </p:nvSpPr>
            <p:spPr>
              <a:xfrm rot="16200000">
                <a:off x="6840980" y="1057122"/>
                <a:ext cx="978597" cy="9955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Ellipse 464"/>
              <p:cNvSpPr/>
              <p:nvPr/>
            </p:nvSpPr>
            <p:spPr>
              <a:xfrm rot="16200000">
                <a:off x="6372872" y="5234107"/>
                <a:ext cx="754874" cy="7487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47" name="Gruppieren 446"/>
              <p:cNvGrpSpPr/>
              <p:nvPr/>
            </p:nvGrpSpPr>
            <p:grpSpPr>
              <a:xfrm rot="16200000">
                <a:off x="4023861" y="4859919"/>
                <a:ext cx="736744" cy="767956"/>
                <a:chOff x="2347258" y="6135710"/>
                <a:chExt cx="921955" cy="908052"/>
              </a:xfrm>
            </p:grpSpPr>
            <p:sp>
              <p:nvSpPr>
                <p:cNvPr id="463" name="Ellipse 462"/>
                <p:cNvSpPr/>
                <p:nvPr/>
              </p:nvSpPr>
              <p:spPr>
                <a:xfrm>
                  <a:off x="2347258" y="6135710"/>
                  <a:ext cx="921955" cy="9080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464" name="Picture 2" descr="https://im0-tub-ru.yandex.net/i?id=6414a66634b49cd6799cbb7aafff843d&amp;n=2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2403926" y="6398826"/>
                  <a:ext cx="812063" cy="4368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8" name="Gruppieren 447"/>
              <p:cNvGrpSpPr/>
              <p:nvPr/>
            </p:nvGrpSpPr>
            <p:grpSpPr>
              <a:xfrm rot="16200000">
                <a:off x="1162738" y="2083833"/>
                <a:ext cx="813529" cy="843200"/>
                <a:chOff x="5775714" y="1461509"/>
                <a:chExt cx="1018044" cy="997022"/>
              </a:xfrm>
            </p:grpSpPr>
            <p:sp>
              <p:nvSpPr>
                <p:cNvPr id="461" name="Ellipse 460"/>
                <p:cNvSpPr/>
                <p:nvPr/>
              </p:nvSpPr>
              <p:spPr>
                <a:xfrm>
                  <a:off x="5775714" y="1461509"/>
                  <a:ext cx="1018044" cy="9970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462" name="Picture 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5902241" y="1660499"/>
                  <a:ext cx="788535" cy="606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59" name="Ellipse 458"/>
              <p:cNvSpPr/>
              <p:nvPr/>
            </p:nvSpPr>
            <p:spPr>
              <a:xfrm rot="16200000">
                <a:off x="7649504" y="4507788"/>
                <a:ext cx="577142" cy="12413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50" name="Gruppieren 449"/>
              <p:cNvGrpSpPr/>
              <p:nvPr/>
            </p:nvGrpSpPr>
            <p:grpSpPr>
              <a:xfrm rot="16200000">
                <a:off x="7287801" y="2071565"/>
                <a:ext cx="1231058" cy="1310869"/>
                <a:chOff x="4081435" y="8153981"/>
                <a:chExt cx="1540536" cy="1550007"/>
              </a:xfrm>
            </p:grpSpPr>
            <p:sp>
              <p:nvSpPr>
                <p:cNvPr id="457" name="Ellipse 456"/>
                <p:cNvSpPr/>
                <p:nvPr/>
              </p:nvSpPr>
              <p:spPr>
                <a:xfrm>
                  <a:off x="4081435" y="8153981"/>
                  <a:ext cx="1540536" cy="15500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458" name="Picture 28" descr="Z:\A.Пресс-секретарь\Фирменный стиль\Сайт\сайт\картинки без фона\доноры\mondelez_logo_ru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262744" y="8771352"/>
                  <a:ext cx="1200592" cy="322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51" name="Gruppieren 450"/>
              <p:cNvGrpSpPr/>
              <p:nvPr/>
            </p:nvGrpSpPr>
            <p:grpSpPr>
              <a:xfrm rot="16200000">
                <a:off x="5652311" y="3067589"/>
                <a:ext cx="884019" cy="991245"/>
                <a:chOff x="3552944" y="8055461"/>
                <a:chExt cx="1106254" cy="1172075"/>
              </a:xfrm>
            </p:grpSpPr>
            <p:sp>
              <p:nvSpPr>
                <p:cNvPr id="455" name="Ellipse 454"/>
                <p:cNvSpPr/>
                <p:nvPr/>
              </p:nvSpPr>
              <p:spPr>
                <a:xfrm>
                  <a:off x="3552944" y="8091099"/>
                  <a:ext cx="1106254" cy="10648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456" name="Picture 26" descr="Z:\A.Пресс-секретарь\Фирменный стиль\Сайт\сайт\картинки без фона\доноры\klubnnmama_cocacola2014_2.jpg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725" b="31223"/>
                <a:stretch/>
              </p:blipFill>
              <p:spPr bwMode="auto">
                <a:xfrm rot="5400000">
                  <a:off x="3588232" y="8428593"/>
                  <a:ext cx="1172075" cy="4258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52" name="Gruppieren 451"/>
              <p:cNvGrpSpPr/>
              <p:nvPr/>
            </p:nvGrpSpPr>
            <p:grpSpPr>
              <a:xfrm rot="16200000">
                <a:off x="2861981" y="4281877"/>
                <a:ext cx="1077427" cy="1116062"/>
                <a:chOff x="441324" y="8215421"/>
                <a:chExt cx="1348283" cy="1319662"/>
              </a:xfrm>
            </p:grpSpPr>
            <p:sp>
              <p:nvSpPr>
                <p:cNvPr id="453" name="Ellipse 452"/>
                <p:cNvSpPr/>
                <p:nvPr/>
              </p:nvSpPr>
              <p:spPr>
                <a:xfrm>
                  <a:off x="441324" y="8215421"/>
                  <a:ext cx="1348283" cy="12841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454" name="Picture 25" descr="Z:\A.Пресс-секретарь\Фирменный стиль\Сайт\сайт\картинки без фона\доноры\logo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97853" y="8626825"/>
                  <a:ext cx="1279534" cy="5369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15">
                <a:grayscl/>
                <a:extLst/>
              </a:blip>
              <a:stretch>
                <a:fillRect/>
              </a:stretch>
            </p:blipFill>
            <p:spPr>
              <a:xfrm>
                <a:off x="6498302" y="5340595"/>
                <a:ext cx="520511" cy="520511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3450" y="5617328"/>
                <a:ext cx="878464" cy="878464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17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212" y="1200764"/>
                <a:ext cx="810843" cy="810843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4381" y="5499197"/>
                <a:ext cx="1040881" cy="1040881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20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4460" y="1237834"/>
                <a:ext cx="838076" cy="838076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21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6968" y="1218400"/>
                <a:ext cx="672242" cy="672242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2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927" y="2780833"/>
                <a:ext cx="738185" cy="738185"/>
              </a:xfrm>
              <a:prstGeom prst="rect">
                <a:avLst/>
              </a:prstGeom>
            </p:spPr>
          </p:pic>
          <p:pic>
            <p:nvPicPr>
              <p:cNvPr id="13" name="Picture 2" descr="Campina"/>
              <p:cNvPicPr>
                <a:picLocks noChangeAspect="1" noChangeArrowheads="1"/>
              </p:cNvPicPr>
              <p:nvPr/>
            </p:nvPicPr>
            <p:blipFill>
              <a:blip r:embed="rId2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794" y="3806854"/>
                <a:ext cx="621335" cy="6213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Рисунок 133"/>
              <p:cNvPicPr>
                <a:picLocks noChangeAspect="1"/>
              </p:cNvPicPr>
              <p:nvPr/>
            </p:nvPicPr>
            <p:blipFill>
              <a:blip r:embed="rId2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968181" y="2248173"/>
                <a:ext cx="802031" cy="342125"/>
              </a:xfrm>
              <a:prstGeom prst="rect">
                <a:avLst/>
              </a:prstGeom>
              <a:noFill/>
            </p:spPr>
          </p:pic>
          <p:pic>
            <p:nvPicPr>
              <p:cNvPr id="135" name="Рисунок 134"/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03007" y="2686107"/>
                <a:ext cx="936325" cy="256312"/>
              </a:xfrm>
              <a:prstGeom prst="rect">
                <a:avLst/>
              </a:prstGeom>
            </p:spPr>
          </p:pic>
          <p:pic>
            <p:nvPicPr>
              <p:cNvPr id="136" name="Рисунок 135"/>
              <p:cNvPicPr>
                <a:picLocks noChangeAspect="1"/>
              </p:cNvPicPr>
              <p:nvPr/>
            </p:nvPicPr>
            <p:blipFill>
              <a:blip r:embed="rId26">
                <a:grayscl/>
              </a:blip>
              <a:stretch>
                <a:fillRect/>
              </a:stretch>
            </p:blipFill>
            <p:spPr>
              <a:xfrm>
                <a:off x="3566962" y="3697588"/>
                <a:ext cx="585842" cy="142729"/>
              </a:xfrm>
              <a:prstGeom prst="rect">
                <a:avLst/>
              </a:prstGeom>
              <a:noFill/>
            </p:spPr>
          </p:pic>
          <p:pic>
            <p:nvPicPr>
              <p:cNvPr id="144" name="Рисунок 143"/>
              <p:cNvPicPr>
                <a:picLocks noChangeAspect="1"/>
              </p:cNvPicPr>
              <p:nvPr/>
            </p:nvPicPr>
            <p:blipFill>
              <a:blip r:embed="rId27">
                <a:grayscl/>
              </a:blip>
              <a:stretch>
                <a:fillRect/>
              </a:stretch>
            </p:blipFill>
            <p:spPr>
              <a:xfrm>
                <a:off x="1957235" y="4664626"/>
                <a:ext cx="739786" cy="151418"/>
              </a:xfrm>
              <a:prstGeom prst="rect">
                <a:avLst/>
              </a:prstGeom>
            </p:spPr>
          </p:pic>
          <p:pic>
            <p:nvPicPr>
              <p:cNvPr id="146" name="Рисунок 145"/>
              <p:cNvPicPr>
                <a:picLocks noChangeAspect="1"/>
              </p:cNvPicPr>
              <p:nvPr/>
            </p:nvPicPr>
            <p:blipFill>
              <a:blip r:embed="rId28">
                <a:grayscl/>
              </a:blip>
              <a:stretch>
                <a:fillRect/>
              </a:stretch>
            </p:blipFill>
            <p:spPr>
              <a:xfrm>
                <a:off x="1189818" y="5202098"/>
                <a:ext cx="616678" cy="171502"/>
              </a:xfrm>
              <a:prstGeom prst="rect">
                <a:avLst/>
              </a:prstGeom>
            </p:spPr>
          </p:pic>
          <p:pic>
            <p:nvPicPr>
              <p:cNvPr id="147" name="Рисунок 146"/>
              <p:cNvPicPr>
                <a:picLocks noChangeAspect="1"/>
              </p:cNvPicPr>
              <p:nvPr/>
            </p:nvPicPr>
            <p:blipFill>
              <a:blip r:embed="rId2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17210" y="3570819"/>
                <a:ext cx="571111" cy="513423"/>
              </a:xfrm>
              <a:prstGeom prst="rect">
                <a:avLst/>
              </a:prstGeom>
              <a:noFill/>
            </p:spPr>
          </p:pic>
        </p:grp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140" y="3555337"/>
              <a:ext cx="707906" cy="835134"/>
            </a:xfrm>
            <a:prstGeom prst="rect">
              <a:avLst/>
            </a:prstGeom>
          </p:spPr>
        </p:pic>
      </p:grpSp>
      <p:pic>
        <p:nvPicPr>
          <p:cNvPr id="1026" name="Picture 2" descr="https://www.pngarts.com/files/10/Colgate-Logo-Download-Transparent-PNG-Image.png"/>
          <p:cNvPicPr>
            <a:picLocks noChangeAspect="1" noChangeArrowheads="1"/>
          </p:cNvPicPr>
          <p:nvPr/>
        </p:nvPicPr>
        <p:blipFill>
          <a:blip r:embed="rId3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2" y="5887685"/>
            <a:ext cx="993341" cy="55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ctalis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392" y="4575632"/>
            <a:ext cx="1061000" cy="10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596028AA-59ED-40CA-A60D-BE9BE9758EB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17" y="5893495"/>
            <a:ext cx="1475594" cy="8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03;g113c2529b70_2_19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3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407;g113c2529b70_2_194"/>
          <p:cNvPicPr preferRelativeResize="0"/>
          <p:nvPr/>
        </p:nvPicPr>
        <p:blipFill rotWithShape="1">
          <a:blip r:embed="rId2">
            <a:alphaModFix/>
          </a:blip>
          <a:srcRect b="13434"/>
          <a:stretch/>
        </p:blipFill>
        <p:spPr>
          <a:xfrm>
            <a:off x="10626" y="0"/>
            <a:ext cx="9144000" cy="445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2"/>
          <p:cNvGrpSpPr/>
          <p:nvPr/>
        </p:nvGrpSpPr>
        <p:grpSpPr>
          <a:xfrm>
            <a:off x="3210" y="2481232"/>
            <a:ext cx="7000875" cy="1914266"/>
            <a:chOff x="5715" y="2778944"/>
            <a:chExt cx="7000875" cy="1914266"/>
          </a:xfrm>
          <a:solidFill>
            <a:schemeClr val="bg1"/>
          </a:solidFill>
        </p:grpSpPr>
        <p:grpSp>
          <p:nvGrpSpPr>
            <p:cNvPr id="23" name="Gruppieren 20"/>
            <p:cNvGrpSpPr/>
            <p:nvPr/>
          </p:nvGrpSpPr>
          <p:grpSpPr>
            <a:xfrm>
              <a:off x="5715" y="2778944"/>
              <a:ext cx="7000875" cy="1914266"/>
              <a:chOff x="-7008" y="1577069"/>
              <a:chExt cx="7000875" cy="2743200"/>
            </a:xfrm>
            <a:grpFill/>
          </p:grpSpPr>
          <p:sp>
            <p:nvSpPr>
              <p:cNvPr id="25" name="Diagonal liegende Ecken des Rechtecks schneiden 14"/>
              <p:cNvSpPr/>
              <p:nvPr/>
            </p:nvSpPr>
            <p:spPr>
              <a:xfrm>
                <a:off x="-7008" y="1577069"/>
                <a:ext cx="7000875" cy="2743200"/>
              </a:xfrm>
              <a:prstGeom prst="snip2Diag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7" name="Gerader Verbinder 16"/>
              <p:cNvCxnSpPr/>
              <p:nvPr/>
            </p:nvCxnSpPr>
            <p:spPr>
              <a:xfrm flipV="1">
                <a:off x="873313" y="1848637"/>
                <a:ext cx="171233" cy="2059"/>
              </a:xfrm>
              <a:prstGeom prst="line">
                <a:avLst/>
              </a:prstGeom>
              <a:grpFill/>
              <a:ln w="60325" cap="sq">
                <a:solidFill>
                  <a:srgbClr val="3765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19"/>
              <p:cNvCxnSpPr/>
              <p:nvPr/>
            </p:nvCxnSpPr>
            <p:spPr>
              <a:xfrm>
                <a:off x="444500" y="4320269"/>
                <a:ext cx="6549367" cy="0"/>
              </a:xfrm>
              <a:prstGeom prst="line">
                <a:avLst/>
              </a:prstGeom>
              <a:grpFill/>
              <a:ln>
                <a:solidFill>
                  <a:srgbClr val="FF9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16"/>
              <p:cNvSpPr txBox="1"/>
              <p:nvPr/>
            </p:nvSpPr>
            <p:spPr>
              <a:xfrm>
                <a:off x="21673" y="1895753"/>
                <a:ext cx="2463800" cy="74979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rgbClr val="37658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СПАСИБО</a:t>
                </a:r>
              </a:p>
            </p:txBody>
          </p:sp>
        </p:grp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726B70C-DB03-4843-BF12-36A46708A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9" y="3167383"/>
              <a:ext cx="1942675" cy="1137387"/>
            </a:xfrm>
            <a:prstGeom prst="rect">
              <a:avLst/>
            </a:prstGeom>
            <a:grpFill/>
          </p:spPr>
        </p:pic>
      </p:grpSp>
      <p:pic>
        <p:nvPicPr>
          <p:cNvPr id="30" name="Google Shape;407;g113c2529b70_2_194"/>
          <p:cNvPicPr preferRelativeResize="0"/>
          <p:nvPr/>
        </p:nvPicPr>
        <p:blipFill rotWithShape="1">
          <a:blip r:embed="rId2">
            <a:alphaModFix/>
          </a:blip>
          <a:srcRect b="52368"/>
          <a:stretch/>
        </p:blipFill>
        <p:spPr>
          <a:xfrm>
            <a:off x="14168" y="4416055"/>
            <a:ext cx="9144000" cy="244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1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1478" y="495955"/>
            <a:ext cx="83210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ПОТЕРЯХ </a:t>
            </a:r>
          </a:p>
          <a:p>
            <a:endParaRPr lang="ru-RU" sz="3600" b="1" dirty="0">
              <a:solidFill>
                <a:srgbClr val="FF90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C723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800" b="1" dirty="0" smtClean="0">
                <a:solidFill>
                  <a:srgbClr val="C723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2800" b="1" dirty="0" smtClean="0">
                <a:solidFill>
                  <a:srgbClr val="C723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ТОНН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ПРОДУКТОВ, </a:t>
            </a:r>
          </a:p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ПРОИЗВОДЯТСЯ В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РОССИИ, </a:t>
            </a:r>
            <a:r>
              <a:rPr lang="ru-RU" sz="2800" b="1" dirty="0" smtClean="0">
                <a:solidFill>
                  <a:srgbClr val="C723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УНИЧТОЖАЮТСЯ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НАНОСИТ </a:t>
            </a:r>
          </a:p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ОГРОМНЫЙ ВРЕД ЭКОЛОГИИ</a:t>
            </a:r>
          </a:p>
          <a:p>
            <a:pPr algn="ctr"/>
            <a:endParaRPr lang="ru-RU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solidFill>
                <a:srgbClr val="FF9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>
              <a:solidFill>
                <a:srgbClr val="FF9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FF9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Потери продовольствия и отходы ведут к расточительному расходованию производственных ресурсов, таких как земля, вода, энергия и факторы производства, и непроизводительному росту выбросов тепличных газов</a:t>
            </a:r>
            <a:r>
              <a:rPr lang="en-US" b="1" dirty="0">
                <a:solidFill>
                  <a:srgbClr val="FF9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FF9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solidFill>
                <a:srgbClr val="FF9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solidFill>
                <a:srgbClr val="FF9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 России ежегодно на свалку попадает 17 млн тонн пищевых отходов, выделяя </a:t>
            </a:r>
          </a:p>
          <a:p>
            <a:pPr algn="just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 млн. тонн метана, и других газов таких как аммиак и сероводород.</a:t>
            </a:r>
          </a:p>
          <a:p>
            <a:pPr algn="just"/>
            <a:endParaRPr lang="ru-RU" b="1" dirty="0">
              <a:solidFill>
                <a:srgbClr val="FF9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r Verbinder 50"/>
          <p:cNvCxnSpPr/>
          <p:nvPr/>
        </p:nvCxnSpPr>
        <p:spPr>
          <a:xfrm flipV="1">
            <a:off x="4486382" y="307692"/>
            <a:ext cx="171233" cy="2059"/>
          </a:xfrm>
          <a:prstGeom prst="line">
            <a:avLst/>
          </a:prstGeom>
          <a:ln w="60325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947629-721A-48E7-9676-BD49032BC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17" y="5893495"/>
            <a:ext cx="1475594" cy="8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75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5549833" y="4276492"/>
            <a:ext cx="3277607" cy="1532449"/>
            <a:chOff x="533629" y="2119673"/>
            <a:chExt cx="3277607" cy="1532449"/>
          </a:xfrm>
        </p:grpSpPr>
        <p:sp>
          <p:nvSpPr>
            <p:cNvPr id="8" name="Rechteck 7"/>
            <p:cNvSpPr/>
            <p:nvPr/>
          </p:nvSpPr>
          <p:spPr>
            <a:xfrm>
              <a:off x="845392" y="2119673"/>
              <a:ext cx="29658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РОССИЯ, Г. МОСКВА, 119620, УЛ.БОГДАНОВА, Д.50, ПОМЕЩЕНИЕ </a:t>
              </a:r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845392" y="2659250"/>
              <a:ext cx="120738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+7 (495) 212-14-92 </a:t>
              </a:r>
              <a:endPara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829488" y="3421290"/>
              <a:ext cx="291757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HTTP://</a:t>
              </a:r>
              <a:r>
                <a:rPr lang="ru-RU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ФОНДПРОДОВОЛЬСТВИЯ.РФ </a:t>
              </a:r>
              <a:endPara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03" y="3072340"/>
              <a:ext cx="220296" cy="220296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03" y="2684063"/>
              <a:ext cx="219042" cy="219042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29" y="2193146"/>
              <a:ext cx="295859" cy="295859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845392" y="3072058"/>
              <a:ext cx="166744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INFO@FOODBANKRUS.RU</a:t>
              </a:r>
              <a:endPara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03" y="3416000"/>
              <a:ext cx="220296" cy="220296"/>
            </a:xfrm>
            <a:prstGeom prst="rect">
              <a:avLst/>
            </a:prstGeom>
          </p:spPr>
        </p:pic>
      </p:grpSp>
      <p:grpSp>
        <p:nvGrpSpPr>
          <p:cNvPr id="2" name="Gruppieren 1"/>
          <p:cNvGrpSpPr/>
          <p:nvPr/>
        </p:nvGrpSpPr>
        <p:grpSpPr>
          <a:xfrm>
            <a:off x="5513621" y="2962831"/>
            <a:ext cx="3398486" cy="554683"/>
            <a:chOff x="5428954" y="3013631"/>
            <a:chExt cx="3398486" cy="554683"/>
          </a:xfrm>
        </p:grpSpPr>
        <p:sp>
          <p:nvSpPr>
            <p:cNvPr id="5" name="TextBox 5"/>
            <p:cNvSpPr txBox="1"/>
            <p:nvPr/>
          </p:nvSpPr>
          <p:spPr>
            <a:xfrm>
              <a:off x="5428954" y="3106649"/>
              <a:ext cx="3398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37658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СВЯЗАТЬСЯ С НАМИ</a:t>
              </a:r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7080985" y="3013631"/>
              <a:ext cx="171233" cy="2059"/>
            </a:xfrm>
            <a:prstGeom prst="line">
              <a:avLst/>
            </a:prstGeom>
            <a:ln w="60325" cap="sq">
              <a:solidFill>
                <a:srgbClr val="3765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85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3326" y="301767"/>
            <a:ext cx="8321040" cy="837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ПОТРЕБНОСТЯХ</a:t>
            </a:r>
          </a:p>
          <a:p>
            <a:pPr algn="ctr"/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РАСТЕТ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ИНФЛЯЦИЯ, ПОВЫШАЕТСЯ УРОВЕНЬ БЕДНОСТИ, КАК СЛЕДСТВИЕ – РОСТ СОЦИАЛЬНОЙ НАПРЯЖЕННОСТИ 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400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400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400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400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400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r Verbinder 50"/>
          <p:cNvCxnSpPr/>
          <p:nvPr/>
        </p:nvCxnSpPr>
        <p:spPr>
          <a:xfrm flipV="1">
            <a:off x="4486382" y="307692"/>
            <a:ext cx="171233" cy="2059"/>
          </a:xfrm>
          <a:prstGeom prst="line">
            <a:avLst/>
          </a:prstGeom>
          <a:ln w="60325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83327" y="2638980"/>
            <a:ext cx="811203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МИНЭКОНОМРАЗВИТИЯ </a:t>
            </a:r>
            <a:r>
              <a:rPr lang="ru-RU" sz="1400" b="1" dirty="0" smtClean="0">
                <a:solidFill>
                  <a:srgbClr val="C723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ИНФЛЯЦИЯ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2022 ГОДУ ВЫРОСЛА НА 11% ПО СРАВНЕНИЮ С КОНЦОМ 2021 ГОДА И УЖЕ СОСТАВИЛА 17,7%.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ПАРАЛЛЕЛЬНО С ПАДЕНИЕМ РЕАЛЬНЫХ ДОХОДОВ НАСЕЛЕНИЯ МЫ ОТТАЛКИВАЕМСЯ ОТ ТОГО, ЧТО ЦИФРЫ ПО </a:t>
            </a:r>
            <a:r>
              <a:rPr lang="ru-RU" sz="1400" b="1" dirty="0" smtClean="0">
                <a:solidFill>
                  <a:srgbClr val="C723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БЕДНОСТИ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 smtClean="0">
                <a:solidFill>
                  <a:srgbClr val="C723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16,1 МЛН ЧЕЛОВЕК ИЛИ 11% НАСЕЛЕНИЯ СТРАНЫ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ДАВАЛ РОССТАТ НА КОНЕЦ 2021 ГОДА БУДУТ РАСТИ.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РОССИЙСКИХ СЕМЕЙ С ДЕТЬМИ ДЕНЕГ ХВАТАЕТ ТОЛЬКО НА ЕДУ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8921" y="4883752"/>
            <a:ext cx="8486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9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РЕШЕНИЕ ДЛЯ ОБЕСПЕЧЕНИЯ ПРОДОВОЛЬСТВЕННОЙ БЕЗОПАСНОСТИ </a:t>
            </a:r>
            <a:r>
              <a:rPr lang="ru-RU" b="1" dirty="0" smtClean="0">
                <a:solidFill>
                  <a:srgbClr val="FF9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 В ЧАСТИ ДОСТУПА НУЖДАЮЩЕГОСЯ НАСЕЛЕНИЯ К ПРОДУКТАМ ПИТАНИЯ. </a:t>
            </a:r>
            <a:endParaRPr lang="ru-RU" b="1" dirty="0">
              <a:solidFill>
                <a:srgbClr val="FF9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947629-721A-48E7-9676-BD49032BC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17" y="5893495"/>
            <a:ext cx="1475594" cy="8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2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7095" y="1155199"/>
            <a:ext cx="83210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endParaRPr lang="ru-RU" sz="2400" b="1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НЕВОСТРЕБОВАННЫЕ ПРОИЗВОДСТВАМИ, МАГАЗИНАМИ, КАФЕ И РЕСТОРАНАМИ, НО ПРИГОДНЫЕ К УПОТРЕБЛЕНИЮ ПРОДУКТЫ МОЖНО ПЕРЕНАПРАВЛЯТЬ</a:t>
            </a:r>
            <a:r>
              <a:rPr lang="ru-RU" sz="2400" b="1" cap="all" dirty="0">
                <a:solidFill>
                  <a:srgbClr val="0379B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400" b="1" cap="all" dirty="0">
                <a:solidFill>
                  <a:srgbClr val="C7236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НУЖДАЮЩИМСЯ</a:t>
            </a:r>
            <a:r>
              <a:rPr lang="ru-RU" sz="2400" b="1" cap="all" dirty="0">
                <a:solidFill>
                  <a:srgbClr val="0379B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ЧЕРЕЗ МЕСТНЫЕ </a:t>
            </a:r>
            <a:r>
              <a:rPr lang="ru-RU" sz="3200" b="1" dirty="0">
                <a:solidFill>
                  <a:srgbClr val="FF90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ЕДЫ </a:t>
            </a:r>
            <a:r>
              <a:rPr lang="ru-RU" sz="2400" b="1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ИЛИ ФУДШЕРИНГОВЫЕ ОРГАНИЗАЦИИ</a:t>
            </a:r>
            <a:endParaRPr lang="en-US" sz="2400" b="1" cap="all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r Verbinder 50"/>
          <p:cNvCxnSpPr/>
          <p:nvPr/>
        </p:nvCxnSpPr>
        <p:spPr>
          <a:xfrm flipV="1">
            <a:off x="4486382" y="307692"/>
            <a:ext cx="171233" cy="2059"/>
          </a:xfrm>
          <a:prstGeom prst="line">
            <a:avLst/>
          </a:prstGeom>
          <a:ln w="60325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831536" y="468691"/>
            <a:ext cx="5480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СУЩЕСТВУЮЩЕЕ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947629-721A-48E7-9676-BD49032BC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17" y="5893495"/>
            <a:ext cx="1475594" cy="8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9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7095" y="1155199"/>
            <a:ext cx="83210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sz="24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первая </a:t>
            </a:r>
            <a:r>
              <a:rPr lang="ru-RU" sz="2400" b="1" cap="all" dirty="0" err="1">
                <a:solidFill>
                  <a:srgbClr val="C7236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фудшеринговая</a:t>
            </a:r>
            <a:r>
              <a:rPr lang="ru-RU" sz="2400" b="1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организация и самый крупный </a:t>
            </a:r>
            <a:r>
              <a:rPr lang="ru-RU" sz="2800" b="1" cap="all" dirty="0">
                <a:solidFill>
                  <a:srgbClr val="EE661B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банк еды </a:t>
            </a:r>
            <a:r>
              <a:rPr lang="ru-RU" sz="2400" b="1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России, который общество пополняет своими товарными и денежными ресурсами на благо нуждающихся людей и природы</a:t>
            </a: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СНИЖАЕМ СОЦИАЛЬНУЮ НАПРЯЖЕННОСТЬ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C723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r Verbinder 50"/>
          <p:cNvCxnSpPr/>
          <p:nvPr/>
        </p:nvCxnSpPr>
        <p:spPr>
          <a:xfrm flipV="1">
            <a:off x="4486382" y="307692"/>
            <a:ext cx="171233" cy="2059"/>
          </a:xfrm>
          <a:prstGeom prst="line">
            <a:avLst/>
          </a:prstGeom>
          <a:ln w="60325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372345" y="468691"/>
            <a:ext cx="6399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16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ПРОДОВОЛЬСТВИЯ </a:t>
            </a:r>
            <a:r>
              <a:rPr lang="ru-RU" sz="2800" b="1" dirty="0" smtClean="0">
                <a:solidFill>
                  <a:srgbClr val="EE66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«РУСЬ»</a:t>
            </a:r>
            <a:endParaRPr lang="ru-RU" b="1" dirty="0">
              <a:solidFill>
                <a:srgbClr val="EE66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947629-721A-48E7-9676-BD49032BC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17" y="5893495"/>
            <a:ext cx="1475594" cy="8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5002861" y="3609530"/>
            <a:ext cx="3161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ОБЯЗАТЕЛЬНЫЙ АУДИТ 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Прямоугольник 7"/>
          <p:cNvSpPr/>
          <p:nvPr/>
        </p:nvSpPr>
        <p:spPr>
          <a:xfrm>
            <a:off x="5288256" y="3887888"/>
            <a:ext cx="2878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50"/>
              </a:spcAft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проходим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ежегодный аудит компанией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KPMG.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62291" y="1436157"/>
            <a:ext cx="3171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50"/>
              </a:spcAft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объемам оказываемой помощи в денежном выражении.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62291" y="2475543"/>
            <a:ext cx="3542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50"/>
              </a:spcAft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первый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банк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еды, крупнейшая </a:t>
            </a:r>
            <a:r>
              <a:rPr lang="ru-RU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фудшеринговая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организация,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Всемирной ассоциации банков еды (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GFN)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748747" y="2180590"/>
            <a:ext cx="3233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РАБОТЫ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62292" y="3882012"/>
            <a:ext cx="3319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050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уже  10 лет мы занимаемся развитием прогрессивных технологий направленных на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помощь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людям и разумное использование ресурсов. 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1050"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 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762291" y="3578480"/>
            <a:ext cx="3542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ФУДШЕРИНГ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0" name="TextBox 5"/>
          <p:cNvSpPr txBox="1"/>
          <p:nvPr/>
        </p:nvSpPr>
        <p:spPr>
          <a:xfrm>
            <a:off x="0" y="37820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ФОНДЕ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Gerader Verbinder 50"/>
          <p:cNvCxnSpPr/>
          <p:nvPr/>
        </p:nvCxnSpPr>
        <p:spPr>
          <a:xfrm flipV="1">
            <a:off x="4486382" y="307692"/>
            <a:ext cx="171233" cy="2059"/>
          </a:xfrm>
          <a:prstGeom prst="line">
            <a:avLst/>
          </a:prstGeom>
          <a:ln w="60325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/>
          <p:cNvSpPr/>
          <p:nvPr/>
        </p:nvSpPr>
        <p:spPr>
          <a:xfrm>
            <a:off x="752829" y="1113860"/>
            <a:ext cx="3605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II-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й В РОССИИ ФОНД В РОССИИ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5" name="Gerader Verbinder 64"/>
          <p:cNvCxnSpPr/>
          <p:nvPr/>
        </p:nvCxnSpPr>
        <p:spPr>
          <a:xfrm flipV="1">
            <a:off x="892482" y="2119936"/>
            <a:ext cx="171233" cy="2059"/>
          </a:xfrm>
          <a:prstGeom prst="line">
            <a:avLst/>
          </a:prstGeom>
          <a:ln w="60325" cap="sq"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/>
          <p:nvPr/>
        </p:nvCxnSpPr>
        <p:spPr>
          <a:xfrm flipV="1">
            <a:off x="915103" y="3507582"/>
            <a:ext cx="171233" cy="2059"/>
          </a:xfrm>
          <a:prstGeom prst="line">
            <a:avLst/>
          </a:prstGeom>
          <a:ln w="60325" cap="sq"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/>
          <p:cNvCxnSpPr/>
          <p:nvPr/>
        </p:nvCxnSpPr>
        <p:spPr>
          <a:xfrm flipV="1">
            <a:off x="889795" y="4867084"/>
            <a:ext cx="171233" cy="2059"/>
          </a:xfrm>
          <a:prstGeom prst="line">
            <a:avLst/>
          </a:prstGeom>
          <a:ln w="60325" cap="sq"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5267200" y="2154279"/>
            <a:ext cx="4238307" cy="1237635"/>
            <a:chOff x="5744768" y="1578286"/>
            <a:chExt cx="3574043" cy="1609404"/>
          </a:xfrm>
        </p:grpSpPr>
        <p:sp>
          <p:nvSpPr>
            <p:cNvPr id="15" name="Rechteck 14"/>
            <p:cNvSpPr/>
            <p:nvPr/>
          </p:nvSpPr>
          <p:spPr>
            <a:xfrm>
              <a:off x="5746517" y="1866935"/>
              <a:ext cx="3022469" cy="1320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450"/>
                </a:spcAft>
              </a:pPr>
              <a:r>
                <a:rPr lang="ru-RU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 работаем с федеральными и региональными компаниями производителями, торговыми сетями, кафе, ресторанами и прочим бизнесом, готовым инвестировать в национальную инфраструктуру банков еды. . </a:t>
              </a:r>
              <a:endPara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5744768" y="1578286"/>
              <a:ext cx="35740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КОМПАНИИ</a:t>
              </a:r>
              <a:r>
                <a:rPr lang="de-DE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-</a:t>
              </a:r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ЖЕРТВОВАТЕЛИ</a:t>
              </a:r>
              <a:endPara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56314" y="1079366"/>
            <a:ext cx="2186436" cy="563714"/>
            <a:chOff x="5706988" y="2720696"/>
            <a:chExt cx="2186436" cy="563714"/>
          </a:xfrm>
        </p:grpSpPr>
        <p:sp>
          <p:nvSpPr>
            <p:cNvPr id="17" name="Rechteck 16"/>
            <p:cNvSpPr/>
            <p:nvPr/>
          </p:nvSpPr>
          <p:spPr>
            <a:xfrm>
              <a:off x="5728296" y="3007411"/>
              <a:ext cx="21651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450"/>
                </a:spcAft>
              </a:pP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 регионов России.</a:t>
              </a:r>
              <a:endPara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5706988" y="2720696"/>
              <a:ext cx="1445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ГЕОГРАФИЯ</a:t>
              </a:r>
              <a:endPara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2" name="TextBox 5"/>
          <p:cNvSpPr txBox="1"/>
          <p:nvPr/>
        </p:nvSpPr>
        <p:spPr>
          <a:xfrm>
            <a:off x="721322" y="4937155"/>
            <a:ext cx="7941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РАБОТАЕТ В РАМКАХ СЛЕДУЮЩИХ </a:t>
            </a:r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ЦУР   </a:t>
            </a: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Gerader Verbinder 64"/>
          <p:cNvCxnSpPr/>
          <p:nvPr/>
        </p:nvCxnSpPr>
        <p:spPr>
          <a:xfrm flipV="1">
            <a:off x="883518" y="1048659"/>
            <a:ext cx="171233" cy="2059"/>
          </a:xfrm>
          <a:prstGeom prst="line">
            <a:avLst/>
          </a:prstGeom>
          <a:ln w="60325" cap="sq"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68"/>
          <p:cNvCxnSpPr/>
          <p:nvPr/>
        </p:nvCxnSpPr>
        <p:spPr>
          <a:xfrm flipV="1">
            <a:off x="5386583" y="1025539"/>
            <a:ext cx="171233" cy="2059"/>
          </a:xfrm>
          <a:prstGeom prst="line">
            <a:avLst/>
          </a:prstGeom>
          <a:ln w="60325" cap="sq"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64"/>
          <p:cNvCxnSpPr/>
          <p:nvPr/>
        </p:nvCxnSpPr>
        <p:spPr>
          <a:xfrm flipV="1">
            <a:off x="5391281" y="2097626"/>
            <a:ext cx="171233" cy="2059"/>
          </a:xfrm>
          <a:prstGeom prst="line">
            <a:avLst/>
          </a:prstGeom>
          <a:ln w="60325" cap="sq"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65"/>
          <p:cNvCxnSpPr/>
          <p:nvPr/>
        </p:nvCxnSpPr>
        <p:spPr>
          <a:xfrm flipV="1">
            <a:off x="5382524" y="3507988"/>
            <a:ext cx="171233" cy="2059"/>
          </a:xfrm>
          <a:prstGeom prst="line">
            <a:avLst/>
          </a:prstGeom>
          <a:ln w="60325" cap="sq"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76" y="5278235"/>
            <a:ext cx="1552203" cy="759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015" y="5272909"/>
            <a:ext cx="774503" cy="774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002" y="5272909"/>
            <a:ext cx="764978" cy="764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540" y="5264840"/>
            <a:ext cx="782854" cy="773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908" y="5271862"/>
            <a:ext cx="764577" cy="76759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5F50B8-D67D-4EFE-8385-9FACC330AC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17" y="5893495"/>
            <a:ext cx="1475594" cy="8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/>
        </p:nvSpPr>
        <p:spPr>
          <a:xfrm>
            <a:off x="1337929" y="5578802"/>
            <a:ext cx="7044897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23"/>
              </a:spcBef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ОСНОВЫВАЯСЬ НА ИДЕЕ ПРОДОВОЛЬСТВЕННОЙ БЛАГОТВОРИТЕЛЬНОСТИ КАК ИСКОННОЙ ЧЕРТЕ РОССИЙСКОГО ОБЩЕСТВА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2839843" y="416364"/>
            <a:ext cx="6209863" cy="3386729"/>
            <a:chOff x="3188338" y="64791"/>
            <a:chExt cx="7938627" cy="4937080"/>
          </a:xfrm>
        </p:grpSpPr>
        <p:sp>
          <p:nvSpPr>
            <p:cNvPr id="4" name="Rechteck 3"/>
            <p:cNvSpPr/>
            <p:nvPr/>
          </p:nvSpPr>
          <p:spPr>
            <a:xfrm>
              <a:off x="3238436" y="1040131"/>
              <a:ext cx="7888529" cy="3961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Bef>
                  <a:spcPts val="623"/>
                </a:spcBef>
              </a:pPr>
              <a:r>
                <a:rPr lang="ru-RU" sz="2400" b="1" cap="all" dirty="0" smtClean="0">
                  <a:solidFill>
                    <a:srgbClr val="0379B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Open Sans"/>
                </a:rPr>
                <a:t>создаем </a:t>
              </a:r>
              <a:r>
                <a:rPr lang="ru-RU" sz="2400" b="1" cap="all" dirty="0">
                  <a:solidFill>
                    <a:srgbClr val="0379B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Open Sans"/>
                </a:rPr>
                <a:t>инструменты и технологии перераспределения товаров для повышения качества жизни людей и заботы об окружающей среде</a:t>
              </a:r>
            </a:p>
            <a:p>
              <a:pPr>
                <a:lnSpc>
                  <a:spcPct val="115000"/>
                </a:lnSpc>
                <a:spcBef>
                  <a:spcPts val="623"/>
                </a:spcBef>
              </a:pPr>
              <a:endParaRPr lang="ru-RU" sz="2400" b="1" cap="all" dirty="0">
                <a:solidFill>
                  <a:srgbClr val="0379B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3188338" y="64791"/>
              <a:ext cx="573024" cy="1252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985" dirty="0">
                  <a:solidFill>
                    <a:srgbClr val="EF33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879804" y="307905"/>
            <a:ext cx="3384392" cy="592741"/>
            <a:chOff x="1919197" y="241435"/>
            <a:chExt cx="4888565" cy="856182"/>
          </a:xfrm>
        </p:grpSpPr>
        <p:sp>
          <p:nvSpPr>
            <p:cNvPr id="10" name="TextBox 5"/>
            <p:cNvSpPr txBox="1"/>
            <p:nvPr/>
          </p:nvSpPr>
          <p:spPr>
            <a:xfrm>
              <a:off x="1919197" y="341854"/>
              <a:ext cx="4888565" cy="755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НАША МИССИЯ</a:t>
              </a:r>
              <a:endPara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Gerader Verbinder 10"/>
            <p:cNvCxnSpPr/>
            <p:nvPr/>
          </p:nvCxnSpPr>
          <p:spPr>
            <a:xfrm flipV="1">
              <a:off x="4245448" y="241435"/>
              <a:ext cx="247336" cy="2974"/>
            </a:xfrm>
            <a:prstGeom prst="line">
              <a:avLst/>
            </a:prstGeom>
            <a:ln w="60325" cap="sq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hteck 20"/>
          <p:cNvSpPr/>
          <p:nvPr/>
        </p:nvSpPr>
        <p:spPr>
          <a:xfrm>
            <a:off x="2159443" y="4650382"/>
            <a:ext cx="619364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23"/>
              </a:spcBef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ПРИМЕНЯЯ ПРОГРЕССИВНУЮ ТЕХНОЛОГИЮ РАЦИОНАЛЬНОГО ИСПОЛЬЗОВАНИЯ РЕСУРСОВ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879031" y="3630852"/>
            <a:ext cx="551738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23"/>
              </a:spcBef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ВНЕДРЯЯ ЛУЧШИЕ ПРАКТИКИ ПО РАБОТЕ С ВОЛОТЕРСКИМИ СООБЩЕСТВАМИ </a:t>
            </a:r>
          </a:p>
        </p:txBody>
      </p:sp>
      <p:grpSp>
        <p:nvGrpSpPr>
          <p:cNvPr id="42" name="Gruppieren 41"/>
          <p:cNvGrpSpPr/>
          <p:nvPr/>
        </p:nvGrpSpPr>
        <p:grpSpPr>
          <a:xfrm flipH="1" flipV="1">
            <a:off x="-1" y="3495187"/>
            <a:ext cx="2673495" cy="953790"/>
            <a:chOff x="451104" y="1511808"/>
            <a:chExt cx="3867166" cy="1377696"/>
          </a:xfrm>
        </p:grpSpPr>
        <p:sp>
          <p:nvSpPr>
            <p:cNvPr id="44" name="Ellipse 43"/>
            <p:cNvSpPr/>
            <p:nvPr/>
          </p:nvSpPr>
          <p:spPr>
            <a:xfrm>
              <a:off x="451104" y="1511808"/>
              <a:ext cx="1426464" cy="1377696"/>
            </a:xfrm>
            <a:prstGeom prst="ellipse">
              <a:avLst/>
            </a:prstGeom>
            <a:solidFill>
              <a:srgbClr val="EF3340"/>
            </a:solidFill>
            <a:ln>
              <a:solidFill>
                <a:srgbClr val="EF3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46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676656" y="1741942"/>
              <a:ext cx="975360" cy="9174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3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46" dirty="0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1744482" y="1840995"/>
              <a:ext cx="2573788" cy="731520"/>
            </a:xfrm>
            <a:prstGeom prst="rect">
              <a:avLst/>
            </a:prstGeom>
            <a:solidFill>
              <a:srgbClr val="EF3340"/>
            </a:solidFill>
            <a:ln>
              <a:solidFill>
                <a:srgbClr val="C52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46" dirty="0"/>
            </a:p>
          </p:txBody>
        </p:sp>
        <p:sp>
          <p:nvSpPr>
            <p:cNvPr id="47" name="Ellipse 46"/>
            <p:cNvSpPr/>
            <p:nvPr/>
          </p:nvSpPr>
          <p:spPr>
            <a:xfrm>
              <a:off x="562846" y="1629166"/>
              <a:ext cx="1204993" cy="11384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46" dirty="0"/>
            </a:p>
          </p:txBody>
        </p:sp>
      </p:grpSp>
      <p:grpSp>
        <p:nvGrpSpPr>
          <p:cNvPr id="25" name="Gruppieren 24"/>
          <p:cNvGrpSpPr/>
          <p:nvPr/>
        </p:nvGrpSpPr>
        <p:grpSpPr>
          <a:xfrm flipH="1" flipV="1">
            <a:off x="-3" y="5576172"/>
            <a:ext cx="1125109" cy="953790"/>
            <a:chOff x="451104" y="1511808"/>
            <a:chExt cx="1625157" cy="1377696"/>
          </a:xfrm>
        </p:grpSpPr>
        <p:sp>
          <p:nvSpPr>
            <p:cNvPr id="28" name="Ellipse 27"/>
            <p:cNvSpPr/>
            <p:nvPr/>
          </p:nvSpPr>
          <p:spPr>
            <a:xfrm>
              <a:off x="451104" y="1511808"/>
              <a:ext cx="1426464" cy="137769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46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76656" y="1741942"/>
              <a:ext cx="975360" cy="9174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46" dirty="0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1744482" y="1840995"/>
              <a:ext cx="331779" cy="7315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46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62846" y="1629166"/>
              <a:ext cx="1204993" cy="11384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46" dirty="0"/>
            </a:p>
          </p:txBody>
        </p:sp>
      </p:grpSp>
      <p:grpSp>
        <p:nvGrpSpPr>
          <p:cNvPr id="34" name="Gruppieren 33"/>
          <p:cNvGrpSpPr/>
          <p:nvPr/>
        </p:nvGrpSpPr>
        <p:grpSpPr>
          <a:xfrm flipH="1" flipV="1">
            <a:off x="-2" y="4530225"/>
            <a:ext cx="1952545" cy="953790"/>
            <a:chOff x="451104" y="1511808"/>
            <a:chExt cx="2820343" cy="1377696"/>
          </a:xfrm>
        </p:grpSpPr>
        <p:sp>
          <p:nvSpPr>
            <p:cNvPr id="36" name="Ellipse 35"/>
            <p:cNvSpPr/>
            <p:nvPr/>
          </p:nvSpPr>
          <p:spPr>
            <a:xfrm>
              <a:off x="451104" y="1511808"/>
              <a:ext cx="1426464" cy="1377696"/>
            </a:xfrm>
            <a:prstGeom prst="ellipse">
              <a:avLst/>
            </a:prstGeom>
            <a:solidFill>
              <a:srgbClr val="0379BF"/>
            </a:solidFill>
            <a:ln>
              <a:solidFill>
                <a:srgbClr val="0379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46" dirty="0"/>
            </a:p>
          </p:txBody>
        </p:sp>
        <p:sp>
          <p:nvSpPr>
            <p:cNvPr id="37" name="Ellipse 36"/>
            <p:cNvSpPr/>
            <p:nvPr/>
          </p:nvSpPr>
          <p:spPr>
            <a:xfrm>
              <a:off x="676656" y="1741942"/>
              <a:ext cx="975360" cy="9174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46" dirty="0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1744481" y="1840995"/>
              <a:ext cx="1526966" cy="731520"/>
            </a:xfrm>
            <a:prstGeom prst="rect">
              <a:avLst/>
            </a:prstGeom>
            <a:solidFill>
              <a:srgbClr val="0379BF"/>
            </a:solidFill>
            <a:ln>
              <a:solidFill>
                <a:srgbClr val="0379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46" dirty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562846" y="1629166"/>
              <a:ext cx="1204993" cy="113841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46" dirty="0"/>
            </a:p>
          </p:txBody>
        </p:sp>
      </p:grpSp>
      <p:pic>
        <p:nvPicPr>
          <p:cNvPr id="33" name="Grafik 3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09" y="3744118"/>
            <a:ext cx="465217" cy="465217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3" y="5803051"/>
            <a:ext cx="508321" cy="508321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24" y="4741801"/>
            <a:ext cx="462344" cy="46234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E73F9E0-5C11-415F-A00D-2F61FDD4A9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17" y="5893495"/>
            <a:ext cx="1475594" cy="8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95" y="369838"/>
            <a:ext cx="898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РАБОТЫ</a:t>
            </a:r>
          </a:p>
        </p:txBody>
      </p:sp>
      <p:cxnSp>
        <p:nvCxnSpPr>
          <p:cNvPr id="55" name="Gerader Verbinder 54"/>
          <p:cNvCxnSpPr/>
          <p:nvPr/>
        </p:nvCxnSpPr>
        <p:spPr>
          <a:xfrm flipV="1">
            <a:off x="4493818" y="301149"/>
            <a:ext cx="171233" cy="2059"/>
          </a:xfrm>
          <a:prstGeom prst="line">
            <a:avLst/>
          </a:prstGeom>
          <a:ln w="60325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911109" y="6730155"/>
            <a:ext cx="200550" cy="15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1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grpSp>
        <p:nvGrpSpPr>
          <p:cNvPr id="24" name="Gruppieren 27"/>
          <p:cNvGrpSpPr/>
          <p:nvPr/>
        </p:nvGrpSpPr>
        <p:grpSpPr>
          <a:xfrm>
            <a:off x="1031026" y="1026741"/>
            <a:ext cx="6788670" cy="738664"/>
            <a:chOff x="405334" y="2593346"/>
            <a:chExt cx="6508076" cy="738664"/>
          </a:xfrm>
        </p:grpSpPr>
        <p:grpSp>
          <p:nvGrpSpPr>
            <p:cNvPr id="25" name="Gruppieren 28"/>
            <p:cNvGrpSpPr/>
            <p:nvPr/>
          </p:nvGrpSpPr>
          <p:grpSpPr>
            <a:xfrm rot="2706169">
              <a:off x="405334" y="2607804"/>
              <a:ext cx="617415" cy="617415"/>
              <a:chOff x="4263291" y="3120292"/>
              <a:chExt cx="617415" cy="617415"/>
            </a:xfrm>
          </p:grpSpPr>
          <p:cxnSp>
            <p:nvCxnSpPr>
              <p:cNvPr id="30" name="Gerader Verbinder 33"/>
              <p:cNvCxnSpPr/>
              <p:nvPr/>
            </p:nvCxnSpPr>
            <p:spPr>
              <a:xfrm>
                <a:off x="4572000" y="3120292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4"/>
              <p:cNvCxnSpPr/>
              <p:nvPr/>
            </p:nvCxnSpPr>
            <p:spPr>
              <a:xfrm rot="5400000">
                <a:off x="4571999" y="3120293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feld 29"/>
            <p:cNvSpPr txBox="1"/>
            <p:nvPr/>
          </p:nvSpPr>
          <p:spPr>
            <a:xfrm>
              <a:off x="1142999" y="2593346"/>
              <a:ext cx="57704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ПОЛУЧЕМ ПРОДУКТЫ ПИТАНИЯ И ТОВАРЫ ПЕРВОЙ НЕОБХОДИМОСТИ ОТ КРУПНЕЙШИХ РОССИЙСКИХ ПРОИЗВОДИТЕЛЕЙ, КАФЕ, РЕСТОРАНОВ, ТОРГОВЫХ СЕТЕЙ.</a:t>
              </a:r>
              <a:endPara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uppieren 30"/>
            <p:cNvGrpSpPr/>
            <p:nvPr/>
          </p:nvGrpSpPr>
          <p:grpSpPr>
            <a:xfrm rot="2717363">
              <a:off x="694031" y="2680290"/>
              <a:ext cx="472440" cy="472440"/>
              <a:chOff x="4572000" y="2956560"/>
              <a:chExt cx="472440" cy="472440"/>
            </a:xfrm>
          </p:grpSpPr>
          <p:cxnSp>
            <p:nvCxnSpPr>
              <p:cNvPr id="28" name="Gerader Verbinder 31"/>
              <p:cNvCxnSpPr/>
              <p:nvPr/>
            </p:nvCxnSpPr>
            <p:spPr>
              <a:xfrm>
                <a:off x="4572000" y="3429000"/>
                <a:ext cx="472440" cy="0"/>
              </a:xfrm>
              <a:prstGeom prst="line">
                <a:avLst/>
              </a:prstGeom>
              <a:ln>
                <a:solidFill>
                  <a:srgbClr val="F2641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32"/>
              <p:cNvCxnSpPr/>
              <p:nvPr/>
            </p:nvCxnSpPr>
            <p:spPr>
              <a:xfrm rot="5400000">
                <a:off x="4335780" y="3192780"/>
                <a:ext cx="472440" cy="0"/>
              </a:xfrm>
              <a:prstGeom prst="line">
                <a:avLst/>
              </a:prstGeom>
              <a:ln>
                <a:solidFill>
                  <a:srgbClr val="F2641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uppieren 27"/>
          <p:cNvGrpSpPr/>
          <p:nvPr/>
        </p:nvGrpSpPr>
        <p:grpSpPr>
          <a:xfrm>
            <a:off x="1040548" y="2030080"/>
            <a:ext cx="6684551" cy="631873"/>
            <a:chOff x="405334" y="2593346"/>
            <a:chExt cx="5843066" cy="631873"/>
          </a:xfrm>
        </p:grpSpPr>
        <p:grpSp>
          <p:nvGrpSpPr>
            <p:cNvPr id="33" name="Gruppieren 28"/>
            <p:cNvGrpSpPr/>
            <p:nvPr/>
          </p:nvGrpSpPr>
          <p:grpSpPr>
            <a:xfrm rot="2706169">
              <a:off x="405334" y="2607804"/>
              <a:ext cx="617415" cy="617415"/>
              <a:chOff x="4263291" y="3120292"/>
              <a:chExt cx="617415" cy="617415"/>
            </a:xfrm>
          </p:grpSpPr>
          <p:cxnSp>
            <p:nvCxnSpPr>
              <p:cNvPr id="38" name="Gerader Verbinder 33"/>
              <p:cNvCxnSpPr/>
              <p:nvPr/>
            </p:nvCxnSpPr>
            <p:spPr>
              <a:xfrm>
                <a:off x="4572000" y="3120292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4"/>
              <p:cNvCxnSpPr/>
              <p:nvPr/>
            </p:nvCxnSpPr>
            <p:spPr>
              <a:xfrm rot="5400000">
                <a:off x="4571999" y="3120293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feld 29"/>
            <p:cNvSpPr txBox="1"/>
            <p:nvPr/>
          </p:nvSpPr>
          <p:spPr>
            <a:xfrm>
              <a:off x="1143000" y="2593346"/>
              <a:ext cx="510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ОРГАНИЗУЕМ ПРОЦЕСС ДОСТАВКИ БЕСПЛАТНО ПОЛУЧЕННЫХ ПРОДУКТОВ.</a:t>
              </a:r>
              <a:r>
                <a:rPr lang="de-DE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35" name="Gruppieren 30"/>
            <p:cNvGrpSpPr/>
            <p:nvPr/>
          </p:nvGrpSpPr>
          <p:grpSpPr>
            <a:xfrm rot="2717363">
              <a:off x="694031" y="2680290"/>
              <a:ext cx="472440" cy="472440"/>
              <a:chOff x="4572000" y="2956560"/>
              <a:chExt cx="472440" cy="472440"/>
            </a:xfrm>
          </p:grpSpPr>
          <p:cxnSp>
            <p:nvCxnSpPr>
              <p:cNvPr id="36" name="Gerader Verbinder 31"/>
              <p:cNvCxnSpPr/>
              <p:nvPr/>
            </p:nvCxnSpPr>
            <p:spPr>
              <a:xfrm>
                <a:off x="4572000" y="3429000"/>
                <a:ext cx="472440" cy="0"/>
              </a:xfrm>
              <a:prstGeom prst="line">
                <a:avLst/>
              </a:prstGeom>
              <a:ln>
                <a:solidFill>
                  <a:srgbClr val="F2641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2"/>
              <p:cNvCxnSpPr/>
              <p:nvPr/>
            </p:nvCxnSpPr>
            <p:spPr>
              <a:xfrm rot="5400000">
                <a:off x="4335780" y="3192780"/>
                <a:ext cx="472440" cy="0"/>
              </a:xfrm>
              <a:prstGeom prst="line">
                <a:avLst/>
              </a:prstGeom>
              <a:ln>
                <a:solidFill>
                  <a:srgbClr val="F2641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uppieren 27"/>
          <p:cNvGrpSpPr/>
          <p:nvPr/>
        </p:nvGrpSpPr>
        <p:grpSpPr>
          <a:xfrm>
            <a:off x="1124936" y="2919490"/>
            <a:ext cx="6688828" cy="1169551"/>
            <a:chOff x="405334" y="2593346"/>
            <a:chExt cx="6688828" cy="1169551"/>
          </a:xfrm>
        </p:grpSpPr>
        <p:grpSp>
          <p:nvGrpSpPr>
            <p:cNvPr id="41" name="Gruppieren 28"/>
            <p:cNvGrpSpPr/>
            <p:nvPr/>
          </p:nvGrpSpPr>
          <p:grpSpPr>
            <a:xfrm rot="2706169">
              <a:off x="405334" y="2607804"/>
              <a:ext cx="617415" cy="617415"/>
              <a:chOff x="4263291" y="3120292"/>
              <a:chExt cx="617415" cy="617415"/>
            </a:xfrm>
          </p:grpSpPr>
          <p:cxnSp>
            <p:nvCxnSpPr>
              <p:cNvPr id="46" name="Gerader Verbinder 33"/>
              <p:cNvCxnSpPr/>
              <p:nvPr/>
            </p:nvCxnSpPr>
            <p:spPr>
              <a:xfrm>
                <a:off x="4572000" y="3120292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34"/>
              <p:cNvCxnSpPr/>
              <p:nvPr/>
            </p:nvCxnSpPr>
            <p:spPr>
              <a:xfrm rot="5400000">
                <a:off x="4571999" y="3120293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feld 29"/>
            <p:cNvSpPr txBox="1"/>
            <p:nvPr/>
          </p:nvSpPr>
          <p:spPr>
            <a:xfrm>
              <a:off x="1143000" y="2593346"/>
              <a:ext cx="595116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ОРГАНИЗУЕМ РАЗДАЧУ ЧЕРЕЗ СОБСТВЕННЫЕ РЕГИОНАЛЬНЫЕ ОТДЕЛЕНИЯ, СОЦИАЛЬНЫЕ СЛУЖБЫ, ПРИХОДЫ РУССКОЙ ПРАВОСЛАВНОЙ ЦЕРКВИ, ЧАСТНЫЕ НЕКОММЕРЧЕСКИЕ ОРГАНИЗАЦИИ ПРИ ПОДДЕРЖКЕ ВОЛОНТЕРСКИХ ДВИЖЕНИЙ ПО ВСЕЙ РОССИИ.</a:t>
              </a:r>
              <a:endPara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uppieren 30"/>
            <p:cNvGrpSpPr/>
            <p:nvPr/>
          </p:nvGrpSpPr>
          <p:grpSpPr>
            <a:xfrm rot="2717363">
              <a:off x="694031" y="2680290"/>
              <a:ext cx="472440" cy="472440"/>
              <a:chOff x="4572000" y="2956560"/>
              <a:chExt cx="472440" cy="472440"/>
            </a:xfrm>
          </p:grpSpPr>
          <p:cxnSp>
            <p:nvCxnSpPr>
              <p:cNvPr id="44" name="Gerader Verbinder 31"/>
              <p:cNvCxnSpPr/>
              <p:nvPr/>
            </p:nvCxnSpPr>
            <p:spPr>
              <a:xfrm>
                <a:off x="4572000" y="3429000"/>
                <a:ext cx="472440" cy="0"/>
              </a:xfrm>
              <a:prstGeom prst="line">
                <a:avLst/>
              </a:prstGeom>
              <a:ln>
                <a:solidFill>
                  <a:srgbClr val="F2641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32"/>
              <p:cNvCxnSpPr/>
              <p:nvPr/>
            </p:nvCxnSpPr>
            <p:spPr>
              <a:xfrm rot="5400000">
                <a:off x="4335780" y="3192780"/>
                <a:ext cx="472440" cy="0"/>
              </a:xfrm>
              <a:prstGeom prst="line">
                <a:avLst/>
              </a:prstGeom>
              <a:ln>
                <a:solidFill>
                  <a:srgbClr val="F2641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Группа 7"/>
          <p:cNvGrpSpPr/>
          <p:nvPr/>
        </p:nvGrpSpPr>
        <p:grpSpPr>
          <a:xfrm>
            <a:off x="180956" y="3987211"/>
            <a:ext cx="8750394" cy="2732569"/>
            <a:chOff x="21461" y="3859615"/>
            <a:chExt cx="8750394" cy="273256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1461" y="3859615"/>
              <a:ext cx="8750394" cy="2732569"/>
              <a:chOff x="99645" y="3580449"/>
              <a:chExt cx="8750394" cy="2732569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6" t="36373" r="1049" b="21219"/>
              <a:stretch/>
            </p:blipFill>
            <p:spPr>
              <a:xfrm>
                <a:off x="99645" y="3580449"/>
                <a:ext cx="8750394" cy="2732569"/>
              </a:xfrm>
              <a:prstGeom prst="rect">
                <a:avLst/>
              </a:prstGeom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4781006" y="5259977"/>
                <a:ext cx="2171158" cy="4441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280456" y="5583170"/>
              <a:ext cx="30158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/>
                <a:t>РЕГИОНАЛЬНЫЕ ОТДЕЛЕНИЯ ФОНДА, ПАРТНЕРСКИЕ НКО, ПРИХОДЫ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99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3101757" y="394977"/>
            <a:ext cx="444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ПОМОГАЕМ</a:t>
            </a:r>
          </a:p>
        </p:txBody>
      </p:sp>
      <p:cxnSp>
        <p:nvCxnSpPr>
          <p:cNvPr id="55" name="Gerader Verbinder 54"/>
          <p:cNvCxnSpPr/>
          <p:nvPr/>
        </p:nvCxnSpPr>
        <p:spPr>
          <a:xfrm flipV="1">
            <a:off x="4493818" y="301149"/>
            <a:ext cx="171233" cy="2059"/>
          </a:xfrm>
          <a:prstGeom prst="line">
            <a:avLst/>
          </a:prstGeom>
          <a:ln w="60325" cap="sq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751614" y="6730155"/>
            <a:ext cx="200550" cy="15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1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grpSp>
        <p:nvGrpSpPr>
          <p:cNvPr id="24" name="Gruppieren 27"/>
          <p:cNvGrpSpPr/>
          <p:nvPr/>
        </p:nvGrpSpPr>
        <p:grpSpPr>
          <a:xfrm>
            <a:off x="1031026" y="1587608"/>
            <a:ext cx="6788670" cy="738664"/>
            <a:chOff x="405334" y="2593346"/>
            <a:chExt cx="6508076" cy="738664"/>
          </a:xfrm>
        </p:grpSpPr>
        <p:grpSp>
          <p:nvGrpSpPr>
            <p:cNvPr id="25" name="Gruppieren 28"/>
            <p:cNvGrpSpPr/>
            <p:nvPr/>
          </p:nvGrpSpPr>
          <p:grpSpPr>
            <a:xfrm rot="2706169">
              <a:off x="405334" y="2607804"/>
              <a:ext cx="617415" cy="617415"/>
              <a:chOff x="4263291" y="3120292"/>
              <a:chExt cx="617415" cy="617415"/>
            </a:xfrm>
          </p:grpSpPr>
          <p:cxnSp>
            <p:nvCxnSpPr>
              <p:cNvPr id="30" name="Gerader Verbinder 33"/>
              <p:cNvCxnSpPr/>
              <p:nvPr/>
            </p:nvCxnSpPr>
            <p:spPr>
              <a:xfrm>
                <a:off x="4572000" y="3120292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4"/>
              <p:cNvCxnSpPr/>
              <p:nvPr/>
            </p:nvCxnSpPr>
            <p:spPr>
              <a:xfrm rot="5400000">
                <a:off x="4571999" y="3120293"/>
                <a:ext cx="0" cy="61741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feld 29"/>
            <p:cNvSpPr txBox="1"/>
            <p:nvPr/>
          </p:nvSpPr>
          <p:spPr>
            <a:xfrm>
              <a:off x="1142999" y="2593346"/>
              <a:ext cx="57704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МНОГОДЕТНЫМ </a:t>
              </a:r>
            </a:p>
            <a:p>
              <a:pPr algn="just"/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МАЛОИМУЩИМ </a:t>
              </a:r>
            </a:p>
            <a:p>
              <a:pPr algn="just"/>
              <a:r>
                <a:rPr lang="ru-RU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СЕМЬЯМ</a:t>
              </a:r>
              <a:endParaRPr lang="de-DE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uppieren 30"/>
            <p:cNvGrpSpPr/>
            <p:nvPr/>
          </p:nvGrpSpPr>
          <p:grpSpPr>
            <a:xfrm rot="2717363">
              <a:off x="694031" y="2680290"/>
              <a:ext cx="472440" cy="472440"/>
              <a:chOff x="4572000" y="2956560"/>
              <a:chExt cx="472440" cy="472440"/>
            </a:xfrm>
          </p:grpSpPr>
          <p:cxnSp>
            <p:nvCxnSpPr>
              <p:cNvPr id="28" name="Gerader Verbinder 31"/>
              <p:cNvCxnSpPr/>
              <p:nvPr/>
            </p:nvCxnSpPr>
            <p:spPr>
              <a:xfrm>
                <a:off x="4572000" y="3429000"/>
                <a:ext cx="472440" cy="0"/>
              </a:xfrm>
              <a:prstGeom prst="line">
                <a:avLst/>
              </a:prstGeom>
              <a:ln>
                <a:solidFill>
                  <a:srgbClr val="F2641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32"/>
              <p:cNvCxnSpPr/>
              <p:nvPr/>
            </p:nvCxnSpPr>
            <p:spPr>
              <a:xfrm rot="5400000">
                <a:off x="4335780" y="3192780"/>
                <a:ext cx="472440" cy="0"/>
              </a:xfrm>
              <a:prstGeom prst="line">
                <a:avLst/>
              </a:prstGeom>
              <a:ln>
                <a:solidFill>
                  <a:srgbClr val="F2641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feld 29"/>
          <p:cNvSpPr txBox="1"/>
          <p:nvPr/>
        </p:nvSpPr>
        <p:spPr>
          <a:xfrm>
            <a:off x="1846348" y="3182207"/>
            <a:ext cx="5840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ОДИНОКИМ</a:t>
            </a:r>
          </a:p>
          <a:p>
            <a:pPr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ПОЖИЛЫМ</a:t>
            </a:r>
          </a:p>
          <a:p>
            <a:pPr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ЛЮДЯМ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feld 29"/>
          <p:cNvSpPr txBox="1"/>
          <p:nvPr/>
        </p:nvSpPr>
        <p:spPr>
          <a:xfrm>
            <a:off x="1862602" y="4818774"/>
            <a:ext cx="5951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ЛЮДЯМ,</a:t>
            </a:r>
          </a:p>
          <a:p>
            <a:pPr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ОКАЗАВШИМСЯ</a:t>
            </a:r>
          </a:p>
          <a:p>
            <a:pPr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ТРУДНОЙ ЖИЗНЕННОЙ СИТУАЦИИ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5" t="28773" r="2129" b="24103"/>
          <a:stretch/>
        </p:blipFill>
        <p:spPr>
          <a:xfrm>
            <a:off x="4493818" y="1740921"/>
            <a:ext cx="4532478" cy="30669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87800" y="4025900"/>
            <a:ext cx="1473200" cy="7819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9405">
            <a:off x="4834836" y="2730165"/>
            <a:ext cx="881275" cy="70756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5AD83AE-7126-4FB5-9EB5-7CF6C59F2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17" y="5893495"/>
            <a:ext cx="1475594" cy="863923"/>
          </a:xfrm>
          <a:prstGeom prst="rect">
            <a:avLst/>
          </a:prstGeom>
        </p:spPr>
      </p:pic>
      <p:cxnSp>
        <p:nvCxnSpPr>
          <p:cNvPr id="54" name="Gerader Verbinder 33"/>
          <p:cNvCxnSpPr/>
          <p:nvPr/>
        </p:nvCxnSpPr>
        <p:spPr>
          <a:xfrm rot="2706169">
            <a:off x="1385372" y="3228209"/>
            <a:ext cx="0" cy="64403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34"/>
          <p:cNvCxnSpPr/>
          <p:nvPr/>
        </p:nvCxnSpPr>
        <p:spPr>
          <a:xfrm rot="8106169">
            <a:off x="1385370" y="3241519"/>
            <a:ext cx="0" cy="6174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31"/>
          <p:cNvCxnSpPr/>
          <p:nvPr/>
        </p:nvCxnSpPr>
        <p:spPr>
          <a:xfrm rot="2717363">
            <a:off x="1199570" y="3723576"/>
            <a:ext cx="472440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32"/>
          <p:cNvCxnSpPr/>
          <p:nvPr/>
        </p:nvCxnSpPr>
        <p:spPr>
          <a:xfrm rot="8117363">
            <a:off x="1198310" y="3382349"/>
            <a:ext cx="492809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33"/>
          <p:cNvCxnSpPr/>
          <p:nvPr/>
        </p:nvCxnSpPr>
        <p:spPr>
          <a:xfrm rot="2706169">
            <a:off x="1450029" y="4853812"/>
            <a:ext cx="0" cy="64403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34"/>
          <p:cNvCxnSpPr/>
          <p:nvPr/>
        </p:nvCxnSpPr>
        <p:spPr>
          <a:xfrm rot="8106169">
            <a:off x="1450027" y="4867122"/>
            <a:ext cx="0" cy="6174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31"/>
          <p:cNvCxnSpPr/>
          <p:nvPr/>
        </p:nvCxnSpPr>
        <p:spPr>
          <a:xfrm rot="2717363">
            <a:off x="1264227" y="5349179"/>
            <a:ext cx="472440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32"/>
          <p:cNvCxnSpPr/>
          <p:nvPr/>
        </p:nvCxnSpPr>
        <p:spPr>
          <a:xfrm rot="8117363">
            <a:off x="1262967" y="5007952"/>
            <a:ext cx="492809" cy="0"/>
          </a:xfrm>
          <a:prstGeom prst="line">
            <a:avLst/>
          </a:prstGeom>
          <a:ln>
            <a:solidFill>
              <a:srgbClr val="F264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819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11542</TotalTime>
  <Words>1240</Words>
  <Application>Microsoft Office PowerPoint</Application>
  <PresentationFormat>Экран (4:3)</PresentationFormat>
  <Paragraphs>188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olga</dc:creator>
  <cp:lastModifiedBy>Анна Алиева</cp:lastModifiedBy>
  <cp:revision>366</cp:revision>
  <dcterms:created xsi:type="dcterms:W3CDTF">2016-06-03T14:01:13Z</dcterms:created>
  <dcterms:modified xsi:type="dcterms:W3CDTF">2022-06-08T08:21:12Z</dcterms:modified>
</cp:coreProperties>
</file>