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sldIdLst>
    <p:sldId id="258" r:id="rId3"/>
    <p:sldId id="259" r:id="rId4"/>
    <p:sldId id="265" r:id="rId5"/>
    <p:sldId id="266"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E"/>
    <a:srgbClr val="025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03" d="100"/>
          <a:sy n="103" d="100"/>
        </p:scale>
        <p:origin x="23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22645E8-BDB4-4DA2-81CF-D1B9BEE154E7}" type="datetimeFigureOut">
              <a:rPr lang="ru-RU" smtClean="0"/>
              <a:t>11.06.2024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5BA2FAC-717A-47D9-9DA7-99DB9ADD306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5BA2FAC-717A-47D9-9DA7-99DB9ADD3067}"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22645E8-BDB4-4DA2-81CF-D1B9BEE154E7}" type="datetimeFigureOut">
              <a:rPr lang="ru-RU" smtClean="0"/>
              <a:t>11.06.2024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5BA2FAC-717A-47D9-9DA7-99DB9ADD306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22645E8-BDB4-4DA2-81CF-D1B9BEE154E7}" type="datetimeFigureOut">
              <a:rPr lang="ru-RU" smtClean="0"/>
              <a:t>11.06.2024</a:t>
            </a:fld>
            <a:endParaRPr lang="ru-RU"/>
          </a:p>
        </p:txBody>
      </p:sp>
      <p:sp>
        <p:nvSpPr>
          <p:cNvPr id="9" name="Номер слайда 8"/>
          <p:cNvSpPr>
            <a:spLocks noGrp="1"/>
          </p:cNvSpPr>
          <p:nvPr>
            <p:ph type="sldNum" sz="quarter" idx="15"/>
          </p:nvPr>
        </p:nvSpPr>
        <p:spPr/>
        <p:txBody>
          <a:bodyPr rtlCol="0"/>
          <a:lstStyle/>
          <a:p>
            <a:fld id="{F5BA2FAC-717A-47D9-9DA7-99DB9ADD3067}"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5BA2FAC-717A-47D9-9DA7-99DB9ADD306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22645E8-BDB4-4DA2-81CF-D1B9BEE154E7}" type="datetimeFigureOut">
              <a:rPr lang="ru-RU" smtClean="0"/>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2FAC-717A-47D9-9DA7-99DB9ADD3067}"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22645E8-BDB4-4DA2-81CF-D1B9BEE154E7}" type="datetimeFigureOut">
              <a:rPr lang="ru-RU" smtClean="0"/>
              <a:t>11.06.2024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BA2FAC-717A-47D9-9DA7-99DB9ADD3067}"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22645E8-BDB4-4DA2-81CF-D1B9BEE154E7}" type="datetimeFigureOut">
              <a:rPr lang="ru-RU" smtClean="0"/>
              <a:t>11.06.2024</a:t>
            </a:fld>
            <a:endParaRPr lang="ru-RU"/>
          </a:p>
        </p:txBody>
      </p:sp>
      <p:sp>
        <p:nvSpPr>
          <p:cNvPr id="7" name="Номер слайда 6"/>
          <p:cNvSpPr>
            <a:spLocks noGrp="1"/>
          </p:cNvSpPr>
          <p:nvPr>
            <p:ph type="sldNum" sz="quarter" idx="11"/>
          </p:nvPr>
        </p:nvSpPr>
        <p:spPr/>
        <p:txBody>
          <a:bodyPr rtlCol="0"/>
          <a:lstStyle/>
          <a:p>
            <a:fld id="{F5BA2FAC-717A-47D9-9DA7-99DB9ADD3067}"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2645E8-BDB4-4DA2-81CF-D1B9BEE154E7}" type="datetimeFigureOut">
              <a:rPr lang="ru-RU" smtClean="0"/>
              <a:t>11.06.2024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22645E8-BDB4-4DA2-81CF-D1B9BEE154E7}" type="datetimeFigureOut">
              <a:rPr lang="ru-RU" smtClean="0"/>
              <a:t>11.06.2024</a:t>
            </a:fld>
            <a:endParaRPr lang="ru-RU"/>
          </a:p>
        </p:txBody>
      </p:sp>
      <p:sp>
        <p:nvSpPr>
          <p:cNvPr id="22" name="Номер слайда 21"/>
          <p:cNvSpPr>
            <a:spLocks noGrp="1"/>
          </p:cNvSpPr>
          <p:nvPr>
            <p:ph type="sldNum" sz="quarter" idx="15"/>
          </p:nvPr>
        </p:nvSpPr>
        <p:spPr/>
        <p:txBody>
          <a:bodyPr rtlCol="0"/>
          <a:lstStyle/>
          <a:p>
            <a:fld id="{F5BA2FAC-717A-47D9-9DA7-99DB9ADD3067}"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22645E8-BDB4-4DA2-81CF-D1B9BEE154E7}" type="datetimeFigureOut">
              <a:rPr lang="ru-RU" smtClean="0"/>
              <a:t>11.06.2024</a:t>
            </a:fld>
            <a:endParaRPr lang="ru-RU"/>
          </a:p>
        </p:txBody>
      </p:sp>
      <p:sp>
        <p:nvSpPr>
          <p:cNvPr id="18" name="Номер слайда 17"/>
          <p:cNvSpPr>
            <a:spLocks noGrp="1"/>
          </p:cNvSpPr>
          <p:nvPr>
            <p:ph type="sldNum" sz="quarter" idx="11"/>
          </p:nvPr>
        </p:nvSpPr>
        <p:spPr/>
        <p:txBody>
          <a:bodyPr rtlCol="0"/>
          <a:lstStyle/>
          <a:p>
            <a:fld id="{F5BA2FAC-717A-47D9-9DA7-99DB9ADD3067}"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22645E8-BDB4-4DA2-81CF-D1B9BEE154E7}" type="datetimeFigureOut">
              <a:rPr lang="ru-RU" smtClean="0"/>
              <a:t>11.06.2024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F5BA2FAC-717A-47D9-9DA7-99DB9ADD306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22645E8-BDB4-4DA2-81CF-D1B9BEE154E7}" type="datetimeFigureOut">
              <a:rPr lang="ru-RU" smtClean="0"/>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22645E8-BDB4-4DA2-81CF-D1B9BEE154E7}" type="datetimeFigureOut">
              <a:rPr lang="ru-RU" smtClean="0"/>
              <a:t>11.06.2024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22645E8-BDB4-4DA2-81CF-D1B9BEE154E7}" type="datetimeFigureOut">
              <a:rPr lang="ru-RU" smtClean="0"/>
              <a:t>11.06.2024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22645E8-BDB4-4DA2-81CF-D1B9BEE154E7}" type="datetimeFigureOut">
              <a:rPr lang="ru-RU" smtClean="0"/>
              <a:t>11.06.2024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22645E8-BDB4-4DA2-81CF-D1B9BEE154E7}" type="datetimeFigureOut">
              <a:rPr lang="ru-RU" smtClean="0"/>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2FAC-717A-47D9-9DA7-99DB9ADD306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B22645E8-BDB4-4DA2-81CF-D1B9BEE154E7}" type="datetimeFigureOut">
              <a:rPr lang="ru-RU" smtClean="0"/>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A2FAC-717A-47D9-9DA7-99DB9ADD3067}"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22645E8-BDB4-4DA2-81CF-D1B9BEE154E7}" type="datetimeFigureOut">
              <a:rPr lang="ru-RU" smtClean="0"/>
              <a:t>11.06.2024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5BA2FAC-717A-47D9-9DA7-99DB9ADD306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22645E8-BDB4-4DA2-81CF-D1B9BEE154E7}" type="datetimeFigureOut">
              <a:rPr lang="ru-RU" smtClean="0"/>
              <a:t>11.06.2024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BA2FAC-717A-47D9-9DA7-99DB9ADD306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4736" y="260649"/>
            <a:ext cx="7119792" cy="4968552"/>
          </a:xfrm>
        </p:spPr>
        <p:txBody>
          <a:bodyPr>
            <a:normAutofit/>
          </a:bodyPr>
          <a:lstStyle/>
          <a:p>
            <a:pPr algn="ctr"/>
            <a:r>
              <a:rPr lang="ru-RU" b="1" dirty="0" smtClean="0">
                <a:solidFill>
                  <a:srgbClr val="00B050"/>
                </a:solidFill>
              </a:rPr>
              <a:t>  </a:t>
            </a:r>
            <a:r>
              <a:rPr lang="ru-RU" sz="5000" b="1" dirty="0" err="1" smtClean="0">
                <a:solidFill>
                  <a:srgbClr val="C00000"/>
                </a:solidFill>
              </a:rPr>
              <a:t>ВолонТЕРСКИЙ</a:t>
            </a:r>
            <a:r>
              <a:rPr lang="ru-RU" sz="5000" b="1" dirty="0" smtClean="0">
                <a:solidFill>
                  <a:srgbClr val="C00000"/>
                </a:solidFill>
              </a:rPr>
              <a:t> ОТРЯД «СОЮЗ ДОБРЫХ СЕРДЕЦ» ДДТ «Созвездие»</a:t>
            </a:r>
            <a:r>
              <a:rPr lang="ru-RU" sz="4900" b="1" dirty="0" smtClean="0">
                <a:solidFill>
                  <a:srgbClr val="C00000"/>
                </a:solidFill>
                <a:latin typeface="Monotype Corsiva" pitchFamily="66" charset="0"/>
              </a:rPr>
              <a:t>    </a:t>
            </a:r>
            <a:r>
              <a:rPr lang="ru-RU" sz="4400" b="1" dirty="0" smtClean="0">
                <a:solidFill>
                  <a:srgbClr val="FFC000"/>
                </a:solidFill>
                <a:latin typeface="Arial Black" pitchFamily="34" charset="0"/>
              </a:rPr>
              <a:t>«Кто, если не мы?!» </a:t>
            </a:r>
            <a:r>
              <a:rPr lang="ru-RU" sz="4400" dirty="0" smtClean="0">
                <a:solidFill>
                  <a:srgbClr val="FFC000"/>
                </a:solidFill>
                <a:latin typeface="Arial Black" pitchFamily="34" charset="0"/>
              </a:rPr>
              <a:t> </a:t>
            </a:r>
            <a:endParaRPr lang="ru-RU" sz="4400" b="1" dirty="0">
              <a:solidFill>
                <a:srgbClr val="FFC000"/>
              </a:solidFill>
              <a:latin typeface="Arial Black" pitchFamily="34" charset="0"/>
            </a:endParaRPr>
          </a:p>
        </p:txBody>
      </p:sp>
      <p:sp>
        <p:nvSpPr>
          <p:cNvPr id="3" name="Подзаголовок 2"/>
          <p:cNvSpPr>
            <a:spLocks noGrp="1"/>
          </p:cNvSpPr>
          <p:nvPr>
            <p:ph type="subTitle" idx="1"/>
          </p:nvPr>
        </p:nvSpPr>
        <p:spPr>
          <a:xfrm flipV="1">
            <a:off x="1403648" y="6477744"/>
            <a:ext cx="6400800" cy="47600"/>
          </a:xfrm>
        </p:spPr>
        <p:txBody>
          <a:bodyPr>
            <a:normAutofit fontScale="25000" lnSpcReduction="20000"/>
          </a:bodyPr>
          <a:lstStyle/>
          <a:p>
            <a:endParaRPr lang="ru-RU" dirty="0"/>
          </a:p>
        </p:txBody>
      </p:sp>
      <p:pic>
        <p:nvPicPr>
          <p:cNvPr id="4" name="Рисунок 3"/>
          <p:cNvPicPr>
            <a:picLocks noChangeAspect="1"/>
          </p:cNvPicPr>
          <p:nvPr/>
        </p:nvPicPr>
        <p:blipFill>
          <a:blip r:embed="rId2"/>
          <a:stretch>
            <a:fillRect/>
          </a:stretch>
        </p:blipFill>
        <p:spPr>
          <a:xfrm>
            <a:off x="107504" y="116632"/>
            <a:ext cx="2870888" cy="28666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8064" y="1052736"/>
            <a:ext cx="4104456" cy="3888432"/>
          </a:xfrm>
        </p:spPr>
        <p:txBody>
          <a:bodyPr>
            <a:noAutofit/>
          </a:bodyPr>
          <a:lstStyle/>
          <a:p>
            <a:pPr algn="ctr"/>
            <a:r>
              <a:rPr lang="ru-RU" sz="2400" dirty="0" smtClean="0">
                <a:solidFill>
                  <a:srgbClr val="002F8E"/>
                </a:solidFill>
              </a:rPr>
              <a:t>межмуниципальный </a:t>
            </a:r>
            <a:r>
              <a:rPr lang="ru-RU" dirty="0" smtClean="0">
                <a:solidFill>
                  <a:srgbClr val="002F8E"/>
                </a:solidFill>
              </a:rPr>
              <a:t>молодёжный добровольческий форум </a:t>
            </a:r>
            <a:br>
              <a:rPr lang="ru-RU" dirty="0" smtClean="0">
                <a:solidFill>
                  <a:srgbClr val="002F8E"/>
                </a:solidFill>
              </a:rPr>
            </a:br>
            <a:r>
              <a:rPr lang="ru-RU" dirty="0" smtClean="0">
                <a:solidFill>
                  <a:srgbClr val="FF0000"/>
                </a:solidFill>
              </a:rPr>
              <a:t/>
            </a:r>
            <a:br>
              <a:rPr lang="ru-RU" dirty="0" smtClean="0">
                <a:solidFill>
                  <a:srgbClr val="FF0000"/>
                </a:solidFill>
              </a:rPr>
            </a:br>
            <a:r>
              <a:rPr lang="ru-RU" sz="3500" dirty="0" smtClean="0">
                <a:solidFill>
                  <a:srgbClr val="FF0000"/>
                </a:solidFill>
              </a:rPr>
              <a:t>«Территория возможностей»</a:t>
            </a:r>
            <a:br>
              <a:rPr lang="ru-RU" sz="3500" dirty="0" smtClean="0">
                <a:solidFill>
                  <a:srgbClr val="FF0000"/>
                </a:solidFill>
              </a:rPr>
            </a:br>
            <a:endParaRPr lang="ru-RU" sz="1400" dirty="0">
              <a:solidFill>
                <a:srgbClr val="002F8E"/>
              </a:solidFill>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sz="half" idx="2"/>
          </p:nvPr>
        </p:nvSpPr>
        <p:spPr>
          <a:xfrm>
            <a:off x="4499992" y="6093296"/>
            <a:ext cx="4079446" cy="432048"/>
          </a:xfrm>
        </p:spPr>
        <p:txBody>
          <a:bodyPr>
            <a:noAutofit/>
          </a:bodyPr>
          <a:lstStyle/>
          <a:p>
            <a:r>
              <a:rPr lang="ru-RU" sz="2000" b="1" dirty="0" smtClean="0">
                <a:solidFill>
                  <a:srgbClr val="002060"/>
                </a:solidFill>
                <a:latin typeface="Arial Black" pitchFamily="34" charset="0"/>
              </a:rPr>
              <a:t>   </a:t>
            </a:r>
            <a:endParaRPr lang="ru-RU" sz="2500" b="1" dirty="0">
              <a:solidFill>
                <a:srgbClr val="025E0B"/>
              </a:solidFill>
              <a:latin typeface="Arial Black" pitchFamily="34" charset="0"/>
            </a:endParaRPr>
          </a:p>
        </p:txBody>
      </p:sp>
      <p:pic>
        <p:nvPicPr>
          <p:cNvPr id="13" name="Рисунок 12" descr="ресурсный центр.jpg"/>
          <p:cNvPicPr>
            <a:picLocks noGrp="1" noChangeAspect="1"/>
          </p:cNvPicPr>
          <p:nvPr>
            <p:ph type="pic" idx="1"/>
          </p:nvPr>
        </p:nvPicPr>
        <p:blipFill>
          <a:blip r:embed="rId2" cstate="print"/>
          <a:srcRect l="16667" r="16667"/>
          <a:stretch>
            <a:fillRect/>
          </a:stretch>
        </p:blipFill>
        <p:spPr>
          <a:xfrm>
            <a:off x="360427" y="836712"/>
            <a:ext cx="4786124" cy="5040560"/>
          </a:xfrm>
          <a:scene3d>
            <a:camera prst="perspectiveFront"/>
            <a:lightRig rig="threePt" dir="t"/>
          </a:scene3d>
          <a:sp3d contourW="381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25915"/>
            <a:ext cx="4320480" cy="2106941"/>
          </a:xfrm>
        </p:spPr>
        <p:txBody>
          <a:bodyPr>
            <a:normAutofit/>
          </a:bodyPr>
          <a:lstStyle/>
          <a:p>
            <a:r>
              <a:rPr lang="ru-RU" sz="1600" dirty="0" smtClean="0">
                <a:solidFill>
                  <a:srgbClr val="00B050"/>
                </a:solidFill>
              </a:rPr>
              <a:t>Образовательные площадки:</a:t>
            </a:r>
            <a:br>
              <a:rPr lang="ru-RU" sz="1600" dirty="0" smtClean="0">
                <a:solidFill>
                  <a:srgbClr val="00B050"/>
                </a:solidFill>
              </a:rPr>
            </a:br>
            <a:r>
              <a:rPr lang="ru-RU" sz="1600" dirty="0" smtClean="0">
                <a:solidFill>
                  <a:srgbClr val="002F8E"/>
                </a:solidFill>
              </a:rPr>
              <a:t>школьное </a:t>
            </a:r>
            <a:r>
              <a:rPr lang="ru-RU" sz="1600" dirty="0">
                <a:solidFill>
                  <a:srgbClr val="002F8E"/>
                </a:solidFill>
              </a:rPr>
              <a:t>добровольчество, социальное проектирование, корпоративное добровольчество, </a:t>
            </a:r>
            <a:r>
              <a:rPr lang="ru-RU" sz="1600" dirty="0" smtClean="0">
                <a:solidFill>
                  <a:srgbClr val="002F8E"/>
                </a:solidFill>
              </a:rPr>
              <a:t/>
            </a:r>
            <a:br>
              <a:rPr lang="ru-RU" sz="1600" dirty="0" smtClean="0">
                <a:solidFill>
                  <a:srgbClr val="002F8E"/>
                </a:solidFill>
              </a:rPr>
            </a:br>
            <a:r>
              <a:rPr lang="ru-RU" sz="1600" dirty="0" smtClean="0">
                <a:solidFill>
                  <a:srgbClr val="002F8E"/>
                </a:solidFill>
              </a:rPr>
              <a:t>социальный </a:t>
            </a:r>
            <a:r>
              <a:rPr lang="ru-RU" sz="1600" dirty="0">
                <a:solidFill>
                  <a:srgbClr val="002F8E"/>
                </a:solidFill>
              </a:rPr>
              <a:t>театр, </a:t>
            </a:r>
            <a:r>
              <a:rPr lang="ru-RU" sz="1600" dirty="0" smtClean="0">
                <a:solidFill>
                  <a:srgbClr val="002F8E"/>
                </a:solidFill>
              </a:rPr>
              <a:t/>
            </a:r>
            <a:br>
              <a:rPr lang="ru-RU" sz="1600" dirty="0" smtClean="0">
                <a:solidFill>
                  <a:srgbClr val="002F8E"/>
                </a:solidFill>
              </a:rPr>
            </a:br>
            <a:r>
              <a:rPr lang="ru-RU" sz="1600" dirty="0" smtClean="0">
                <a:solidFill>
                  <a:srgbClr val="002F8E"/>
                </a:solidFill>
              </a:rPr>
              <a:t>серебряное </a:t>
            </a:r>
            <a:r>
              <a:rPr lang="ru-RU" sz="1600" dirty="0">
                <a:solidFill>
                  <a:srgbClr val="002F8E"/>
                </a:solidFill>
              </a:rPr>
              <a:t>добровольчество. </a:t>
            </a:r>
            <a:r>
              <a:rPr lang="ru-RU" sz="1600" dirty="0" smtClean="0">
                <a:solidFill>
                  <a:srgbClr val="002F8E"/>
                </a:solidFill>
              </a:rPr>
              <a:t/>
            </a:r>
            <a:br>
              <a:rPr lang="ru-RU" sz="1600" dirty="0" smtClean="0">
                <a:solidFill>
                  <a:srgbClr val="002F8E"/>
                </a:solidFill>
              </a:rPr>
            </a:br>
            <a:r>
              <a:rPr lang="ru-RU" sz="1600" dirty="0" smtClean="0">
                <a:solidFill>
                  <a:srgbClr val="002F8E"/>
                </a:solidFill>
              </a:rPr>
              <a:t>178 участников</a:t>
            </a:r>
            <a:endParaRPr lang="ru-RU" sz="1600" dirty="0">
              <a:solidFill>
                <a:srgbClr val="002F8E"/>
              </a:solidFill>
            </a:endParaRPr>
          </a:p>
        </p:txBody>
      </p:sp>
      <p:sp>
        <p:nvSpPr>
          <p:cNvPr id="3" name="Текст 2"/>
          <p:cNvSpPr>
            <a:spLocks noGrp="1"/>
          </p:cNvSpPr>
          <p:nvPr>
            <p:ph type="body" sz="half" idx="2"/>
          </p:nvPr>
        </p:nvSpPr>
        <p:spPr>
          <a:xfrm>
            <a:off x="5389098" y="3284984"/>
            <a:ext cx="3429000" cy="1224136"/>
          </a:xfrm>
        </p:spPr>
        <p:txBody>
          <a:bodyPr/>
          <a:lstStyle/>
          <a:p>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1155" y="3284984"/>
            <a:ext cx="5196792" cy="3463175"/>
          </a:xfrm>
          <a:prstGeom prst="rect">
            <a:avLst/>
          </a:prstGeom>
          <a:scene3d>
            <a:camera prst="orthographicFront"/>
            <a:lightRig rig="threePt" dir="t"/>
          </a:scene3d>
          <a:sp3d>
            <a:bevelT/>
          </a:sp3d>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71132" cy="2912950"/>
          </a:xfrm>
          <a:prstGeom prst="rect">
            <a:avLst/>
          </a:prstGeom>
          <a:noFill/>
          <a:ln w="34925">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a:scene3d>
            <a:camera prst="orthographicFront"/>
            <a:lightRig rig="threePt" dir="t"/>
          </a:scene3d>
          <a:sp3d>
            <a:bevelT/>
            <a:bevelB/>
          </a:sp3d>
        </p:spPr>
      </p:pic>
      <p:pic>
        <p:nvPicPr>
          <p:cNvPr id="13" name="Рисунок 12"/>
          <p:cNvPicPr>
            <a:picLocks noGrp="1" noChangeAspect="1"/>
          </p:cNvPicPr>
          <p:nvPr>
            <p:ph type="pic" idx="1"/>
          </p:nvPr>
        </p:nvPicPr>
        <p:blipFill>
          <a:blip r:embed="rId4">
            <a:extLst>
              <a:ext uri="{28A0092B-C50C-407E-A947-70E740481C1C}">
                <a14:useLocalDpi xmlns:a14="http://schemas.microsoft.com/office/drawing/2010/main" val="0"/>
              </a:ext>
            </a:extLst>
          </a:blip>
          <a:srcRect l="16667" r="16667"/>
          <a:stretch>
            <a:fillRect/>
          </a:stretch>
        </p:blipFill>
        <p:spPr>
          <a:xfrm rot="21369772">
            <a:off x="759339" y="2549229"/>
            <a:ext cx="4078962" cy="4078962"/>
          </a:xfrm>
          <a:prstGeom prst="rect">
            <a:avLst/>
          </a:prstGeom>
          <a:scene3d>
            <a:camera prst="orthographicFront"/>
            <a:lightRig rig="threePt" dir="t"/>
          </a:scene3d>
          <a:sp3d>
            <a:bevelT/>
          </a:sp3d>
        </p:spPr>
      </p:pic>
    </p:spTree>
    <p:extLst>
      <p:ext uri="{BB962C8B-B14F-4D97-AF65-F5344CB8AC3E}">
        <p14:creationId xmlns:p14="http://schemas.microsoft.com/office/powerpoint/2010/main" val="119087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675" y="3501009"/>
            <a:ext cx="4949309" cy="3298250"/>
          </a:xfrm>
          <a:prstGeom prst="rect">
            <a:avLst/>
          </a:prstGeom>
          <a:scene3d>
            <a:camera prst="orthographicFront"/>
            <a:lightRig rig="threePt" dir="t">
              <a:rot lat="0" lon="0" rev="3600000"/>
            </a:lightRig>
          </a:scene3d>
          <a:sp3d contourW="12700">
            <a:bevelB/>
            <a:contourClr>
              <a:srgbClr val="FF0000"/>
            </a:contourClr>
          </a:sp3d>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9950" y="65728"/>
            <a:ext cx="4790133" cy="3192175"/>
          </a:xfrm>
          <a:prstGeom prst="rect">
            <a:avLst/>
          </a:prstGeom>
          <a:scene3d>
            <a:camera prst="orthographicFront"/>
            <a:lightRig rig="threePt" dir="t"/>
          </a:scene3d>
          <a:sp3d>
            <a:bevelT/>
          </a:sp3d>
        </p:spPr>
      </p:pic>
      <p:pic>
        <p:nvPicPr>
          <p:cNvPr id="14" name="Рисунок 13"/>
          <p:cNvPicPr>
            <a:picLocks noGrp="1" noChangeAspect="1"/>
          </p:cNvPicPr>
          <p:nvPr>
            <p:ph type="pic" idx="1"/>
          </p:nvPr>
        </p:nvPicPr>
        <p:blipFill>
          <a:blip r:embed="rId4">
            <a:extLst>
              <a:ext uri="{28A0092B-C50C-407E-A947-70E740481C1C}">
                <a14:useLocalDpi xmlns:a14="http://schemas.microsoft.com/office/drawing/2010/main" val="0"/>
              </a:ext>
            </a:extLst>
          </a:blip>
          <a:srcRect l="16667" r="16667"/>
          <a:stretch>
            <a:fillRect/>
          </a:stretch>
        </p:blipFill>
        <p:spPr>
          <a:xfrm rot="21336089">
            <a:off x="179512" y="1040160"/>
            <a:ext cx="4320480" cy="4320480"/>
          </a:xfrm>
          <a:scene3d>
            <a:camera prst="orthographicFront"/>
            <a:lightRig rig="threePt" dir="t"/>
          </a:scene3d>
          <a:sp3d contourW="3810">
            <a:bevelB/>
            <a:contourClr>
              <a:srgbClr val="969696"/>
            </a:contourClr>
          </a:sp3d>
        </p:spPr>
      </p:pic>
    </p:spTree>
    <p:extLst>
      <p:ext uri="{BB962C8B-B14F-4D97-AF65-F5344CB8AC3E}">
        <p14:creationId xmlns:p14="http://schemas.microsoft.com/office/powerpoint/2010/main" val="414661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2699792" y="2204864"/>
            <a:ext cx="2688299" cy="2016224"/>
          </a:xfrm>
          <a:prstGeom prst="rect">
            <a:avLst/>
          </a:prstGeom>
          <a:noFill/>
          <a:ln w="9525">
            <a:noFill/>
            <a:miter lim="800000"/>
            <a:headEnd/>
            <a:tailEnd/>
          </a:ln>
        </p:spPr>
      </p:pic>
      <p:sp>
        <p:nvSpPr>
          <p:cNvPr id="2" name="Заголовок 1"/>
          <p:cNvSpPr>
            <a:spLocks noGrp="1"/>
          </p:cNvSpPr>
          <p:nvPr>
            <p:ph type="ctrTitle"/>
          </p:nvPr>
        </p:nvSpPr>
        <p:spPr>
          <a:xfrm>
            <a:off x="2286000" y="332656"/>
            <a:ext cx="6172200" cy="3528392"/>
          </a:xfrm>
        </p:spPr>
        <p:txBody>
          <a:bodyPr/>
          <a:lstStyle/>
          <a:p>
            <a:endParaRPr lang="ru-RU" dirty="0"/>
          </a:p>
        </p:txBody>
      </p:sp>
      <p:sp>
        <p:nvSpPr>
          <p:cNvPr id="3" name="Подзаголовок 2"/>
          <p:cNvSpPr>
            <a:spLocks noGrp="1"/>
          </p:cNvSpPr>
          <p:nvPr>
            <p:ph type="subTitle" idx="1"/>
          </p:nvPr>
        </p:nvSpPr>
        <p:spPr>
          <a:xfrm>
            <a:off x="2339752" y="4221088"/>
            <a:ext cx="6624736" cy="2636912"/>
          </a:xfrm>
        </p:spPr>
        <p:txBody>
          <a:bodyPr>
            <a:normAutofit fontScale="70000" lnSpcReduction="20000"/>
          </a:bodyPr>
          <a:lstStyle/>
          <a:p>
            <a:r>
              <a:rPr lang="ru-RU" sz="3900" dirty="0" smtClean="0">
                <a:solidFill>
                  <a:srgbClr val="C00000"/>
                </a:solidFill>
                <a:latin typeface="Arial Black" pitchFamily="34" charset="0"/>
                <a:ea typeface="Adobe Fan Heiti Std B" pitchFamily="34" charset="-128"/>
              </a:rPr>
              <a:t>      Доброе </a:t>
            </a:r>
            <a:r>
              <a:rPr lang="ru-RU" sz="3900" dirty="0" err="1" smtClean="0">
                <a:solidFill>
                  <a:srgbClr val="C00000"/>
                </a:solidFill>
                <a:latin typeface="Arial Black" pitchFamily="34" charset="0"/>
                <a:ea typeface="Adobe Fan Heiti Std B" pitchFamily="34" charset="-128"/>
              </a:rPr>
              <a:t>СоОбщение</a:t>
            </a:r>
            <a:endParaRPr lang="ru-RU" sz="3900" dirty="0" smtClean="0">
              <a:solidFill>
                <a:srgbClr val="C00000"/>
              </a:solidFill>
              <a:latin typeface="Arial Black" pitchFamily="34" charset="0"/>
              <a:ea typeface="Adobe Fan Heiti Std B" pitchFamily="34" charset="-128"/>
            </a:endParaRPr>
          </a:p>
          <a:p>
            <a:pPr>
              <a:buClr>
                <a:srgbClr val="002060"/>
              </a:buClr>
              <a:buFont typeface="Wingdings" pitchFamily="2" charset="2"/>
              <a:buChar char="ü"/>
            </a:pPr>
            <a:r>
              <a:rPr lang="ru-RU" sz="3200" dirty="0" smtClean="0">
                <a:solidFill>
                  <a:srgbClr val="002060"/>
                </a:solidFill>
                <a:latin typeface="Calibri" pitchFamily="34" charset="0"/>
                <a:ea typeface="Adobe Fan Heiti Std B" pitchFamily="34" charset="-128"/>
              </a:rPr>
              <a:t> 4  волонтёрских отряда</a:t>
            </a:r>
          </a:p>
          <a:p>
            <a:pPr>
              <a:buClr>
                <a:srgbClr val="002060"/>
              </a:buClr>
              <a:buFont typeface="Wingdings" pitchFamily="2" charset="2"/>
              <a:buChar char="ü"/>
            </a:pPr>
            <a:r>
              <a:rPr lang="ru-RU" sz="3200" dirty="0" smtClean="0">
                <a:solidFill>
                  <a:srgbClr val="002060"/>
                </a:solidFill>
                <a:latin typeface="Calibri" pitchFamily="34" charset="0"/>
                <a:ea typeface="Adobe Fan Heiti Std B" pitchFamily="34" charset="-128"/>
              </a:rPr>
              <a:t> 8026 человек – </a:t>
            </a:r>
            <a:r>
              <a:rPr lang="ru-RU" sz="3200" dirty="0" err="1" smtClean="0">
                <a:solidFill>
                  <a:srgbClr val="002060"/>
                </a:solidFill>
                <a:latin typeface="Calibri" pitchFamily="34" charset="0"/>
                <a:ea typeface="Adobe Fan Heiti Std B" pitchFamily="34" charset="-128"/>
              </a:rPr>
              <a:t>инфоохват</a:t>
            </a:r>
            <a:endParaRPr lang="ru-RU" sz="3200" dirty="0" smtClean="0">
              <a:solidFill>
                <a:srgbClr val="002060"/>
              </a:solidFill>
              <a:latin typeface="Calibri" pitchFamily="34" charset="0"/>
              <a:ea typeface="Adobe Fan Heiti Std B" pitchFamily="34" charset="-128"/>
            </a:endParaRPr>
          </a:p>
          <a:p>
            <a:pPr>
              <a:buClr>
                <a:srgbClr val="002060"/>
              </a:buClr>
              <a:buFont typeface="Wingdings" pitchFamily="2" charset="2"/>
              <a:buChar char="ü"/>
            </a:pPr>
            <a:r>
              <a:rPr lang="ru-RU" sz="3200" dirty="0" smtClean="0">
                <a:solidFill>
                  <a:srgbClr val="002060"/>
                </a:solidFill>
                <a:latin typeface="Calibri" pitchFamily="34" charset="0"/>
                <a:ea typeface="Adobe Fan Heiti Std B" pitchFamily="34" charset="-128"/>
              </a:rPr>
              <a:t>  126 человек – «Добровольческий потенциал КО»</a:t>
            </a:r>
          </a:p>
          <a:p>
            <a:pPr>
              <a:buClr>
                <a:srgbClr val="002060"/>
              </a:buClr>
              <a:buFont typeface="Wingdings" pitchFamily="2" charset="2"/>
              <a:buChar char="ü"/>
            </a:pPr>
            <a:r>
              <a:rPr lang="ru-RU" sz="3200" dirty="0" smtClean="0">
                <a:solidFill>
                  <a:srgbClr val="002060"/>
                </a:solidFill>
                <a:latin typeface="Calibri" pitchFamily="34" charset="0"/>
                <a:ea typeface="Adobe Fan Heiti Std B" pitchFamily="34" charset="-128"/>
              </a:rPr>
              <a:t>  знакомство, цели, поздравление с НГ</a:t>
            </a:r>
          </a:p>
          <a:p>
            <a:r>
              <a:rPr lang="ru-RU" sz="2600" dirty="0" smtClean="0">
                <a:solidFill>
                  <a:srgbClr val="002060"/>
                </a:solidFill>
                <a:latin typeface="Adobe Fan Heiti Std B" pitchFamily="34" charset="-128"/>
                <a:ea typeface="Adobe Fan Heiti Std B" pitchFamily="34" charset="-128"/>
              </a:rPr>
              <a:t>                                                     </a:t>
            </a:r>
          </a:p>
          <a:p>
            <a:r>
              <a:rPr lang="ru-RU" sz="2800" dirty="0" smtClean="0">
                <a:solidFill>
                  <a:srgbClr val="002060"/>
                </a:solidFill>
                <a:latin typeface="Adobe Fan Heiti Std B" pitchFamily="34" charset="-128"/>
                <a:ea typeface="Adobe Fan Heiti Std B" pitchFamily="34" charset="-128"/>
              </a:rPr>
              <a:t>                                                     </a:t>
            </a:r>
            <a:endParaRPr lang="ru-RU" sz="2800" dirty="0">
              <a:solidFill>
                <a:srgbClr val="002060"/>
              </a:solidFill>
              <a:latin typeface="Adobe Fan Heiti Std B" pitchFamily="34" charset="-128"/>
              <a:ea typeface="Adobe Fan Heiti Std B" pitchFamily="34" charset="-128"/>
            </a:endParaRPr>
          </a:p>
        </p:txBody>
      </p:sp>
      <p:pic>
        <p:nvPicPr>
          <p:cNvPr id="2050" name="Picture 2"/>
          <p:cNvPicPr>
            <a:picLocks noChangeAspect="1" noChangeArrowheads="1"/>
          </p:cNvPicPr>
          <p:nvPr/>
        </p:nvPicPr>
        <p:blipFill>
          <a:blip r:embed="rId3" cstate="print"/>
          <a:srcRect/>
          <a:stretch>
            <a:fillRect/>
          </a:stretch>
        </p:blipFill>
        <p:spPr bwMode="auto">
          <a:xfrm>
            <a:off x="755576" y="332656"/>
            <a:ext cx="2376264" cy="237626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995936" y="0"/>
            <a:ext cx="2592288" cy="2592288"/>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695728" y="908720"/>
            <a:ext cx="244827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332656"/>
            <a:ext cx="6172200" cy="2088232"/>
          </a:xfrm>
        </p:spPr>
        <p:txBody>
          <a:bodyPr>
            <a:normAutofit/>
          </a:bodyPr>
          <a:lstStyle/>
          <a:p>
            <a:endParaRPr lang="ru-RU" dirty="0"/>
          </a:p>
        </p:txBody>
      </p:sp>
      <p:sp>
        <p:nvSpPr>
          <p:cNvPr id="3" name="Подзаголовок 2"/>
          <p:cNvSpPr>
            <a:spLocks noGrp="1"/>
          </p:cNvSpPr>
          <p:nvPr>
            <p:ph type="subTitle" idx="1"/>
          </p:nvPr>
        </p:nvSpPr>
        <p:spPr>
          <a:xfrm>
            <a:off x="2051720" y="3068960"/>
            <a:ext cx="7380312" cy="3789040"/>
          </a:xfrm>
        </p:spPr>
        <p:txBody>
          <a:bodyPr>
            <a:normAutofit lnSpcReduction="10000"/>
          </a:bodyPr>
          <a:lstStyle/>
          <a:p>
            <a:r>
              <a:rPr lang="ru-RU" sz="2800" dirty="0" smtClean="0">
                <a:solidFill>
                  <a:srgbClr val="C00000"/>
                </a:solidFill>
                <a:latin typeface="Arial Black" pitchFamily="34" charset="0"/>
              </a:rPr>
              <a:t>Начни год с добра </a:t>
            </a:r>
            <a:r>
              <a:rPr lang="ru-RU" dirty="0" smtClean="0">
                <a:solidFill>
                  <a:srgbClr val="C00000"/>
                </a:solidFill>
                <a:latin typeface="Arial Black" pitchFamily="34" charset="0"/>
              </a:rPr>
              <a:t>(1220 </a:t>
            </a:r>
            <a:r>
              <a:rPr lang="ru-RU" sz="1600" dirty="0" err="1" smtClean="0">
                <a:solidFill>
                  <a:srgbClr val="C00000"/>
                </a:solidFill>
                <a:latin typeface="Arial Black" pitchFamily="34" charset="0"/>
              </a:rPr>
              <a:t>благополучателей</a:t>
            </a:r>
            <a:r>
              <a:rPr lang="ru-RU" dirty="0" smtClean="0">
                <a:solidFill>
                  <a:srgbClr val="C00000"/>
                </a:solidFill>
                <a:latin typeface="Arial Black" pitchFamily="34" charset="0"/>
              </a:rPr>
              <a:t>)</a:t>
            </a:r>
          </a:p>
          <a:p>
            <a:pPr>
              <a:buClr>
                <a:srgbClr val="002060"/>
              </a:buClr>
              <a:buFont typeface="Wingdings" pitchFamily="2" charset="2"/>
              <a:buChar char="q"/>
            </a:pPr>
            <a:r>
              <a:rPr lang="ru-RU" sz="2800" dirty="0" smtClean="0">
                <a:solidFill>
                  <a:srgbClr val="C00000"/>
                </a:solidFill>
                <a:latin typeface="Arial Black" pitchFamily="34" charset="0"/>
              </a:rPr>
              <a:t> </a:t>
            </a:r>
            <a:r>
              <a:rPr lang="ru-RU" sz="2000" dirty="0" smtClean="0">
                <a:solidFill>
                  <a:srgbClr val="002060"/>
                </a:solidFill>
                <a:latin typeface="Arial Black" pitchFamily="34" charset="0"/>
              </a:rPr>
              <a:t>акции «Снежный десант» - </a:t>
            </a:r>
            <a:r>
              <a:rPr lang="ru-RU" sz="1600" dirty="0" smtClean="0">
                <a:solidFill>
                  <a:srgbClr val="002060"/>
                </a:solidFill>
                <a:latin typeface="Arial Black" pitchFamily="34" charset="0"/>
              </a:rPr>
              <a:t>34 волонтёра</a:t>
            </a:r>
          </a:p>
          <a:p>
            <a:pPr>
              <a:buClr>
                <a:srgbClr val="002060"/>
              </a:buClr>
              <a:buFont typeface="Wingdings" pitchFamily="2" charset="2"/>
              <a:buChar char="q"/>
            </a:pPr>
            <a:r>
              <a:rPr lang="ru-RU" sz="2000" dirty="0" smtClean="0">
                <a:solidFill>
                  <a:srgbClr val="002060"/>
                </a:solidFill>
                <a:latin typeface="Arial Black" pitchFamily="34" charset="0"/>
              </a:rPr>
              <a:t>  акции «Профилактика гриппа» – </a:t>
            </a:r>
            <a:r>
              <a:rPr lang="ru-RU" sz="1600" dirty="0" smtClean="0">
                <a:solidFill>
                  <a:srgbClr val="002060"/>
                </a:solidFill>
                <a:latin typeface="Arial Black" pitchFamily="34" charset="0"/>
              </a:rPr>
              <a:t>11 волонтёров</a:t>
            </a:r>
          </a:p>
          <a:p>
            <a:pPr>
              <a:buClr>
                <a:srgbClr val="002060"/>
              </a:buClr>
              <a:buFont typeface="Wingdings" pitchFamily="2" charset="2"/>
              <a:buChar char="q"/>
            </a:pPr>
            <a:r>
              <a:rPr lang="ru-RU" sz="2000" dirty="0" smtClean="0">
                <a:solidFill>
                  <a:srgbClr val="002060"/>
                </a:solidFill>
                <a:latin typeface="Arial Black" pitchFamily="34" charset="0"/>
              </a:rPr>
              <a:t>  Игровые программы -  </a:t>
            </a:r>
            <a:r>
              <a:rPr lang="ru-RU" sz="1600" dirty="0" smtClean="0">
                <a:solidFill>
                  <a:srgbClr val="002060"/>
                </a:solidFill>
                <a:latin typeface="Arial Black" pitchFamily="34" charset="0"/>
              </a:rPr>
              <a:t>20 волонтёров</a:t>
            </a:r>
          </a:p>
          <a:p>
            <a:pPr>
              <a:buClr>
                <a:srgbClr val="002060"/>
              </a:buClr>
              <a:buFont typeface="Wingdings" pitchFamily="2" charset="2"/>
              <a:buChar char="q"/>
            </a:pPr>
            <a:r>
              <a:rPr lang="ru-RU" sz="2000" dirty="0" smtClean="0">
                <a:solidFill>
                  <a:srgbClr val="002060"/>
                </a:solidFill>
                <a:latin typeface="Arial Black" pitchFamily="34" charset="0"/>
              </a:rPr>
              <a:t>  Акции по сбору канц.товаров для детей – </a:t>
            </a:r>
            <a:r>
              <a:rPr lang="ru-RU" sz="1600" dirty="0" smtClean="0">
                <a:solidFill>
                  <a:srgbClr val="002060"/>
                </a:solidFill>
                <a:latin typeface="Arial Black" pitchFamily="34" charset="0"/>
              </a:rPr>
              <a:t>5 </a:t>
            </a:r>
          </a:p>
          <a:p>
            <a:pPr>
              <a:buClr>
                <a:srgbClr val="002060"/>
              </a:buClr>
            </a:pPr>
            <a:r>
              <a:rPr lang="ru-RU" sz="1600" dirty="0" smtClean="0">
                <a:solidFill>
                  <a:srgbClr val="002060"/>
                </a:solidFill>
                <a:latin typeface="Arial Black" pitchFamily="34" charset="0"/>
              </a:rPr>
              <a:t>     волонтёров + 80 благотворителей</a:t>
            </a:r>
          </a:p>
          <a:p>
            <a:pPr>
              <a:buClr>
                <a:srgbClr val="002060"/>
              </a:buClr>
              <a:buFont typeface="Wingdings" pitchFamily="2" charset="2"/>
              <a:buChar char="q"/>
            </a:pPr>
            <a:r>
              <a:rPr lang="ru-RU" sz="2000" dirty="0" smtClean="0">
                <a:solidFill>
                  <a:srgbClr val="002060"/>
                </a:solidFill>
                <a:latin typeface="Arial Black" pitchFamily="34" charset="0"/>
              </a:rPr>
              <a:t>  Помощь библиотеке – </a:t>
            </a:r>
            <a:r>
              <a:rPr lang="ru-RU" sz="1600" dirty="0" smtClean="0">
                <a:solidFill>
                  <a:srgbClr val="002060"/>
                </a:solidFill>
                <a:latin typeface="Arial Black" pitchFamily="34" charset="0"/>
              </a:rPr>
              <a:t>10 волонтёров</a:t>
            </a:r>
          </a:p>
          <a:p>
            <a:pPr>
              <a:buClr>
                <a:srgbClr val="002060"/>
              </a:buClr>
              <a:buFont typeface="Wingdings" pitchFamily="2" charset="2"/>
              <a:buChar char="q"/>
            </a:pPr>
            <a:r>
              <a:rPr lang="ru-RU" sz="2000" dirty="0" smtClean="0">
                <a:solidFill>
                  <a:srgbClr val="002060"/>
                </a:solidFill>
                <a:latin typeface="Arial Black" pitchFamily="34" charset="0"/>
              </a:rPr>
              <a:t>  Добрые эксперименты – </a:t>
            </a:r>
            <a:r>
              <a:rPr lang="ru-RU" sz="1600" dirty="0" smtClean="0">
                <a:solidFill>
                  <a:srgbClr val="002060"/>
                </a:solidFill>
                <a:latin typeface="Arial Black" pitchFamily="34" charset="0"/>
              </a:rPr>
              <a:t>22 волонтёра</a:t>
            </a:r>
          </a:p>
          <a:p>
            <a:pPr>
              <a:buClr>
                <a:srgbClr val="002060"/>
              </a:buClr>
              <a:buFont typeface="Wingdings" pitchFamily="2" charset="2"/>
              <a:buChar char="q"/>
            </a:pPr>
            <a:r>
              <a:rPr lang="ru-RU" sz="1600" dirty="0" smtClean="0">
                <a:solidFill>
                  <a:srgbClr val="002060"/>
                </a:solidFill>
                <a:latin typeface="Arial Black" pitchFamily="34" charset="0"/>
              </a:rPr>
              <a:t>   </a:t>
            </a:r>
            <a:r>
              <a:rPr lang="ru-RU" sz="2000" dirty="0" err="1" smtClean="0">
                <a:solidFill>
                  <a:srgbClr val="002060"/>
                </a:solidFill>
                <a:latin typeface="Arial Black" pitchFamily="34" charset="0"/>
              </a:rPr>
              <a:t>Инфоохват</a:t>
            </a:r>
            <a:r>
              <a:rPr lang="ru-RU" sz="2000" dirty="0" smtClean="0">
                <a:solidFill>
                  <a:srgbClr val="002060"/>
                </a:solidFill>
                <a:latin typeface="Arial Black" pitchFamily="34" charset="0"/>
              </a:rPr>
              <a:t> – 13266 человек</a:t>
            </a:r>
          </a:p>
          <a:p>
            <a:r>
              <a:rPr lang="ru-RU" sz="2400" b="0" dirty="0" smtClean="0">
                <a:solidFill>
                  <a:srgbClr val="00B050"/>
                </a:solidFill>
                <a:latin typeface="Arial Black" pitchFamily="34" charset="0"/>
              </a:rPr>
              <a:t>                                      </a:t>
            </a:r>
            <a:endParaRPr lang="ru-RU" sz="2400" dirty="0">
              <a:solidFill>
                <a:srgbClr val="00B050"/>
              </a:solidFill>
              <a:latin typeface="Calibr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0" y="188640"/>
            <a:ext cx="2688299" cy="2016224"/>
          </a:xfrm>
          <a:prstGeom prst="rect">
            <a:avLst/>
          </a:prstGeom>
          <a:noFill/>
          <a:ln w="9525">
            <a:noFill/>
            <a:miter lim="800000"/>
            <a:headEnd/>
            <a:tailEnd/>
          </a:ln>
          <a:scene3d>
            <a:camera prst="isometricOffAxis1Right"/>
            <a:lightRig rig="threePt" dir="t"/>
          </a:scene3d>
        </p:spPr>
      </p:pic>
      <p:pic>
        <p:nvPicPr>
          <p:cNvPr id="3075" name="Picture 3"/>
          <p:cNvPicPr>
            <a:picLocks noChangeAspect="1" noChangeArrowheads="1"/>
          </p:cNvPicPr>
          <p:nvPr/>
        </p:nvPicPr>
        <p:blipFill>
          <a:blip r:embed="rId3" cstate="print"/>
          <a:srcRect/>
          <a:stretch>
            <a:fillRect/>
          </a:stretch>
        </p:blipFill>
        <p:spPr bwMode="auto">
          <a:xfrm>
            <a:off x="1907704" y="188640"/>
            <a:ext cx="2085696" cy="2780928"/>
          </a:xfrm>
          <a:prstGeom prst="rect">
            <a:avLst/>
          </a:prstGeom>
          <a:noFill/>
          <a:ln w="9525">
            <a:noFill/>
            <a:miter lim="800000"/>
            <a:headEnd/>
            <a:tailEnd/>
          </a:ln>
          <a:effectLst>
            <a:softEdge rad="31750"/>
          </a:effectLst>
          <a:scene3d>
            <a:camera prst="isometricOffAxis1Right"/>
            <a:lightRig rig="threePt" dir="t"/>
          </a:scene3d>
        </p:spPr>
      </p:pic>
      <p:pic>
        <p:nvPicPr>
          <p:cNvPr id="3076" name="Picture 4"/>
          <p:cNvPicPr>
            <a:picLocks noChangeAspect="1" noChangeArrowheads="1"/>
          </p:cNvPicPr>
          <p:nvPr/>
        </p:nvPicPr>
        <p:blipFill>
          <a:blip r:embed="rId4" cstate="print"/>
          <a:srcRect/>
          <a:stretch>
            <a:fillRect/>
          </a:stretch>
        </p:blipFill>
        <p:spPr bwMode="auto">
          <a:xfrm>
            <a:off x="3707904" y="0"/>
            <a:ext cx="3573760" cy="2385166"/>
          </a:xfrm>
          <a:prstGeom prst="rect">
            <a:avLst/>
          </a:prstGeom>
          <a:noFill/>
          <a:ln w="9525">
            <a:noFill/>
            <a:miter lim="800000"/>
            <a:headEnd/>
            <a:tailEnd/>
          </a:ln>
          <a:scene3d>
            <a:camera prst="isometricOffAxis2Left"/>
            <a:lightRig rig="threePt" dir="t"/>
          </a:scene3d>
        </p:spPr>
      </p:pic>
      <p:pic>
        <p:nvPicPr>
          <p:cNvPr id="3077" name="Picture 5"/>
          <p:cNvPicPr>
            <a:picLocks noChangeAspect="1" noChangeArrowheads="1"/>
          </p:cNvPicPr>
          <p:nvPr/>
        </p:nvPicPr>
        <p:blipFill>
          <a:blip r:embed="rId5" cstate="print"/>
          <a:srcRect/>
          <a:stretch>
            <a:fillRect/>
          </a:stretch>
        </p:blipFill>
        <p:spPr bwMode="auto">
          <a:xfrm>
            <a:off x="6479703" y="692696"/>
            <a:ext cx="2664297" cy="1998223"/>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332656"/>
            <a:ext cx="6172200" cy="1894362"/>
          </a:xfrm>
        </p:spPr>
        <p:txBody>
          <a:bodyPr/>
          <a:lstStyle/>
          <a:p>
            <a:endParaRPr lang="ru-RU" dirty="0"/>
          </a:p>
        </p:txBody>
      </p:sp>
      <p:sp>
        <p:nvSpPr>
          <p:cNvPr id="3" name="Подзаголовок 2"/>
          <p:cNvSpPr>
            <a:spLocks noGrp="1"/>
          </p:cNvSpPr>
          <p:nvPr>
            <p:ph type="subTitle" idx="1"/>
          </p:nvPr>
        </p:nvSpPr>
        <p:spPr>
          <a:xfrm>
            <a:off x="2195736" y="2852936"/>
            <a:ext cx="7200800" cy="4005064"/>
          </a:xfrm>
        </p:spPr>
        <p:txBody>
          <a:bodyPr>
            <a:normAutofit fontScale="92500" lnSpcReduction="20000"/>
          </a:bodyPr>
          <a:lstStyle/>
          <a:p>
            <a:r>
              <a:rPr lang="ru-RU" sz="2800" dirty="0" smtClean="0">
                <a:solidFill>
                  <a:srgbClr val="C00000"/>
                </a:solidFill>
                <a:latin typeface="Arial Black" pitchFamily="34" charset="0"/>
              </a:rPr>
              <a:t>  Не забудь сказать: «СПАСИБО»</a:t>
            </a:r>
          </a:p>
          <a:p>
            <a:r>
              <a:rPr lang="ru-RU" sz="2000" dirty="0" smtClean="0">
                <a:solidFill>
                  <a:srgbClr val="C00000"/>
                </a:solidFill>
                <a:latin typeface="Arial Black" pitchFamily="34" charset="0"/>
              </a:rPr>
              <a:t>                  (736 </a:t>
            </a:r>
            <a:r>
              <a:rPr lang="ru-RU" sz="2000" dirty="0" err="1" smtClean="0">
                <a:solidFill>
                  <a:srgbClr val="C00000"/>
                </a:solidFill>
                <a:latin typeface="Arial Black" pitchFamily="34" charset="0"/>
              </a:rPr>
              <a:t>благополучателей</a:t>
            </a:r>
            <a:r>
              <a:rPr lang="ru-RU" sz="2000" dirty="0" smtClean="0">
                <a:solidFill>
                  <a:srgbClr val="C00000"/>
                </a:solidFill>
                <a:latin typeface="Arial Black" pitchFamily="34" charset="0"/>
              </a:rPr>
              <a:t>)</a:t>
            </a:r>
          </a:p>
          <a:p>
            <a:endParaRPr lang="ru-RU" sz="2000" dirty="0" smtClean="0">
              <a:solidFill>
                <a:srgbClr val="C00000"/>
              </a:solidFill>
              <a:latin typeface="Arial Black" pitchFamily="34" charset="0"/>
            </a:endParaRPr>
          </a:p>
          <a:p>
            <a:pPr>
              <a:buClr>
                <a:srgbClr val="002060"/>
              </a:buClr>
              <a:buFont typeface="Wingdings" pitchFamily="2" charset="2"/>
              <a:buChar char="q"/>
            </a:pPr>
            <a:r>
              <a:rPr lang="ru-RU" sz="2000" dirty="0" smtClean="0">
                <a:solidFill>
                  <a:srgbClr val="C00000"/>
                </a:solidFill>
                <a:latin typeface="Arial Black" pitchFamily="34" charset="0"/>
              </a:rPr>
              <a:t> </a:t>
            </a:r>
            <a:r>
              <a:rPr lang="ru-RU" sz="2400" dirty="0" smtClean="0">
                <a:solidFill>
                  <a:srgbClr val="002060"/>
                </a:solidFill>
                <a:latin typeface="Arial Black" pitchFamily="34" charset="0"/>
              </a:rPr>
              <a:t>Игровые программы – 24 волонтёра</a:t>
            </a:r>
          </a:p>
          <a:p>
            <a:pPr>
              <a:buClr>
                <a:srgbClr val="002060"/>
              </a:buClr>
              <a:buFont typeface="Wingdings" pitchFamily="2" charset="2"/>
              <a:buChar char="q"/>
            </a:pPr>
            <a:r>
              <a:rPr lang="ru-RU" sz="2400" dirty="0" smtClean="0">
                <a:solidFill>
                  <a:srgbClr val="002060"/>
                </a:solidFill>
                <a:latin typeface="Arial Black" pitchFamily="34" charset="0"/>
              </a:rPr>
              <a:t> Проект «Дети войны» – 24 волонтёра</a:t>
            </a:r>
          </a:p>
          <a:p>
            <a:pPr>
              <a:buClr>
                <a:srgbClr val="002060"/>
              </a:buClr>
              <a:buFont typeface="Wingdings" pitchFamily="2" charset="2"/>
              <a:buChar char="q"/>
            </a:pPr>
            <a:r>
              <a:rPr lang="ru-RU" sz="2400" dirty="0" smtClean="0">
                <a:solidFill>
                  <a:srgbClr val="002060"/>
                </a:solidFill>
                <a:latin typeface="Arial Black" pitchFamily="34" charset="0"/>
              </a:rPr>
              <a:t> Поздравление пожилых людей – 27 </a:t>
            </a:r>
          </a:p>
          <a:p>
            <a:pPr>
              <a:buClr>
                <a:srgbClr val="002060"/>
              </a:buClr>
            </a:pPr>
            <a:r>
              <a:rPr lang="ru-RU" sz="2400" dirty="0" smtClean="0">
                <a:solidFill>
                  <a:srgbClr val="002060"/>
                </a:solidFill>
                <a:latin typeface="Arial Black" pitchFamily="34" charset="0"/>
              </a:rPr>
              <a:t>   волонтёров</a:t>
            </a:r>
          </a:p>
          <a:p>
            <a:pPr>
              <a:buClr>
                <a:srgbClr val="002060"/>
              </a:buClr>
              <a:buFont typeface="Wingdings" pitchFamily="2" charset="2"/>
              <a:buChar char="q"/>
            </a:pPr>
            <a:r>
              <a:rPr lang="ru-RU" sz="2400" dirty="0" smtClean="0">
                <a:solidFill>
                  <a:srgbClr val="002060"/>
                </a:solidFill>
                <a:latin typeface="Arial Black" pitchFamily="34" charset="0"/>
              </a:rPr>
              <a:t> </a:t>
            </a:r>
            <a:r>
              <a:rPr lang="ru-RU" sz="2400" dirty="0" err="1" smtClean="0">
                <a:solidFill>
                  <a:srgbClr val="002060"/>
                </a:solidFill>
                <a:latin typeface="Arial Black" pitchFamily="34" charset="0"/>
              </a:rPr>
              <a:t>Профориентационный</a:t>
            </a:r>
            <a:r>
              <a:rPr lang="ru-RU" sz="2400" dirty="0" smtClean="0">
                <a:solidFill>
                  <a:srgbClr val="002060"/>
                </a:solidFill>
                <a:latin typeface="Arial Black" pitchFamily="34" charset="0"/>
              </a:rPr>
              <a:t> форум «Вектор </a:t>
            </a:r>
          </a:p>
          <a:p>
            <a:pPr>
              <a:buClr>
                <a:srgbClr val="002060"/>
              </a:buClr>
            </a:pPr>
            <a:r>
              <a:rPr lang="ru-RU" sz="2400" dirty="0" smtClean="0">
                <a:solidFill>
                  <a:srgbClr val="002060"/>
                </a:solidFill>
                <a:latin typeface="Arial Black" pitchFamily="34" charset="0"/>
              </a:rPr>
              <a:t>   успеха» – 13 волонтёров </a:t>
            </a:r>
          </a:p>
          <a:p>
            <a:pPr>
              <a:buClr>
                <a:srgbClr val="002060"/>
              </a:buClr>
              <a:buFont typeface="Wingdings" pitchFamily="2" charset="2"/>
              <a:buChar char="q"/>
            </a:pPr>
            <a:r>
              <a:rPr lang="ru-RU" sz="2400" dirty="0" smtClean="0">
                <a:solidFill>
                  <a:srgbClr val="002060"/>
                </a:solidFill>
                <a:latin typeface="Arial Black" pitchFamily="34" charset="0"/>
              </a:rPr>
              <a:t> </a:t>
            </a:r>
            <a:r>
              <a:rPr lang="ru-RU" sz="2400" dirty="0" err="1" smtClean="0">
                <a:solidFill>
                  <a:srgbClr val="002060"/>
                </a:solidFill>
                <a:latin typeface="Arial Black" pitchFamily="34" charset="0"/>
              </a:rPr>
              <a:t>Инфоохват</a:t>
            </a:r>
            <a:r>
              <a:rPr lang="ru-RU" sz="2400" dirty="0" smtClean="0">
                <a:solidFill>
                  <a:srgbClr val="002060"/>
                </a:solidFill>
                <a:latin typeface="Arial Black" pitchFamily="34" charset="0"/>
              </a:rPr>
              <a:t> – 7434 человек</a:t>
            </a:r>
          </a:p>
          <a:p>
            <a:pPr>
              <a:buClr>
                <a:srgbClr val="002060"/>
              </a:buClr>
              <a:buFont typeface="Wingdings" pitchFamily="2" charset="2"/>
              <a:buChar char="q"/>
            </a:pPr>
            <a:endParaRPr lang="ru-RU" sz="1600" dirty="0" smtClean="0">
              <a:solidFill>
                <a:srgbClr val="002060"/>
              </a:solidFill>
              <a:latin typeface="Arial Black" pitchFamily="34" charset="0"/>
            </a:endParaRPr>
          </a:p>
          <a:p>
            <a:pPr>
              <a:buClr>
                <a:srgbClr val="002060"/>
              </a:buClr>
            </a:pPr>
            <a:r>
              <a:rPr lang="ru-RU" sz="1600" b="0" dirty="0" smtClean="0">
                <a:solidFill>
                  <a:srgbClr val="00B050"/>
                </a:solidFill>
                <a:latin typeface="Arial Black" pitchFamily="34" charset="0"/>
              </a:rPr>
              <a:t>                                                        </a:t>
            </a:r>
            <a:endParaRPr lang="ru-RU" sz="2000" dirty="0" smtClean="0">
              <a:solidFill>
                <a:srgbClr val="002060"/>
              </a:solidFill>
              <a:latin typeface="+mj-lt"/>
            </a:endParaRPr>
          </a:p>
        </p:txBody>
      </p:sp>
      <p:pic>
        <p:nvPicPr>
          <p:cNvPr id="4099" name="Picture 3"/>
          <p:cNvPicPr>
            <a:picLocks noChangeAspect="1" noChangeArrowheads="1"/>
          </p:cNvPicPr>
          <p:nvPr/>
        </p:nvPicPr>
        <p:blipFill>
          <a:blip r:embed="rId2" cstate="print"/>
          <a:srcRect/>
          <a:stretch>
            <a:fillRect/>
          </a:stretch>
        </p:blipFill>
        <p:spPr bwMode="auto">
          <a:xfrm>
            <a:off x="7004298" y="0"/>
            <a:ext cx="2139702" cy="2852936"/>
          </a:xfrm>
          <a:prstGeom prst="rect">
            <a:avLst/>
          </a:prstGeom>
          <a:noFill/>
          <a:ln w="9525">
            <a:noFill/>
            <a:miter lim="800000"/>
            <a:headEnd/>
            <a:tailEnd/>
          </a:ln>
          <a:scene3d>
            <a:camera prst="perspectiveContrastingLeftFacing"/>
            <a:lightRig rig="threePt" dir="t"/>
          </a:scene3d>
        </p:spPr>
      </p:pic>
      <p:pic>
        <p:nvPicPr>
          <p:cNvPr id="4101" name="Picture 5"/>
          <p:cNvPicPr>
            <a:picLocks noChangeAspect="1" noChangeArrowheads="1"/>
          </p:cNvPicPr>
          <p:nvPr/>
        </p:nvPicPr>
        <p:blipFill>
          <a:blip r:embed="rId3" cstate="print"/>
          <a:srcRect/>
          <a:stretch>
            <a:fillRect/>
          </a:stretch>
        </p:blipFill>
        <p:spPr bwMode="auto">
          <a:xfrm>
            <a:off x="2627784" y="0"/>
            <a:ext cx="3816424" cy="2592288"/>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0" y="0"/>
            <a:ext cx="2193708" cy="2924944"/>
          </a:xfrm>
          <a:prstGeom prst="rect">
            <a:avLst/>
          </a:prstGeom>
          <a:noFill/>
          <a:ln w="9525">
            <a:noFill/>
            <a:miter lim="800000"/>
            <a:headEnd/>
            <a:tailEnd/>
          </a:ln>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9752" y="4797152"/>
            <a:ext cx="6172200" cy="2276872"/>
          </a:xfrm>
        </p:spPr>
        <p:txBody>
          <a:bodyPr>
            <a:normAutofit fontScale="90000"/>
          </a:bodyPr>
          <a:lstStyle/>
          <a:p>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
            </a:r>
            <a:br>
              <a:rPr lang="ru-RU" sz="2200" dirty="0" smtClean="0">
                <a:solidFill>
                  <a:srgbClr val="C00000"/>
                </a:solidFill>
                <a:latin typeface="Calibri" pitchFamily="34" charset="0"/>
              </a:rPr>
            </a:br>
            <a:r>
              <a:rPr lang="ru-RU" sz="2200" dirty="0" smtClean="0">
                <a:solidFill>
                  <a:srgbClr val="C00000"/>
                </a:solidFill>
                <a:latin typeface="Calibri" pitchFamily="34" charset="0"/>
              </a:rPr>
              <a:t>Привлечённые организации:</a:t>
            </a:r>
            <a:r>
              <a:rPr lang="ru-RU" sz="2000" dirty="0" smtClean="0">
                <a:latin typeface="Calibri" pitchFamily="34" charset="0"/>
              </a:rPr>
              <a:t/>
            </a:r>
            <a:br>
              <a:rPr lang="ru-RU" sz="2000" dirty="0" smtClean="0">
                <a:latin typeface="Calibri" pitchFamily="34" charset="0"/>
              </a:rPr>
            </a:br>
            <a:r>
              <a:rPr lang="ru-RU" sz="1800" dirty="0" smtClean="0">
                <a:latin typeface="Calibri" pitchFamily="34" charset="0"/>
              </a:rPr>
              <a:t>1. </a:t>
            </a:r>
            <a:r>
              <a:rPr lang="ru-RU" sz="1800" dirty="0">
                <a:latin typeface="Calibri" pitchFamily="34" charset="0"/>
              </a:rPr>
              <a:t>У</a:t>
            </a:r>
            <a:r>
              <a:rPr lang="ru-RU" sz="1800" dirty="0" smtClean="0">
                <a:latin typeface="Calibri" pitchFamily="34" charset="0"/>
              </a:rPr>
              <a:t>правление </a:t>
            </a:r>
            <a:r>
              <a:rPr lang="ru-RU" sz="1800" dirty="0" smtClean="0">
                <a:latin typeface="Calibri" pitchFamily="34" charset="0"/>
              </a:rPr>
              <a:t>по делам молодёжи , спорту и проблемам семьи </a:t>
            </a:r>
            <a:r>
              <a:rPr lang="ru-RU" sz="1800" dirty="0" smtClean="0">
                <a:latin typeface="Calibri" pitchFamily="34" charset="0"/>
              </a:rPr>
              <a:t>Верхнекамского муниципального округа </a:t>
            </a:r>
            <a:br>
              <a:rPr lang="ru-RU" sz="1800" dirty="0" smtClean="0">
                <a:latin typeface="Calibri" pitchFamily="34" charset="0"/>
              </a:rPr>
            </a:br>
            <a:r>
              <a:rPr lang="ru-RU" sz="1800" dirty="0" smtClean="0">
                <a:latin typeface="Calibri" pitchFamily="34" charset="0"/>
              </a:rPr>
              <a:t>2</a:t>
            </a:r>
            <a:r>
              <a:rPr lang="ru-RU" sz="1800" dirty="0" smtClean="0">
                <a:latin typeface="Calibri" pitchFamily="34" charset="0"/>
              </a:rPr>
              <a:t>. ВРО КОДОО «Юность Вятского края»</a:t>
            </a:r>
            <a:br>
              <a:rPr lang="ru-RU" sz="1800" dirty="0" smtClean="0">
                <a:latin typeface="Calibri" pitchFamily="34" charset="0"/>
              </a:rPr>
            </a:br>
            <a:r>
              <a:rPr lang="ru-RU" sz="1800" dirty="0" smtClean="0">
                <a:latin typeface="Calibri" pitchFamily="34" charset="0"/>
              </a:rPr>
              <a:t>3. Штаб добровольчества Верхнекамского района</a:t>
            </a:r>
            <a:br>
              <a:rPr lang="ru-RU" sz="1800" dirty="0" smtClean="0">
                <a:latin typeface="Calibri" pitchFamily="34" charset="0"/>
              </a:rPr>
            </a:br>
            <a:r>
              <a:rPr lang="ru-RU" sz="1800" dirty="0" smtClean="0">
                <a:latin typeface="Calibri" pitchFamily="34" charset="0"/>
              </a:rPr>
              <a:t>4. ОУ </a:t>
            </a:r>
            <a:r>
              <a:rPr lang="ru-RU" sz="1800" dirty="0" smtClean="0">
                <a:latin typeface="Calibri" pitchFamily="34" charset="0"/>
              </a:rPr>
              <a:t>Верхнекамского, </a:t>
            </a:r>
            <a:r>
              <a:rPr lang="ru-RU" sz="1800" dirty="0" err="1" smtClean="0">
                <a:latin typeface="Calibri" pitchFamily="34" charset="0"/>
              </a:rPr>
              <a:t>Омутнинского</a:t>
            </a:r>
            <a:r>
              <a:rPr lang="ru-RU" sz="1800" dirty="0" smtClean="0">
                <a:latin typeface="Calibri" pitchFamily="34" charset="0"/>
              </a:rPr>
              <a:t>, </a:t>
            </a:r>
            <a:r>
              <a:rPr lang="ru-RU" sz="1800" dirty="0" err="1" smtClean="0">
                <a:latin typeface="Calibri" pitchFamily="34" charset="0"/>
              </a:rPr>
              <a:t>Афанасьевского</a:t>
            </a:r>
            <a:r>
              <a:rPr lang="ru-RU" sz="1800" dirty="0" smtClean="0">
                <a:latin typeface="Calibri" pitchFamily="34" charset="0"/>
              </a:rPr>
              <a:t> районов</a:t>
            </a:r>
            <a:r>
              <a:rPr lang="ru-RU" sz="1800" dirty="0" smtClean="0">
                <a:latin typeface="Calibri" pitchFamily="34" charset="0"/>
              </a:rPr>
              <a:t/>
            </a:r>
            <a:br>
              <a:rPr lang="ru-RU" sz="1800" dirty="0" smtClean="0">
                <a:latin typeface="Calibri" pitchFamily="34" charset="0"/>
              </a:rPr>
            </a:br>
            <a:r>
              <a:rPr lang="ru-RU" sz="1800" dirty="0" smtClean="0">
                <a:latin typeface="Calibri" pitchFamily="34" charset="0"/>
              </a:rPr>
              <a:t>5</a:t>
            </a:r>
            <a:r>
              <a:rPr lang="ru-RU" sz="1800" dirty="0">
                <a:latin typeface="Calibri" pitchFamily="34" charset="0"/>
              </a:rPr>
              <a:t>. Храм Покрова Пресвятой Богородицы </a:t>
            </a:r>
            <a:r>
              <a:rPr lang="ru-RU" sz="1800" dirty="0" err="1">
                <a:latin typeface="Calibri" pitchFamily="34" charset="0"/>
              </a:rPr>
              <a:t>г.Кирс</a:t>
            </a:r>
            <a:r>
              <a:rPr lang="ru-RU" sz="1800" dirty="0" smtClean="0">
                <a:latin typeface="Calibri" pitchFamily="34" charset="0"/>
              </a:rPr>
              <a:t/>
            </a:r>
            <a:br>
              <a:rPr lang="ru-RU" sz="1800" dirty="0" smtClean="0">
                <a:latin typeface="Calibri" pitchFamily="34" charset="0"/>
              </a:rPr>
            </a:br>
            <a:r>
              <a:rPr lang="ru-RU" sz="1800" dirty="0" smtClean="0">
                <a:latin typeface="Calibri" pitchFamily="34" charset="0"/>
              </a:rPr>
              <a:t>6. </a:t>
            </a:r>
            <a:r>
              <a:rPr lang="ru-RU" sz="1800" dirty="0">
                <a:latin typeface="Calibri" pitchFamily="34" charset="0"/>
              </a:rPr>
              <a:t>КОГБУЗ «Верхнекамская ЦРБ</a:t>
            </a:r>
            <a:r>
              <a:rPr lang="ru-RU" sz="1800" dirty="0" smtClean="0">
                <a:latin typeface="Calibri" pitchFamily="34" charset="0"/>
              </a:rPr>
              <a:t>»</a:t>
            </a:r>
            <a:r>
              <a:rPr lang="ru-RU" sz="1800" dirty="0" smtClean="0">
                <a:latin typeface="Calibri" pitchFamily="34" charset="0"/>
              </a:rPr>
              <a:t/>
            </a:r>
            <a:br>
              <a:rPr lang="ru-RU" sz="1800" dirty="0" smtClean="0">
                <a:latin typeface="Calibri" pitchFamily="34" charset="0"/>
              </a:rPr>
            </a:br>
            <a:r>
              <a:rPr lang="ru-RU" sz="1800" dirty="0" smtClean="0">
                <a:latin typeface="Calibri" pitchFamily="34" charset="0"/>
              </a:rPr>
              <a:t>7. </a:t>
            </a:r>
            <a:r>
              <a:rPr lang="ru-RU" sz="1800" dirty="0" smtClean="0">
                <a:latin typeface="Calibri" pitchFamily="34" charset="0"/>
              </a:rPr>
              <a:t>ИП </a:t>
            </a:r>
            <a:r>
              <a:rPr lang="ru-RU" sz="1800" dirty="0" err="1" smtClean="0">
                <a:latin typeface="Calibri" pitchFamily="34" charset="0"/>
              </a:rPr>
              <a:t>Кострова</a:t>
            </a:r>
            <a:r>
              <a:rPr lang="ru-RU" sz="1800" dirty="0" smtClean="0">
                <a:latin typeface="Calibri" pitchFamily="34" charset="0"/>
              </a:rPr>
              <a:t> Е.Н., Панченко Л.В, Ефремова С,В., Митрофанова Т.С,</a:t>
            </a:r>
            <a:br>
              <a:rPr lang="ru-RU" sz="1800" dirty="0" smtClean="0">
                <a:latin typeface="Calibri" pitchFamily="34" charset="0"/>
              </a:rPr>
            </a:br>
            <a:r>
              <a:rPr lang="ru-RU" sz="1800" dirty="0" smtClean="0">
                <a:latin typeface="Calibri" pitchFamily="34" charset="0"/>
              </a:rPr>
              <a:t>8. </a:t>
            </a:r>
            <a:r>
              <a:rPr lang="ru-RU" sz="1800" dirty="0" smtClean="0">
                <a:latin typeface="Calibri" pitchFamily="34" charset="0"/>
              </a:rPr>
              <a:t>УФСИН Верхнекамского района</a:t>
            </a:r>
            <a:br>
              <a:rPr lang="ru-RU" sz="1800" dirty="0" smtClean="0">
                <a:latin typeface="Calibri" pitchFamily="34" charset="0"/>
              </a:rPr>
            </a:br>
            <a:r>
              <a:rPr lang="ru-RU" sz="1800" dirty="0" smtClean="0">
                <a:latin typeface="Calibri" pitchFamily="34" charset="0"/>
              </a:rPr>
              <a:t>9. </a:t>
            </a:r>
            <a:r>
              <a:rPr lang="ru-RU" sz="1800" dirty="0" smtClean="0">
                <a:latin typeface="Calibri" pitchFamily="34" charset="0"/>
              </a:rPr>
              <a:t>Пожарная часть №6 Верхнекамского района</a:t>
            </a:r>
            <a:br>
              <a:rPr lang="ru-RU" sz="1800" dirty="0" smtClean="0">
                <a:latin typeface="Calibri" pitchFamily="34" charset="0"/>
              </a:rPr>
            </a:br>
            <a:r>
              <a:rPr lang="ru-RU" sz="1800" dirty="0" smtClean="0">
                <a:latin typeface="Calibri" pitchFamily="34" charset="0"/>
              </a:rPr>
              <a:t>10. </a:t>
            </a:r>
            <a:r>
              <a:rPr lang="ru-RU" sz="1800" dirty="0" smtClean="0">
                <a:latin typeface="Calibri" pitchFamily="34" charset="0"/>
              </a:rPr>
              <a:t>КОГАУСО «Верхнекамский КЦСОН»</a:t>
            </a:r>
            <a:br>
              <a:rPr lang="ru-RU" sz="1800" dirty="0" smtClean="0">
                <a:latin typeface="Calibri" pitchFamily="34" charset="0"/>
              </a:rPr>
            </a:br>
            <a:r>
              <a:rPr lang="ru-RU" sz="1800" dirty="0" smtClean="0">
                <a:latin typeface="Calibri" pitchFamily="34" charset="0"/>
              </a:rPr>
              <a:t>11. </a:t>
            </a:r>
            <a:r>
              <a:rPr lang="ru-RU" sz="1800" dirty="0" smtClean="0">
                <a:latin typeface="Calibri" pitchFamily="34" charset="0"/>
              </a:rPr>
              <a:t>ОО «Совет ветеранов» Верхнекамского района</a:t>
            </a:r>
            <a:br>
              <a:rPr lang="ru-RU" sz="1800" dirty="0" smtClean="0">
                <a:latin typeface="Calibri" pitchFamily="34" charset="0"/>
              </a:rPr>
            </a:br>
            <a:r>
              <a:rPr lang="ru-RU" sz="1800" dirty="0" smtClean="0">
                <a:latin typeface="Calibri" pitchFamily="34" charset="0"/>
              </a:rPr>
              <a:t>12. </a:t>
            </a:r>
            <a:r>
              <a:rPr lang="ru-RU" sz="1800" dirty="0" smtClean="0">
                <a:latin typeface="Calibri" pitchFamily="34" charset="0"/>
              </a:rPr>
              <a:t>Центральная районная библиотека </a:t>
            </a:r>
            <a:r>
              <a:rPr lang="ru-RU" sz="1800" dirty="0" err="1" smtClean="0">
                <a:latin typeface="Calibri" pitchFamily="34" charset="0"/>
              </a:rPr>
              <a:t>г.Кирс</a:t>
            </a:r>
            <a:r>
              <a:rPr lang="ru-RU" sz="1800" dirty="0" smtClean="0">
                <a:latin typeface="Calibri" pitchFamily="34" charset="0"/>
              </a:rPr>
              <a:t/>
            </a:r>
            <a:br>
              <a:rPr lang="ru-RU" sz="1800" dirty="0" smtClean="0">
                <a:latin typeface="Calibri" pitchFamily="34" charset="0"/>
              </a:rPr>
            </a:br>
            <a:r>
              <a:rPr lang="ru-RU" sz="1800" dirty="0" smtClean="0">
                <a:latin typeface="Calibri" pitchFamily="34" charset="0"/>
              </a:rPr>
              <a:t>13. МКУ </a:t>
            </a:r>
            <a:r>
              <a:rPr lang="ru-RU" sz="1800" dirty="0" smtClean="0">
                <a:latin typeface="Calibri" pitchFamily="34" charset="0"/>
              </a:rPr>
              <a:t>Молодёжный центр «Заря»</a:t>
            </a:r>
            <a:br>
              <a:rPr lang="ru-RU" sz="1800" dirty="0" smtClean="0">
                <a:latin typeface="Calibri" pitchFamily="34" charset="0"/>
              </a:rPr>
            </a:br>
            <a:r>
              <a:rPr lang="ru-RU" sz="1600" dirty="0" smtClean="0">
                <a:latin typeface="Calibri" pitchFamily="34" charset="0"/>
              </a:rPr>
              <a:t/>
            </a:r>
            <a:br>
              <a:rPr lang="ru-RU" sz="1600" dirty="0" smtClean="0">
                <a:latin typeface="Calibri" pitchFamily="34" charset="0"/>
              </a:rPr>
            </a:br>
            <a:r>
              <a:rPr lang="ru-RU" sz="1600" dirty="0" smtClean="0">
                <a:latin typeface="Calibri" pitchFamily="34" charset="0"/>
              </a:rPr>
              <a:t/>
            </a:r>
            <a:br>
              <a:rPr lang="ru-RU" sz="1600" dirty="0" smtClean="0">
                <a:latin typeface="Calibri" pitchFamily="34" charset="0"/>
              </a:rPr>
            </a:br>
            <a:r>
              <a:rPr lang="ru-RU" sz="2900" dirty="0" smtClean="0">
                <a:solidFill>
                  <a:srgbClr val="002060"/>
                </a:solidFill>
                <a:latin typeface="Calibri" pitchFamily="34" charset="0"/>
              </a:rPr>
              <a:t>В реализации </a:t>
            </a:r>
            <a:r>
              <a:rPr lang="ru-RU" sz="2900" dirty="0" smtClean="0">
                <a:solidFill>
                  <a:srgbClr val="002060"/>
                </a:solidFill>
                <a:latin typeface="Calibri" pitchFamily="34" charset="0"/>
              </a:rPr>
              <a:t>акций и проектов волонтерского отряда «Союз добрых сердец» ДДТ «Созвездие» в 2023-2024 годах </a:t>
            </a:r>
            <a:r>
              <a:rPr lang="ru-RU" sz="2900" smtClean="0">
                <a:solidFill>
                  <a:srgbClr val="002060"/>
                </a:solidFill>
                <a:latin typeface="Calibri" pitchFamily="34" charset="0"/>
              </a:rPr>
              <a:t>приняли участие 11</a:t>
            </a:r>
            <a:r>
              <a:rPr lang="ru-RU" sz="2900" smtClean="0">
                <a:solidFill>
                  <a:srgbClr val="C00000"/>
                </a:solidFill>
                <a:latin typeface="Calibri" pitchFamily="34" charset="0"/>
              </a:rPr>
              <a:t> </a:t>
            </a:r>
            <a:r>
              <a:rPr lang="ru-RU" sz="2900" dirty="0" smtClean="0">
                <a:solidFill>
                  <a:srgbClr val="002060"/>
                </a:solidFill>
                <a:latin typeface="Calibri" pitchFamily="34" charset="0"/>
              </a:rPr>
              <a:t>добровольческих объединений </a:t>
            </a:r>
            <a:r>
              <a:rPr lang="ru-RU" sz="2900" dirty="0" smtClean="0">
                <a:solidFill>
                  <a:srgbClr val="002060"/>
                </a:solidFill>
                <a:latin typeface="Calibri" pitchFamily="34" charset="0"/>
              </a:rPr>
              <a:t>Верхнекамского района Кировской области</a:t>
            </a:r>
            <a:r>
              <a:rPr lang="ru-RU" sz="1600" dirty="0" smtClean="0">
                <a:latin typeface="Calibri" pitchFamily="34" charset="0"/>
              </a:rPr>
              <a:t/>
            </a:r>
            <a:br>
              <a:rPr lang="ru-RU" sz="1600" dirty="0" smtClean="0">
                <a:latin typeface="Calibri" pitchFamily="34" charset="0"/>
              </a:rPr>
            </a:br>
            <a:r>
              <a:rPr lang="ru-RU" sz="1600" dirty="0" smtClean="0">
                <a:latin typeface="Calibri" pitchFamily="34" charset="0"/>
              </a:rPr>
              <a:t/>
            </a:r>
            <a:br>
              <a:rPr lang="ru-RU" sz="1600" dirty="0" smtClean="0">
                <a:latin typeface="Calibri" pitchFamily="34" charset="0"/>
              </a:rPr>
            </a:br>
            <a:r>
              <a:rPr lang="ru-RU" sz="1600" dirty="0" smtClean="0">
                <a:latin typeface="Calibri" pitchFamily="34" charset="0"/>
              </a:rPr>
              <a:t/>
            </a:r>
            <a:br>
              <a:rPr lang="ru-RU" sz="1600" dirty="0" smtClean="0">
                <a:latin typeface="Calibri" pitchFamily="34" charset="0"/>
              </a:rPr>
            </a:br>
            <a:r>
              <a:rPr lang="ru-RU" sz="1600" dirty="0" smtClean="0">
                <a:latin typeface="Calibri" pitchFamily="34" charset="0"/>
              </a:rPr>
              <a:t> </a:t>
            </a:r>
            <a:endParaRPr lang="ru-RU" sz="1600" dirty="0">
              <a:latin typeface="Calibri" pitchFamily="34" charset="0"/>
            </a:endParaRPr>
          </a:p>
        </p:txBody>
      </p:sp>
      <p:sp>
        <p:nvSpPr>
          <p:cNvPr id="3" name="Подзаголовок 2"/>
          <p:cNvSpPr>
            <a:spLocks noGrp="1"/>
          </p:cNvSpPr>
          <p:nvPr>
            <p:ph type="subTitle" idx="1"/>
          </p:nvPr>
        </p:nvSpPr>
        <p:spPr/>
        <p:txBody>
          <a:bodyPr/>
          <a:lstStyle/>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зящная">
  <a:themeElements>
    <a:clrScheme name="Другая 22">
      <a:dk1>
        <a:sysClr val="windowText" lastClr="000000"/>
      </a:dk1>
      <a:lt1>
        <a:srgbClr val="FFFFFF"/>
      </a:lt1>
      <a:dk2>
        <a:srgbClr val="FFFFFF"/>
      </a:dk2>
      <a:lt2>
        <a:srgbClr val="F2F2F2"/>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Эркер">
  <a:themeElements>
    <a:clrScheme name="Другая 28">
      <a:dk1>
        <a:sysClr val="windowText" lastClr="000000"/>
      </a:dk1>
      <a:lt1>
        <a:srgbClr val="F8DECE"/>
      </a:lt1>
      <a:dk2>
        <a:srgbClr val="575F6D"/>
      </a:dk2>
      <a:lt2>
        <a:srgbClr val="FFF39D"/>
      </a:lt2>
      <a:accent1>
        <a:srgbClr val="00B05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175</Words>
  <Application>Microsoft Office PowerPoint</Application>
  <PresentationFormat>Экран (4:3)</PresentationFormat>
  <Paragraphs>35</Paragraphs>
  <Slides>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8</vt:i4>
      </vt:variant>
    </vt:vector>
  </HeadingPairs>
  <TitlesOfParts>
    <vt:vector size="19" baseType="lpstr">
      <vt:lpstr>Adobe Fan Heiti Std B</vt:lpstr>
      <vt:lpstr>Arial Black</vt:lpstr>
      <vt:lpstr>Calibri</vt:lpstr>
      <vt:lpstr>Century Schoolbook</vt:lpstr>
      <vt:lpstr>Monotype Corsiva</vt:lpstr>
      <vt:lpstr>Times New Roman</vt:lpstr>
      <vt:lpstr>Trebuchet MS</vt:lpstr>
      <vt:lpstr>Wingdings</vt:lpstr>
      <vt:lpstr>Wingdings 2</vt:lpstr>
      <vt:lpstr>Изящная</vt:lpstr>
      <vt:lpstr>Эркер</vt:lpstr>
      <vt:lpstr>  ВолонТЕРСКИЙ ОТРЯД «СОЮЗ ДОБРЫХ СЕРДЕЦ» ДДТ «Созвездие»    «Кто, если не мы?!»  </vt:lpstr>
      <vt:lpstr>межмуниципальный молодёжный добровольческий форум   «Территория возможностей» </vt:lpstr>
      <vt:lpstr>Образовательные площадки: школьное добровольчество, социальное проектирование, корпоративное добровольчество,  социальный театр,  серебряное добровольчество.  178 участников</vt:lpstr>
      <vt:lpstr>Презентация PowerPoint</vt:lpstr>
      <vt:lpstr>Презентация PowerPoint</vt:lpstr>
      <vt:lpstr>Презентация PowerPoint</vt:lpstr>
      <vt:lpstr>Презентация PowerPoint</vt:lpstr>
      <vt:lpstr>          Привлечённые организации: 1. Управление по делам молодёжи , спорту и проблемам семьи Верхнекамского муниципального округа  2. ВРО КОДОО «Юность Вятского края» 3. Штаб добровольчества Верхнекамского района 4. ОУ Верхнекамского, Омутнинского, Афанасьевского районов 5. Храм Покрова Пресвятой Богородицы г.Кирс 6. КОГБУЗ «Верхнекамская ЦРБ» 7. ИП Кострова Е.Н., Панченко Л.В, Ефремова С,В., Митрофанова Т.С, 8. УФСИН Верхнекамского района 9. Пожарная часть №6 Верхнекамского района 10. КОГАУСО «Верхнекамский КЦСОН» 11. ОО «Совет ветеранов» Верхнекамского района 12. Центральная районная библиотека г.Кирс 13. МКУ Молодёжный центр «Заря»   В реализации акций и проектов волонтерского отряда «Союз добрых сердец» ДДТ «Созвездие» в 2023-2024 годах приняли участие 11 добровольческих объединений Верхнекамского района Кировской области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Наталья Владимировна</cp:lastModifiedBy>
  <cp:revision>58</cp:revision>
  <dcterms:created xsi:type="dcterms:W3CDTF">2019-03-20T06:39:54Z</dcterms:created>
  <dcterms:modified xsi:type="dcterms:W3CDTF">2024-06-11T13:15:04Z</dcterms:modified>
</cp:coreProperties>
</file>