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13"/>
  </p:notesMasterIdLst>
  <p:sldIdLst>
    <p:sldId id="256" r:id="rId2"/>
    <p:sldId id="264" r:id="rId3"/>
    <p:sldId id="257" r:id="rId4"/>
    <p:sldId id="267" r:id="rId5"/>
    <p:sldId id="258" r:id="rId6"/>
    <p:sldId id="268" r:id="rId7"/>
    <p:sldId id="259" r:id="rId8"/>
    <p:sldId id="260" r:id="rId9"/>
    <p:sldId id="269" r:id="rId10"/>
    <p:sldId id="270" r:id="rId11"/>
    <p:sldId id="271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1" userDrawn="1">
          <p15:clr>
            <a:srgbClr val="747775"/>
          </p15:clr>
        </p15:guide>
        <p15:guide id="2" pos="2880" userDrawn="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-490" y="-82"/>
      </p:cViewPr>
      <p:guideLst>
        <p:guide orient="horz" pos="162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SLIDES_API204558155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SLIDES_API204558155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SLIDES_API2045581551_7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SLIDES_API2045581551_7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SLIDES_API2045581551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SLIDES_API2045581551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SLIDES_API2045581551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SLIDES_API2045581551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SLIDES_API2045581551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SLIDES_API2045581551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SLIDES_API2045581551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SLIDES_API2045581551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SLIDES_API2045581551_2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SLIDES_API2045581551_2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SLIDES_API2045581551_3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SLIDES_API2045581551_3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SLIDES_API2045581551_36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670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8313" y="897731"/>
            <a:ext cx="8207375" cy="812006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9900" y="1816894"/>
            <a:ext cx="8212138" cy="131445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8FD23A-2F78-4156-BB62-C393E2F1F45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2875"/>
            <a:ext cx="2057400" cy="44529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2875"/>
            <a:ext cx="6019800" cy="44529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8FD23A-2F78-4156-BB62-C393E2F1F45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468F-6682-48AA-B5F4-BEF8E7F9833C}" type="datetimeFigureOut">
              <a:rPr lang="ru-RU" smtClean="0"/>
              <a:pPr/>
              <a:t>02.11.2024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897F-7A41-40D7-BC9E-F666B07C58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8FD23A-2F78-4156-BB62-C393E2F1F45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8FD23A-2F78-4156-BB62-C393E2F1F45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81063"/>
            <a:ext cx="4038600" cy="3714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81063"/>
            <a:ext cx="4038600" cy="3714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8FD23A-2F78-4156-BB62-C393E2F1F45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872"/>
            <a:ext cx="3868737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8806"/>
            <a:ext cx="3868737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Замещающая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Замещающий 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Замещающий 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8FD23A-2F78-4156-BB62-C393E2F1F45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8FD23A-2F78-4156-BB62-C393E2F1F45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69"/>
            <a:ext cx="4629150" cy="3655219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8FD23A-2F78-4156-BB62-C393E2F1F45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5670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43696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457200" y="881063"/>
            <a:ext cx="8229600" cy="37147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05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05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050"/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27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257175" indent="-257175" algn="l" rtl="0" fontAlgn="base">
        <a:spcBef>
          <a:spcPct val="15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3995" algn="l" rtl="0" fontAlgn="base">
        <a:spcBef>
          <a:spcPct val="15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spcBef>
          <a:spcPct val="15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spcBef>
          <a:spcPct val="15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spcBef>
          <a:spcPct val="15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53"/>
          <p:cNvSpPr txBox="1"/>
          <p:nvPr/>
        </p:nvSpPr>
        <p:spPr>
          <a:xfrm>
            <a:off x="2659099" y="2075460"/>
            <a:ext cx="38259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7" name="Google Shape;217;p53"/>
          <p:cNvSpPr txBox="1"/>
          <p:nvPr/>
        </p:nvSpPr>
        <p:spPr>
          <a:xfrm>
            <a:off x="685800" y="1457325"/>
            <a:ext cx="7772400" cy="1306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3200" dirty="0">
              <a:solidFill>
                <a:schemeClr val="lt1"/>
              </a:solidFill>
              <a:latin typeface="Times New Roman" panose="02020603050405020304" charset="0"/>
              <a:ea typeface="Montserrat SemiBold"/>
              <a:cs typeface="Times New Roman" panose="02020603050405020304" charset="0"/>
              <a:sym typeface="Montserrat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lt1"/>
              </a:solidFill>
              <a:latin typeface="Times New Roman" panose="02020603050405020304" charset="0"/>
              <a:ea typeface="Montserrat SemiBold"/>
              <a:cs typeface="Times New Roman" panose="02020603050405020304" charset="0"/>
              <a:sym typeface="Montserrat SemiBold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6271" y="309383"/>
            <a:ext cx="56307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</a:rPr>
              <a:t>Добровольческое  волонтёрское  объединение</a:t>
            </a:r>
            <a:endParaRPr lang="ru-RU" sz="1600" dirty="0" smtClean="0">
              <a:solidFill>
                <a:srgbClr val="FF0000"/>
              </a:solidFill>
            </a:endParaRPr>
          </a:p>
          <a:p>
            <a:r>
              <a:rPr lang="ru-RU" sz="1600" dirty="0" smtClean="0">
                <a:solidFill>
                  <a:srgbClr val="FF0000"/>
                </a:solidFill>
              </a:rPr>
              <a:t>«</a:t>
            </a:r>
            <a:r>
              <a:rPr lang="ru-RU" sz="1600" dirty="0" err="1" smtClean="0">
                <a:solidFill>
                  <a:srgbClr val="FF0000"/>
                </a:solidFill>
              </a:rPr>
              <a:t>Волонтёрчик</a:t>
            </a:r>
            <a:r>
              <a:rPr lang="ru-RU" sz="1600" dirty="0" smtClean="0">
                <a:solidFill>
                  <a:srgbClr val="FF0000"/>
                </a:solidFill>
              </a:rPr>
              <a:t>» МАОУ «СОШ с. Опеченский Посад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18434" name="Picture 2" descr="https://sun9-58.userapi.com/impg/CIgC988Yxqwiwuu8lFHdWdAPGlUO2cbBdNZvtQ/mDew9svjDZQ.jpg?size=2560x1920&amp;quality=95&amp;sign=306c71dd3b141dedb7d727ca54cddb3f&amp;type=alb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0081" y="962527"/>
            <a:ext cx="4933052" cy="3741129"/>
          </a:xfrm>
          <a:prstGeom prst="rect">
            <a:avLst/>
          </a:prstGeom>
          <a:noFill/>
        </p:spPr>
      </p:pic>
      <p:pic>
        <p:nvPicPr>
          <p:cNvPr id="18436" name="Picture 4" descr="https://cdn.culture.ru/images/e4aa18c4-ee92-5c75-bcec-c33138fac57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629" y="1175658"/>
            <a:ext cx="2312498" cy="1468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un9-11.userapi.com/impg/yP_emT9eTsJc9wyxr4iqVvtnSX4j1CoJX2CthQ/_HSWCBDwlpY.jpg?size=1600x1098&amp;quality=95&amp;sign=ac6d04857d66cb745d51287a7d84693f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81" y="515639"/>
            <a:ext cx="4675128" cy="3619129"/>
          </a:xfrm>
          <a:prstGeom prst="rect">
            <a:avLst/>
          </a:prstGeom>
          <a:noFill/>
        </p:spPr>
      </p:pic>
      <p:pic>
        <p:nvPicPr>
          <p:cNvPr id="3076" name="Picture 4" descr="https://sun9-52.userapi.com/impg/-bw50M0xaTePBdDSVfjmDMlbhH0cp-vyC8FeHw/o-3X6IEqNQU.jpg?size=1600x1064&amp;quality=95&amp;sign=fe0d93d018c86054ce3688d3393b44ff&amp;type=alb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72143" y="460636"/>
            <a:ext cx="2644125" cy="1758343"/>
          </a:xfrm>
          <a:prstGeom prst="rect">
            <a:avLst/>
          </a:prstGeom>
          <a:noFill/>
        </p:spPr>
      </p:pic>
      <p:pic>
        <p:nvPicPr>
          <p:cNvPr id="3078" name="Picture 6" descr="https://sun9-52.userapi.com/impg/sHi6d51Iczi9b2BEE3_hDya_M7KV8CzfFxE4Gg/79LiwtLQIkY.jpg?size=1600x1064&amp;quality=95&amp;sign=b951b8c7082ea149f7f2ce70e26a81f0&amp;type=albu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0573" y="2568986"/>
            <a:ext cx="3239501" cy="21542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srkvtie.ru/wp-content/uploads/2023/04/vsxdvzsxd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645" y="287381"/>
            <a:ext cx="6971441" cy="4415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61"/>
          <p:cNvSpPr txBox="1"/>
          <p:nvPr/>
        </p:nvSpPr>
        <p:spPr>
          <a:xfrm>
            <a:off x="299419" y="481263"/>
            <a:ext cx="7957682" cy="4338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latin typeface="Times New Roman" panose="02020603050405020304" charset="0"/>
              <a:ea typeface="Montserrat"/>
              <a:cs typeface="Times New Roman" panose="02020603050405020304" charset="0"/>
              <a:sym typeface="Montserrat"/>
            </a:endParaRPr>
          </a:p>
        </p:txBody>
      </p:sp>
      <p:sp>
        <p:nvSpPr>
          <p:cNvPr id="342" name="Google Shape;342;p61"/>
          <p:cNvSpPr txBox="1"/>
          <p:nvPr/>
        </p:nvSpPr>
        <p:spPr>
          <a:xfrm>
            <a:off x="410682" y="3540825"/>
            <a:ext cx="46689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45" name="Google Shape;345;p61"/>
          <p:cNvSpPr txBox="1"/>
          <p:nvPr/>
        </p:nvSpPr>
        <p:spPr>
          <a:xfrm>
            <a:off x="0" y="4768875"/>
            <a:ext cx="474000" cy="11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600"/>
              <a:buNone/>
            </a:pPr>
            <a:r>
              <a:rPr lang="en-US" sz="1700" b="1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9</a:t>
            </a:r>
            <a:endParaRPr sz="1700">
              <a:solidFill>
                <a:srgbClr val="D9D9D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135" y="268131"/>
            <a:ext cx="8085220" cy="4516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4"/>
          <p:cNvSpPr/>
          <p:nvPr/>
        </p:nvSpPr>
        <p:spPr>
          <a:xfrm rot="10800000">
            <a:off x="4764275" y="3"/>
            <a:ext cx="4376700" cy="132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4" name="Google Shape;224;p54"/>
          <p:cNvSpPr/>
          <p:nvPr/>
        </p:nvSpPr>
        <p:spPr>
          <a:xfrm rot="5400000">
            <a:off x="6482100" y="2519525"/>
            <a:ext cx="5190900" cy="132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5" name="Google Shape;225;p54"/>
          <p:cNvSpPr/>
          <p:nvPr/>
        </p:nvSpPr>
        <p:spPr>
          <a:xfrm rot="10800000">
            <a:off x="4764275" y="5023878"/>
            <a:ext cx="4376700" cy="132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8" name="Google Shape;228;p54"/>
          <p:cNvSpPr/>
          <p:nvPr/>
        </p:nvSpPr>
        <p:spPr>
          <a:xfrm>
            <a:off x="0" y="0"/>
            <a:ext cx="4897755" cy="118173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9" name="Google Shape;229;p54"/>
          <p:cNvSpPr txBox="1"/>
          <p:nvPr/>
        </p:nvSpPr>
        <p:spPr>
          <a:xfrm>
            <a:off x="208280" y="357505"/>
            <a:ext cx="4376420" cy="824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en-US" sz="24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Montserrat SemiBold"/>
                <a:cs typeface="Times New Roman" panose="02020603050405020304" charset="0"/>
                <a:sym typeface="Montserrat SemiBold"/>
              </a:rPr>
              <a:t>Общее представление о </a:t>
            </a:r>
            <a:r>
              <a:rPr lang="ru-RU" altLang="en-US" sz="2400" b="1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Montserrat SemiBold"/>
                <a:cs typeface="Times New Roman" panose="02020603050405020304" charset="0"/>
                <a:sym typeface="Montserrat SemiBold"/>
              </a:rPr>
              <a:t>деятельности объединения </a:t>
            </a:r>
            <a:endParaRPr lang="ru-RU" altLang="en-US" sz="2400" b="1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ea typeface="Montserrat SemiBold"/>
              <a:cs typeface="Times New Roman" panose="02020603050405020304" charset="0"/>
              <a:sym typeface="Montserrat SemiBold"/>
            </a:endParaRPr>
          </a:p>
        </p:txBody>
      </p:sp>
      <p:sp>
        <p:nvSpPr>
          <p:cNvPr id="230" name="Google Shape;230;p54"/>
          <p:cNvSpPr txBox="1"/>
          <p:nvPr/>
        </p:nvSpPr>
        <p:spPr>
          <a:xfrm>
            <a:off x="0" y="4768875"/>
            <a:ext cx="474000" cy="11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600"/>
              <a:buNone/>
            </a:pPr>
            <a:r>
              <a:rPr lang="en-US" sz="1700" b="1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sz="1700">
              <a:solidFill>
                <a:srgbClr val="D9D9D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31" name="Google Shape;231;p54"/>
          <p:cNvSpPr/>
          <p:nvPr/>
        </p:nvSpPr>
        <p:spPr>
          <a:xfrm rot="5400000">
            <a:off x="2235356" y="2519525"/>
            <a:ext cx="5190900" cy="132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Google Shape;227;p54"/>
          <p:cNvSpPr txBox="1"/>
          <p:nvPr/>
        </p:nvSpPr>
        <p:spPr>
          <a:xfrm>
            <a:off x="208280" y="1740535"/>
            <a:ext cx="4376420" cy="2322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800" dirty="0" smtClean="0">
              <a:latin typeface="Times New Roman" panose="02020603050405020304" charset="0"/>
              <a:ea typeface="Montserrat Medium"/>
              <a:cs typeface="Times New Roman" panose="02020603050405020304" charset="0"/>
              <a:sym typeface="Montserrat Medium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latin typeface="Times New Roman" panose="02020603050405020304" charset="0"/>
                <a:ea typeface="Montserrat Medium"/>
                <a:cs typeface="Times New Roman" panose="02020603050405020304" charset="0"/>
                <a:sym typeface="Montserrat Medium"/>
              </a:rPr>
              <a:t>Волонтерское</a:t>
            </a: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latin typeface="Times New Roman" panose="02020603050405020304" charset="0"/>
                <a:ea typeface="Montserrat Medium"/>
                <a:cs typeface="Times New Roman" panose="02020603050405020304" charset="0"/>
                <a:sym typeface="Montserrat Medium"/>
              </a:rPr>
              <a:t>объединение «</a:t>
            </a:r>
            <a:r>
              <a:rPr lang="ru-RU" sz="1800" dirty="0" err="1" smtClean="0">
                <a:latin typeface="Times New Roman" panose="02020603050405020304" charset="0"/>
                <a:ea typeface="Montserrat Medium"/>
                <a:cs typeface="Times New Roman" panose="02020603050405020304" charset="0"/>
                <a:sym typeface="Montserrat Medium"/>
              </a:rPr>
              <a:t>Волонтёрчик</a:t>
            </a:r>
            <a:r>
              <a:rPr lang="ru-RU" sz="1800" dirty="0" smtClean="0">
                <a:latin typeface="Times New Roman" panose="02020603050405020304" charset="0"/>
                <a:ea typeface="Montserrat Medium"/>
                <a:cs typeface="Times New Roman" panose="02020603050405020304" charset="0"/>
                <a:sym typeface="Montserrat Medium"/>
              </a:rPr>
              <a:t>» соединяет </a:t>
            </a: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latin typeface="Times New Roman" panose="02020603050405020304" charset="0"/>
                <a:ea typeface="Montserrat Medium"/>
                <a:cs typeface="Times New Roman" panose="02020603050405020304" charset="0"/>
                <a:sym typeface="Montserrat Medium"/>
              </a:rPr>
              <a:t> </a:t>
            </a:r>
            <a:r>
              <a:rPr lang="ru-RU" sz="1800" dirty="0">
                <a:latin typeface="Times New Roman" panose="02020603050405020304" charset="0"/>
                <a:ea typeface="Montserrat Medium"/>
                <a:cs typeface="Times New Roman" panose="02020603050405020304" charset="0"/>
                <a:sym typeface="Montserrat Medium"/>
              </a:rPr>
              <a:t>усилия добровольцев (волонтеров) в осуществлении социальной и материальной поддержки детей и семей в трудной жизненной ситуации, пожилым  и социально-незащищенным людям.</a:t>
            </a:r>
          </a:p>
        </p:txBody>
      </p:sp>
      <p:pic>
        <p:nvPicPr>
          <p:cNvPr id="16386" name="Picture 2" descr="https://sun9-59.userapi.com/impg/LzQ_QUYS18hIpOI10hTF3N-GFi0PNnPKQgg6Rw/oSmFxiDxA34.jpg?size=1619x2160&amp;quality=95&amp;sign=516a72eaafc28e2f07bb8bddbed5af47&amp;type=alb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67634" y="116879"/>
            <a:ext cx="3639865" cy="39807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4"/>
          <p:cNvSpPr/>
          <p:nvPr/>
        </p:nvSpPr>
        <p:spPr>
          <a:xfrm rot="10800000">
            <a:off x="4764275" y="3"/>
            <a:ext cx="4376700" cy="132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4" name="Google Shape;224;p54"/>
          <p:cNvSpPr/>
          <p:nvPr/>
        </p:nvSpPr>
        <p:spPr>
          <a:xfrm rot="5400000">
            <a:off x="6482100" y="2519525"/>
            <a:ext cx="5190900" cy="132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5" name="Google Shape;225;p54"/>
          <p:cNvSpPr/>
          <p:nvPr/>
        </p:nvSpPr>
        <p:spPr>
          <a:xfrm rot="10800000">
            <a:off x="4764275" y="5023878"/>
            <a:ext cx="4376700" cy="132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8" name="Google Shape;228;p54"/>
          <p:cNvSpPr/>
          <p:nvPr/>
        </p:nvSpPr>
        <p:spPr>
          <a:xfrm>
            <a:off x="0" y="0"/>
            <a:ext cx="4897755" cy="76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0" name="Google Shape;230;p54"/>
          <p:cNvSpPr txBox="1"/>
          <p:nvPr/>
        </p:nvSpPr>
        <p:spPr>
          <a:xfrm>
            <a:off x="0" y="4768875"/>
            <a:ext cx="474000" cy="11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600"/>
              <a:buNone/>
            </a:pPr>
            <a:r>
              <a:rPr lang="en-US" sz="1700" b="1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sz="1700">
              <a:solidFill>
                <a:srgbClr val="D9D9D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31" name="Google Shape;231;p54"/>
          <p:cNvSpPr/>
          <p:nvPr/>
        </p:nvSpPr>
        <p:spPr>
          <a:xfrm rot="5400000">
            <a:off x="2235356" y="2519525"/>
            <a:ext cx="5190900" cy="132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Google Shape;227;p54"/>
          <p:cNvSpPr txBox="1"/>
          <p:nvPr/>
        </p:nvSpPr>
        <p:spPr>
          <a:xfrm>
            <a:off x="208280" y="348615"/>
            <a:ext cx="4376420" cy="330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20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ea typeface="Montserrat Medium"/>
              <a:cs typeface="Times New Roman" panose="02020603050405020304" charset="0"/>
              <a:sym typeface="Montserrat Medium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20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ea typeface="Montserrat Medium"/>
              <a:cs typeface="Times New Roman" panose="02020603050405020304" charset="0"/>
              <a:sym typeface="Montserrat Medium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20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ea typeface="Montserrat Medium"/>
              <a:cs typeface="Times New Roman" panose="02020603050405020304" charset="0"/>
              <a:sym typeface="Montserrat Medium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800" dirty="0">
              <a:latin typeface="Times New Roman" panose="02020603050405020304" charset="0"/>
              <a:ea typeface="Montserrat Medium"/>
              <a:cs typeface="Times New Roman" panose="02020603050405020304" charset="0"/>
              <a:sym typeface="Montserrat Medium"/>
            </a:endParaRP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250" y="1614170"/>
            <a:ext cx="4381500" cy="191452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71880" y="110002"/>
            <a:ext cx="668612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Основная цель деятельности</a:t>
            </a:r>
            <a:r>
              <a:rPr lang="ru-RU" sz="2000" dirty="0" smtClean="0"/>
              <a:t> — развитие у учащихся высоких нравственных качеств путём пропаганды идей добровольного труда на благо общества и привлечения учащихся к решению социально значимых проблем.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Основные задачи:</a:t>
            </a:r>
          </a:p>
          <a:p>
            <a:r>
              <a:rPr lang="ru-RU" sz="2000" dirty="0" smtClean="0"/>
              <a:t>-поддержка </a:t>
            </a:r>
            <a:r>
              <a:rPr lang="ru-RU" sz="2000" dirty="0" smtClean="0"/>
              <a:t>ученических инициатив;</a:t>
            </a:r>
          </a:p>
          <a:p>
            <a:r>
              <a:rPr lang="ru-RU" sz="2000" dirty="0" smtClean="0"/>
              <a:t>-содействие </a:t>
            </a:r>
            <a:r>
              <a:rPr lang="ru-RU" sz="2000" dirty="0" smtClean="0"/>
              <a:t>всестороннему развитию учащихся, формированию у них активной жизненной позиции;</a:t>
            </a:r>
          </a:p>
          <a:p>
            <a:r>
              <a:rPr lang="ru-RU" sz="2000" dirty="0" smtClean="0"/>
              <a:t>-расширение </a:t>
            </a:r>
            <a:r>
              <a:rPr lang="ru-RU" sz="2000" dirty="0" smtClean="0"/>
              <a:t>сферы </a:t>
            </a:r>
            <a:r>
              <a:rPr lang="ru-RU" sz="2000" dirty="0" err="1" smtClean="0"/>
              <a:t>внеучебной</a:t>
            </a:r>
            <a:r>
              <a:rPr lang="ru-RU" sz="2000" dirty="0" smtClean="0"/>
              <a:t> деятельности и вторичной занятости учащихся;</a:t>
            </a:r>
          </a:p>
          <a:p>
            <a:r>
              <a:rPr lang="ru-RU" sz="2000" dirty="0" smtClean="0"/>
              <a:t>-вовлечение </a:t>
            </a:r>
            <a:r>
              <a:rPr lang="ru-RU" sz="2000" dirty="0" smtClean="0"/>
              <a:t>учащихся в проекты, связанные с оказанием конкретной помощи социально незащищённым слоям населения, охраной окружающей среды и др.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55"/>
          <p:cNvSpPr/>
          <p:nvPr/>
        </p:nvSpPr>
        <p:spPr>
          <a:xfrm rot="-5400000">
            <a:off x="-545736" y="545651"/>
            <a:ext cx="5149500" cy="4058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8" name="Google Shape;238;p55"/>
          <p:cNvSpPr/>
          <p:nvPr/>
        </p:nvSpPr>
        <p:spPr>
          <a:xfrm rot="-5400000">
            <a:off x="4028225" y="29825"/>
            <a:ext cx="5149500" cy="508980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9" name="Google Shape;239;p55"/>
          <p:cNvSpPr txBox="1"/>
          <p:nvPr/>
        </p:nvSpPr>
        <p:spPr>
          <a:xfrm>
            <a:off x="8669400" y="4768875"/>
            <a:ext cx="474000" cy="11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 panose="020B0604020202020204"/>
              <a:buNone/>
            </a:pPr>
            <a:r>
              <a:rPr lang="en-US" sz="1700" b="1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endParaRPr sz="1700">
              <a:solidFill>
                <a:srgbClr val="D9D9D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600"/>
              <a:buNone/>
            </a:pPr>
            <a:endParaRPr sz="1700" b="1"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0" name="Google Shape;240;p55"/>
          <p:cNvSpPr txBox="1"/>
          <p:nvPr/>
        </p:nvSpPr>
        <p:spPr>
          <a:xfrm>
            <a:off x="4159489" y="1320036"/>
            <a:ext cx="4745460" cy="3471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Montserrat SemiBold"/>
                <a:cs typeface="Times New Roman" panose="02020603050405020304" charset="0"/>
                <a:sym typeface="Montserrat SemiBold"/>
              </a:rPr>
              <a:t>Основные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Montserrat SemiBold"/>
                <a:cs typeface="Times New Roman" panose="02020603050405020304" charset="0"/>
                <a:sym typeface="Montserrat SemiBold"/>
              </a:rPr>
              <a:t> </a:t>
            </a:r>
            <a:r>
              <a:rPr lang="ru-RU" altLang="en-US" sz="20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Montserrat SemiBold"/>
                <a:cs typeface="Times New Roman" panose="02020603050405020304" charset="0"/>
                <a:sym typeface="Montserrat SemiBold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Montserrat SemiBold"/>
                <a:cs typeface="Times New Roman" panose="02020603050405020304" charset="0"/>
                <a:sym typeface="Montserrat SemiBold"/>
              </a:rPr>
              <a:t>направления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Montserrat SemiBold"/>
                <a:cs typeface="Times New Roman" panose="02020603050405020304" charset="0"/>
                <a:sym typeface="Montserrat SemiBold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Montserrat SemiBold"/>
                <a:cs typeface="Times New Roman" panose="02020603050405020304" charset="0"/>
                <a:sym typeface="Montserrat SemiBold"/>
              </a:rPr>
              <a:t>деятельности</a:t>
            </a:r>
            <a:endParaRPr sz="2000" b="1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ea typeface="Montserrat SemiBold"/>
              <a:cs typeface="Times New Roman" panose="02020603050405020304" charset="0"/>
              <a:sym typeface="Montserrat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chemeClr val="tx1"/>
              </a:solidFill>
              <a:latin typeface="Times New Roman" panose="02020603050405020304" charset="0"/>
              <a:ea typeface="Montserrat SemiBold"/>
              <a:cs typeface="Times New Roman" panose="02020603050405020304" charset="0"/>
              <a:sym typeface="Montserrat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Montserrat SemiBold"/>
                <a:cs typeface="Times New Roman" panose="02020603050405020304" charset="0"/>
                <a:sym typeface="Montserrat SemiBold"/>
              </a:rPr>
              <a:t>Социальное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Montserrat SemiBold"/>
                <a:cs typeface="Times New Roman" panose="02020603050405020304" charset="0"/>
                <a:sym typeface="Montserrat SemiBold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Montserrat SemiBold"/>
                <a:cs typeface="Times New Roman" panose="02020603050405020304" charset="0"/>
                <a:sym typeface="Montserrat SemiBold"/>
              </a:rPr>
              <a:t>волонтерство</a:t>
            </a:r>
            <a:endParaRPr sz="2000" dirty="0">
              <a:solidFill>
                <a:schemeClr val="tx1"/>
              </a:solidFill>
              <a:latin typeface="Times New Roman" panose="02020603050405020304" charset="0"/>
              <a:ea typeface="Montserrat SemiBold"/>
              <a:cs typeface="Times New Roman" panose="02020603050405020304" charset="0"/>
              <a:sym typeface="Montserrat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charset="0"/>
                <a:ea typeface="Montserrat"/>
                <a:cs typeface="Times New Roman" panose="02020603050405020304" charset="0"/>
                <a:sym typeface="Montserrat"/>
              </a:rPr>
              <a:t>Объединение </a:t>
            </a:r>
            <a:r>
              <a:rPr lang="en-US" sz="1800" dirty="0" err="1" smtClean="0">
                <a:solidFill>
                  <a:schemeClr val="tx1"/>
                </a:solidFill>
                <a:latin typeface="Times New Roman" panose="02020603050405020304" charset="0"/>
                <a:ea typeface="Montserrat"/>
                <a:cs typeface="Times New Roman" panose="02020603050405020304" charset="0"/>
                <a:sym typeface="Montserrat"/>
              </a:rPr>
              <a:t>оказывает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charset="0"/>
                <a:ea typeface="Montserrat"/>
                <a:cs typeface="Times New Roman" panose="02020603050405020304" charset="0"/>
                <a:sym typeface="Montserra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charset="0"/>
                <a:ea typeface="Montserrat"/>
                <a:cs typeface="Times New Roman" panose="02020603050405020304" charset="0"/>
                <a:sym typeface="Montserrat"/>
              </a:rPr>
              <a:t>помощь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charset="0"/>
                <a:ea typeface="Montserrat"/>
                <a:cs typeface="Times New Roman" panose="02020603050405020304" charset="0"/>
                <a:sym typeface="Montserra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charset="0"/>
                <a:ea typeface="Montserrat"/>
                <a:cs typeface="Times New Roman" panose="02020603050405020304" charset="0"/>
                <a:sym typeface="Montserrat"/>
              </a:rPr>
              <a:t>детям-сиротам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charset="0"/>
                <a:ea typeface="Montserrat"/>
                <a:cs typeface="Times New Roman" panose="02020603050405020304" charset="0"/>
                <a:sym typeface="Montserrat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charset="0"/>
                <a:ea typeface="Montserrat"/>
                <a:cs typeface="Times New Roman" panose="02020603050405020304" charset="0"/>
                <a:sym typeface="Montserrat"/>
              </a:rPr>
              <a:t>многодетным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charset="0"/>
                <a:ea typeface="Montserrat"/>
                <a:cs typeface="Times New Roman" panose="02020603050405020304" charset="0"/>
                <a:sym typeface="Montserra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charset="0"/>
                <a:ea typeface="Montserrat"/>
                <a:cs typeface="Times New Roman" panose="02020603050405020304" charset="0"/>
                <a:sym typeface="Montserrat"/>
              </a:rPr>
              <a:t>семьям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charset="0"/>
                <a:ea typeface="Montserrat"/>
                <a:cs typeface="Times New Roman" panose="02020603050405020304" charset="0"/>
                <a:sym typeface="Montserrat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charset="0"/>
                <a:ea typeface="Montserrat"/>
                <a:cs typeface="Times New Roman" panose="02020603050405020304" charset="0"/>
                <a:sym typeface="Montserrat"/>
              </a:rPr>
              <a:t>инвалидам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charset="0"/>
                <a:ea typeface="Montserrat"/>
                <a:cs typeface="Times New Roman" panose="02020603050405020304" charset="0"/>
                <a:sym typeface="Montserrat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charset="0"/>
                <a:ea typeface="Montserrat"/>
                <a:cs typeface="Times New Roman" panose="02020603050405020304" charset="0"/>
                <a:sym typeface="Montserrat"/>
              </a:rPr>
              <a:t>пожилым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charset="0"/>
                <a:ea typeface="Montserrat"/>
                <a:cs typeface="Times New Roman" panose="02020603050405020304" charset="0"/>
                <a:sym typeface="Montserra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charset="0"/>
                <a:ea typeface="Montserrat"/>
                <a:cs typeface="Times New Roman" panose="02020603050405020304" charset="0"/>
                <a:sym typeface="Montserrat"/>
              </a:rPr>
              <a:t>одиноким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charset="0"/>
                <a:ea typeface="Montserrat"/>
                <a:cs typeface="Times New Roman" panose="02020603050405020304" charset="0"/>
                <a:sym typeface="Montserra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charset="0"/>
                <a:ea typeface="Montserrat"/>
                <a:cs typeface="Times New Roman" panose="02020603050405020304" charset="0"/>
                <a:sym typeface="Montserrat"/>
              </a:rPr>
              <a:t>людям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charset="0"/>
                <a:ea typeface="Montserrat"/>
                <a:cs typeface="Times New Roman" panose="02020603050405020304" charset="0"/>
                <a:sym typeface="Montserrat"/>
              </a:rPr>
              <a:t> и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charset="0"/>
                <a:ea typeface="Montserrat"/>
                <a:cs typeface="Times New Roman" panose="02020603050405020304" charset="0"/>
                <a:sym typeface="Montserrat"/>
              </a:rPr>
              <a:t>бе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charset="0"/>
                <a:ea typeface="Montserrat"/>
                <a:cs typeface="Times New Roman" panose="02020603050405020304" charset="0"/>
                <a:sym typeface="Montserrat"/>
              </a:rPr>
              <a:t>здомным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charset="0"/>
                <a:ea typeface="Montserrat"/>
                <a:cs typeface="Times New Roman" panose="02020603050405020304" charset="0"/>
                <a:sym typeface="Montserrat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charset="0"/>
                <a:ea typeface="Montserrat"/>
                <a:cs typeface="Times New Roman" panose="02020603050405020304" charset="0"/>
                <a:sym typeface="Montserrat"/>
              </a:rPr>
              <a:t>поддерживает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charset="0"/>
                <a:ea typeface="Montserrat"/>
                <a:cs typeface="Times New Roman" panose="02020603050405020304" charset="0"/>
                <a:sym typeface="Montserra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charset="0"/>
                <a:ea typeface="Montserrat"/>
                <a:cs typeface="Times New Roman" panose="02020603050405020304" charset="0"/>
                <a:sym typeface="Montserrat"/>
              </a:rPr>
              <a:t>их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charset="0"/>
                <a:ea typeface="Montserrat"/>
                <a:cs typeface="Times New Roman" panose="02020603050405020304" charset="0"/>
                <a:sym typeface="Montserrat"/>
              </a:rPr>
              <a:t> в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charset="0"/>
                <a:ea typeface="Montserrat"/>
                <a:cs typeface="Times New Roman" panose="02020603050405020304" charset="0"/>
                <a:sym typeface="Montserrat"/>
              </a:rPr>
              <a:t>ежедневной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charset="0"/>
                <a:ea typeface="Montserrat"/>
                <a:cs typeface="Times New Roman" panose="02020603050405020304" charset="0"/>
                <a:sym typeface="Montserra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charset="0"/>
                <a:ea typeface="Montserrat"/>
                <a:cs typeface="Times New Roman" panose="02020603050405020304" charset="0"/>
                <a:sym typeface="Montserrat"/>
              </a:rPr>
              <a:t>жизни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charset="0"/>
                <a:ea typeface="Montserrat"/>
                <a:cs typeface="Times New Roman" panose="02020603050405020304" charset="0"/>
                <a:sym typeface="Montserrat"/>
              </a:rPr>
              <a:t>.</a:t>
            </a:r>
            <a:endParaRPr sz="1800" dirty="0">
              <a:solidFill>
                <a:schemeClr val="tx1"/>
              </a:solidFill>
              <a:latin typeface="Times New Roman" panose="02020603050405020304" charset="0"/>
              <a:ea typeface="Montserrat"/>
              <a:cs typeface="Times New Roman" panose="02020603050405020304" charset="0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chemeClr val="tx1"/>
              </a:solidFill>
              <a:latin typeface="Times New Roman" panose="02020603050405020304" charset="0"/>
              <a:ea typeface="Montserrat SemiBold"/>
              <a:cs typeface="Times New Roman" panose="02020603050405020304" charset="0"/>
              <a:sym typeface="Montserrat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Montserrat SemiBold"/>
                <a:cs typeface="Times New Roman" panose="02020603050405020304" charset="0"/>
                <a:sym typeface="Montserrat SemiBold"/>
              </a:rPr>
              <a:t>Событийное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Montserrat SemiBold"/>
                <a:cs typeface="Times New Roman" panose="02020603050405020304" charset="0"/>
                <a:sym typeface="Montserrat SemiBold"/>
              </a:rPr>
              <a:t> и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Montserrat SemiBold"/>
                <a:cs typeface="Times New Roman" panose="02020603050405020304" charset="0"/>
                <a:sym typeface="Montserrat SemiBold"/>
              </a:rPr>
              <a:t>медиаволонтерство</a:t>
            </a:r>
            <a:endParaRPr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ea typeface="Montserrat"/>
              <a:cs typeface="Times New Roman" panose="02020603050405020304" charset="0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dirty="0">
                <a:solidFill>
                  <a:schemeClr val="tx1"/>
                </a:solidFill>
                <a:latin typeface="Times New Roman" panose="02020603050405020304" charset="0"/>
                <a:ea typeface="Montserrat"/>
                <a:cs typeface="Times New Roman" panose="02020603050405020304" charset="0"/>
                <a:sym typeface="Montserrat"/>
              </a:rPr>
              <a:t> </a:t>
            </a:r>
            <a:r>
              <a:rPr lang="en-US" sz="1500" b="1" dirty="0">
                <a:solidFill>
                  <a:schemeClr val="tx1"/>
                </a:solidFill>
                <a:latin typeface="Times New Roman" panose="02020603050405020304" charset="0"/>
                <a:ea typeface="Montserrat"/>
                <a:cs typeface="Times New Roman" panose="02020603050405020304" charset="0"/>
                <a:sym typeface="Montserrat"/>
              </a:rPr>
              <a:t/>
            </a:r>
            <a:br>
              <a:rPr lang="en-US" sz="1500" b="1" dirty="0">
                <a:solidFill>
                  <a:schemeClr val="tx1"/>
                </a:solidFill>
                <a:latin typeface="Times New Roman" panose="02020603050405020304" charset="0"/>
                <a:ea typeface="Montserrat"/>
                <a:cs typeface="Times New Roman" panose="02020603050405020304" charset="0"/>
                <a:sym typeface="Montserrat"/>
              </a:rPr>
            </a:br>
            <a:r>
              <a:rPr lang="en-US" sz="1800" dirty="0" err="1">
                <a:solidFill>
                  <a:schemeClr val="tx1"/>
                </a:solidFill>
                <a:latin typeface="Times New Roman" panose="02020603050405020304" charset="0"/>
                <a:ea typeface="Montserrat"/>
                <a:cs typeface="Times New Roman" panose="02020603050405020304" charset="0"/>
                <a:sym typeface="Montserrat"/>
              </a:rPr>
              <a:t>Добровольцы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charset="0"/>
                <a:ea typeface="Montserrat"/>
                <a:cs typeface="Times New Roman" panose="02020603050405020304" charset="0"/>
                <a:sym typeface="Montserra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charset="0"/>
                <a:ea typeface="Montserrat"/>
                <a:cs typeface="Times New Roman" panose="02020603050405020304" charset="0"/>
                <a:sym typeface="Montserrat"/>
              </a:rPr>
              <a:t>помогают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charset="0"/>
                <a:ea typeface="Montserrat"/>
                <a:cs typeface="Times New Roman" panose="02020603050405020304" charset="0"/>
                <a:sym typeface="Montserrat"/>
              </a:rPr>
              <a:t> в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charset="0"/>
                <a:ea typeface="Montserrat"/>
                <a:cs typeface="Times New Roman" panose="02020603050405020304" charset="0"/>
                <a:sym typeface="Montserrat"/>
              </a:rPr>
              <a:t>организации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charset="0"/>
                <a:ea typeface="Montserrat"/>
                <a:cs typeface="Times New Roman" panose="02020603050405020304" charset="0"/>
                <a:sym typeface="Montserra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charset="0"/>
                <a:ea typeface="Montserrat"/>
                <a:cs typeface="Times New Roman" panose="02020603050405020304" charset="0"/>
                <a:sym typeface="Montserrat"/>
              </a:rPr>
              <a:t>мероприятий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charset="0"/>
                <a:ea typeface="Montserrat"/>
                <a:cs typeface="Times New Roman" panose="02020603050405020304" charset="0"/>
                <a:sym typeface="Montserrat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charset="0"/>
                <a:ea typeface="Montserrat"/>
                <a:cs typeface="Times New Roman" panose="02020603050405020304" charset="0"/>
                <a:sym typeface="Montserrat"/>
              </a:rPr>
              <a:t>таких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charset="0"/>
                <a:ea typeface="Montserrat"/>
                <a:cs typeface="Times New Roman" panose="02020603050405020304" charset="0"/>
                <a:sym typeface="Montserra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charset="0"/>
                <a:ea typeface="Montserrat"/>
                <a:cs typeface="Times New Roman" panose="02020603050405020304" charset="0"/>
                <a:sym typeface="Montserrat"/>
              </a:rPr>
              <a:t>как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charset="0"/>
                <a:ea typeface="Montserrat"/>
                <a:cs typeface="Times New Roman" panose="02020603050405020304" charset="0"/>
                <a:sym typeface="Montserra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charset="0"/>
                <a:ea typeface="Montserrat"/>
                <a:cs typeface="Times New Roman" panose="02020603050405020304" charset="0"/>
                <a:sym typeface="Montserrat"/>
              </a:rPr>
              <a:t>концерты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charset="0"/>
                <a:ea typeface="Montserrat"/>
                <a:cs typeface="Times New Roman" panose="02020603050405020304" charset="0"/>
                <a:sym typeface="Montserrat"/>
              </a:rPr>
              <a:t> и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charset="0"/>
                <a:ea typeface="Montserrat"/>
                <a:cs typeface="Times New Roman" panose="02020603050405020304" charset="0"/>
                <a:sym typeface="Montserrat"/>
              </a:rPr>
              <a:t>конкурсы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charset="0"/>
                <a:ea typeface="Montserrat"/>
                <a:cs typeface="Times New Roman" panose="02020603050405020304" charset="0"/>
                <a:sym typeface="Montserrat"/>
              </a:rPr>
              <a:t>, а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charset="0"/>
                <a:ea typeface="Montserrat"/>
                <a:cs typeface="Times New Roman" panose="02020603050405020304" charset="0"/>
                <a:sym typeface="Montserrat"/>
              </a:rPr>
              <a:t>также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charset="0"/>
                <a:ea typeface="Montserrat"/>
                <a:cs typeface="Times New Roman" panose="02020603050405020304" charset="0"/>
                <a:sym typeface="Montserra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charset="0"/>
                <a:ea typeface="Montserrat"/>
                <a:cs typeface="Times New Roman" panose="02020603050405020304" charset="0"/>
                <a:sym typeface="Montserrat"/>
              </a:rPr>
              <a:t>создают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charset="0"/>
                <a:ea typeface="Montserrat"/>
                <a:cs typeface="Times New Roman" panose="02020603050405020304" charset="0"/>
                <a:sym typeface="Montserra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charset="0"/>
                <a:ea typeface="Montserrat"/>
                <a:cs typeface="Times New Roman" panose="02020603050405020304" charset="0"/>
                <a:sym typeface="Montserrat"/>
              </a:rPr>
              <a:t>фотографии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charset="0"/>
                <a:ea typeface="Montserrat"/>
                <a:cs typeface="Times New Roman" panose="02020603050405020304" charset="0"/>
                <a:sym typeface="Montserrat"/>
              </a:rPr>
              <a:t> и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charset="0"/>
                <a:ea typeface="Montserrat"/>
                <a:cs typeface="Times New Roman" panose="02020603050405020304" charset="0"/>
                <a:sym typeface="Montserrat"/>
              </a:rPr>
              <a:t>видео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charset="0"/>
                <a:ea typeface="Montserrat"/>
                <a:cs typeface="Times New Roman" panose="02020603050405020304" charset="0"/>
                <a:sym typeface="Montserra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charset="0"/>
                <a:ea typeface="Montserrat"/>
                <a:cs typeface="Times New Roman" panose="02020603050405020304" charset="0"/>
                <a:sym typeface="Montserrat"/>
              </a:rPr>
              <a:t>для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charset="0"/>
                <a:ea typeface="Montserrat"/>
                <a:cs typeface="Times New Roman" panose="02020603050405020304" charset="0"/>
                <a:sym typeface="Montserra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charset="0"/>
                <a:ea typeface="Montserrat"/>
                <a:cs typeface="Times New Roman" panose="02020603050405020304" charset="0"/>
                <a:sym typeface="Montserrat"/>
              </a:rPr>
              <a:t>благотворительных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charset="0"/>
                <a:ea typeface="Montserrat"/>
                <a:cs typeface="Times New Roman" panose="02020603050405020304" charset="0"/>
                <a:sym typeface="Montserra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charset="0"/>
                <a:ea typeface="Montserrat"/>
                <a:cs typeface="Times New Roman" panose="02020603050405020304" charset="0"/>
                <a:sym typeface="Montserrat"/>
              </a:rPr>
              <a:t>нужд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charset="0"/>
                <a:ea typeface="Montserrat"/>
                <a:cs typeface="Times New Roman" panose="02020603050405020304" charset="0"/>
                <a:sym typeface="Montserrat"/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charset="0"/>
                <a:ea typeface="Montserrat"/>
                <a:cs typeface="Times New Roman" panose="02020603050405020304" charset="0"/>
                <a:sym typeface="Montserrat"/>
              </a:rPr>
              <a:t> </a:t>
            </a:r>
            <a:endParaRPr lang="ru-RU" sz="2000" dirty="0">
              <a:solidFill>
                <a:schemeClr val="tx1"/>
              </a:solidFill>
              <a:latin typeface="Times New Roman" panose="02020603050405020304" charset="0"/>
              <a:ea typeface="Montserrat"/>
              <a:cs typeface="Times New Roman" panose="02020603050405020304" charset="0"/>
              <a:sym typeface="Montserrat"/>
            </a:endParaRPr>
          </a:p>
        </p:txBody>
      </p:sp>
      <p:sp>
        <p:nvSpPr>
          <p:cNvPr id="241" name="Google Shape;241;p55"/>
          <p:cNvSpPr/>
          <p:nvPr/>
        </p:nvSpPr>
        <p:spPr>
          <a:xfrm rot="5400000">
            <a:off x="1450069" y="2502300"/>
            <a:ext cx="5137500" cy="132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2" name="Google Shape;242;p55"/>
          <p:cNvSpPr/>
          <p:nvPr/>
        </p:nvSpPr>
        <p:spPr>
          <a:xfrm rot="5400000">
            <a:off x="-2502225" y="2508169"/>
            <a:ext cx="5137500" cy="132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292" name="Picture 4" descr="https://sun9-38.userapi.com/impg/WrMruEArimLnjXdXDnXMIFdX3vO-wND7jswLwg/Tb8TqpadJAU.jpg?size=1620x2160&amp;quality=95&amp;sign=60bf6ba4e3ac1fc5a339178bc38a1e0a&amp;type=alb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8142" y="261257"/>
            <a:ext cx="3041951" cy="4508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55"/>
          <p:cNvSpPr/>
          <p:nvPr/>
        </p:nvSpPr>
        <p:spPr>
          <a:xfrm rot="-5400000">
            <a:off x="-268097" y="433103"/>
            <a:ext cx="4482556" cy="394636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8" name="Google Shape;238;p55"/>
          <p:cNvSpPr/>
          <p:nvPr/>
        </p:nvSpPr>
        <p:spPr>
          <a:xfrm rot="-5400000">
            <a:off x="1527175" y="2531110"/>
            <a:ext cx="5116830" cy="7620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9" name="Google Shape;239;p55"/>
          <p:cNvSpPr txBox="1"/>
          <p:nvPr/>
        </p:nvSpPr>
        <p:spPr>
          <a:xfrm>
            <a:off x="8669400" y="4768875"/>
            <a:ext cx="474000" cy="11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 panose="020B0604020202020204"/>
              <a:buNone/>
            </a:pPr>
            <a:r>
              <a:rPr lang="en-US" sz="1700" b="1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endParaRPr sz="1700">
              <a:solidFill>
                <a:srgbClr val="D9D9D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600"/>
              <a:buNone/>
            </a:pPr>
            <a:endParaRPr sz="1700" b="1"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0" name="Google Shape;240;p55"/>
          <p:cNvSpPr txBox="1"/>
          <p:nvPr/>
        </p:nvSpPr>
        <p:spPr>
          <a:xfrm>
            <a:off x="4087090" y="329532"/>
            <a:ext cx="4605020" cy="2178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chemeClr val="tx1"/>
              </a:solidFill>
              <a:latin typeface="Times New Roman" panose="02020603050405020304" charset="0"/>
              <a:ea typeface="Montserrat SemiBold"/>
              <a:cs typeface="Times New Roman" panose="02020603050405020304" charset="0"/>
              <a:sym typeface="Montserrat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en-US" sz="240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Montserrat SemiBold"/>
                <a:cs typeface="Times New Roman" panose="02020603050405020304" charset="0"/>
                <a:sym typeface="Montserrat SemiBold"/>
              </a:rPr>
              <a:t>Патриотическое </a:t>
            </a:r>
            <a:r>
              <a:rPr lang="en-US" sz="2400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Montserrat SemiBold"/>
                <a:cs typeface="Times New Roman" panose="02020603050405020304" charset="0"/>
                <a:sym typeface="Montserrat SemiBold"/>
              </a:rPr>
              <a:t>волонтерство</a:t>
            </a:r>
            <a:endParaRPr lang="en-US" sz="2400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ea typeface="Montserrat SemiBold"/>
              <a:cs typeface="Times New Roman" panose="02020603050405020304" charset="0"/>
              <a:sym typeface="Montserrat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accent1">
                  <a:lumMod val="50000"/>
                </a:schemeClr>
              </a:solidFill>
              <a:latin typeface="Times New Roman" panose="02020603050405020304" charset="0"/>
              <a:ea typeface="Montserrat SemiBold"/>
              <a:cs typeface="Times New Roman" panose="02020603050405020304" charset="0"/>
              <a:sym typeface="Montserrat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charset="0"/>
                <a:ea typeface="Montserrat"/>
                <a:cs typeface="Times New Roman" panose="02020603050405020304" charset="0"/>
                <a:sym typeface="Montserrat"/>
              </a:rPr>
              <a:t>Гражданско-патриотическое воспитание и сохранение исторической памяти, помощь в организации мероприятий для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charset="0"/>
                <a:ea typeface="Montserrat"/>
                <a:cs typeface="Times New Roman" panose="02020603050405020304" charset="0"/>
                <a:sym typeface="Montserrat"/>
              </a:rPr>
              <a:t>школьников и жителей села.</a:t>
            </a:r>
            <a:endParaRPr lang="en-US" sz="2000" dirty="0">
              <a:solidFill>
                <a:schemeClr val="tx1"/>
              </a:solidFill>
              <a:latin typeface="Times New Roman" panose="02020603050405020304" charset="0"/>
              <a:ea typeface="Montserrat SemiBold"/>
              <a:cs typeface="Times New Roman" panose="02020603050405020304" charset="0"/>
              <a:sym typeface="Montserrat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charset="0"/>
                <a:ea typeface="Montserrat"/>
                <a:cs typeface="Times New Roman" panose="02020603050405020304" charset="0"/>
                <a:sym typeface="Montserrat"/>
              </a:rPr>
              <a:t> </a:t>
            </a:r>
            <a:endParaRPr lang="ru-RU" sz="2000" dirty="0">
              <a:solidFill>
                <a:schemeClr val="tx1"/>
              </a:solidFill>
              <a:latin typeface="Times New Roman" panose="02020603050405020304" charset="0"/>
              <a:ea typeface="Montserrat"/>
              <a:cs typeface="Times New Roman" panose="02020603050405020304" charset="0"/>
              <a:sym typeface="Montserrat"/>
            </a:endParaRPr>
          </a:p>
        </p:txBody>
      </p:sp>
      <p:sp>
        <p:nvSpPr>
          <p:cNvPr id="241" name="Google Shape;241;p55"/>
          <p:cNvSpPr/>
          <p:nvPr/>
        </p:nvSpPr>
        <p:spPr>
          <a:xfrm rot="5400000">
            <a:off x="1450069" y="2502300"/>
            <a:ext cx="5137500" cy="132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2" name="Google Shape;242;p55"/>
          <p:cNvSpPr/>
          <p:nvPr/>
        </p:nvSpPr>
        <p:spPr>
          <a:xfrm rot="5400000">
            <a:off x="-2502225" y="2508169"/>
            <a:ext cx="5137500" cy="132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246" name="Picture 6" descr="https://sun9-21.userapi.com/impg/ILFE6IhjppgKpbRMJagmWrqimbFt70qttoqxoQ/epUL7Kj3PRs.jpg?size=1200x1600&amp;quality=95&amp;sign=69bed43606fd622e779d278d0a6e0f20&amp;type=alb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1724" y="471268"/>
            <a:ext cx="3406553" cy="45420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56"/>
          <p:cNvSpPr txBox="1"/>
          <p:nvPr/>
        </p:nvSpPr>
        <p:spPr>
          <a:xfrm>
            <a:off x="8669400" y="4768875"/>
            <a:ext cx="474000" cy="11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 panose="020B0604020202020204"/>
              <a:buNone/>
            </a:pPr>
            <a:r>
              <a:rPr lang="en-US" sz="1700" b="1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endParaRPr sz="1700">
              <a:solidFill>
                <a:srgbClr val="D9D9D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600"/>
              <a:buNone/>
            </a:pPr>
            <a:endParaRPr sz="1700" b="1"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1" name="Google Shape;251;p56"/>
          <p:cNvSpPr txBox="1"/>
          <p:nvPr/>
        </p:nvSpPr>
        <p:spPr>
          <a:xfrm>
            <a:off x="4300220" y="340995"/>
            <a:ext cx="4605020" cy="1349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altLang="en-US" sz="1600" b="1" dirty="0">
              <a:solidFill>
                <a:schemeClr val="accent2">
                  <a:lumMod val="50000"/>
                </a:schemeClr>
              </a:solidFill>
              <a:latin typeface="Times New Roman" panose="02020603050405020304" charset="0"/>
              <a:ea typeface="Montserrat"/>
              <a:cs typeface="Times New Roman" panose="02020603050405020304" charset="0"/>
              <a:sym typeface="Montserrat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altLang="en-US" sz="1600" b="1" dirty="0">
              <a:solidFill>
                <a:schemeClr val="accent2">
                  <a:lumMod val="50000"/>
                </a:schemeClr>
              </a:solidFill>
              <a:latin typeface="Times New Roman" panose="02020603050405020304" charset="0"/>
              <a:ea typeface="Montserrat"/>
              <a:cs typeface="Times New Roman" panose="02020603050405020304" charset="0"/>
              <a:sym typeface="Montserrat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altLang="en-US" sz="1600" b="1" dirty="0">
              <a:solidFill>
                <a:schemeClr val="accent2">
                  <a:lumMod val="50000"/>
                </a:schemeClr>
              </a:solidFill>
              <a:latin typeface="Times New Roman" panose="02020603050405020304" charset="0"/>
              <a:ea typeface="Montserrat"/>
              <a:cs typeface="Times New Roman" panose="02020603050405020304" charset="0"/>
              <a:sym typeface="Montserrat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altLang="en-US" sz="1600" b="1" dirty="0">
              <a:solidFill>
                <a:schemeClr val="accent2">
                  <a:lumMod val="50000"/>
                </a:schemeClr>
              </a:solidFill>
              <a:latin typeface="Times New Roman" panose="02020603050405020304" charset="0"/>
              <a:ea typeface="Montserrat"/>
              <a:cs typeface="Times New Roman" panose="02020603050405020304" charset="0"/>
              <a:sym typeface="Montserrat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altLang="en-US" sz="1600" b="1" dirty="0">
              <a:solidFill>
                <a:schemeClr val="accent2">
                  <a:lumMod val="50000"/>
                </a:schemeClr>
              </a:solidFill>
              <a:latin typeface="Times New Roman" panose="02020603050405020304" charset="0"/>
              <a:ea typeface="Montserrat"/>
              <a:cs typeface="Times New Roman" panose="02020603050405020304" charset="0"/>
              <a:sym typeface="Montserrat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altLang="en-US" sz="1600" b="1" dirty="0">
              <a:solidFill>
                <a:schemeClr val="accent2">
                  <a:lumMod val="50000"/>
                </a:schemeClr>
              </a:solidFill>
              <a:latin typeface="Times New Roman" panose="02020603050405020304" charset="0"/>
              <a:ea typeface="Montserrat"/>
              <a:cs typeface="Times New Roman" panose="02020603050405020304" charset="0"/>
              <a:sym typeface="Montserrat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altLang="en-US" sz="1600" b="1" dirty="0">
              <a:solidFill>
                <a:schemeClr val="accent2">
                  <a:lumMod val="50000"/>
                </a:schemeClr>
              </a:solidFill>
              <a:latin typeface="Times New Roman" panose="02020603050405020304" charset="0"/>
              <a:ea typeface="Montserrat"/>
              <a:cs typeface="Times New Roman" panose="02020603050405020304" charset="0"/>
              <a:sym typeface="Montserrat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altLang="en-US" sz="1600" b="1" dirty="0">
              <a:solidFill>
                <a:schemeClr val="accent2">
                  <a:lumMod val="50000"/>
                </a:schemeClr>
              </a:solidFill>
              <a:latin typeface="Times New Roman" panose="02020603050405020304" charset="0"/>
              <a:ea typeface="Montserrat"/>
              <a:cs typeface="Times New Roman" panose="02020603050405020304" charset="0"/>
              <a:sym typeface="Montserrat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altLang="en-US" sz="1600" b="1" dirty="0">
              <a:solidFill>
                <a:schemeClr val="accent2">
                  <a:lumMod val="50000"/>
                </a:schemeClr>
              </a:solidFill>
              <a:latin typeface="Times New Roman" panose="02020603050405020304" charset="0"/>
              <a:ea typeface="Montserrat"/>
              <a:cs typeface="Times New Roman" panose="02020603050405020304" charset="0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ea typeface="Montserrat SemiBold"/>
              <a:cs typeface="Times New Roman" panose="02020603050405020304" charset="0"/>
              <a:sym typeface="Montserrat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ea typeface="Montserrat SemiBold"/>
              <a:cs typeface="Times New Roman" panose="02020603050405020304" charset="0"/>
              <a:sym typeface="Montserrat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ea typeface="Montserrat SemiBold"/>
              <a:cs typeface="Times New Roman" panose="02020603050405020304" charset="0"/>
              <a:sym typeface="Montserrat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ea typeface="Montserrat SemiBold"/>
              <a:cs typeface="Times New Roman" panose="02020603050405020304" charset="0"/>
              <a:sym typeface="Montserrat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ea typeface="Montserrat SemiBold"/>
              <a:cs typeface="Times New Roman" panose="02020603050405020304" charset="0"/>
              <a:sym typeface="Montserrat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ea typeface="Montserrat SemiBold"/>
              <a:cs typeface="Times New Roman" panose="02020603050405020304" charset="0"/>
              <a:sym typeface="Montserrat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ea typeface="Montserrat SemiBold"/>
              <a:cs typeface="Times New Roman" panose="02020603050405020304" charset="0"/>
              <a:sym typeface="Montserrat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ea typeface="Montserrat SemiBold"/>
              <a:cs typeface="Times New Roman" panose="02020603050405020304" charset="0"/>
              <a:sym typeface="Montserrat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Montserrat SemiBold"/>
                <a:cs typeface="Times New Roman" panose="02020603050405020304" charset="0"/>
                <a:sym typeface="Montserrat SemiBold"/>
              </a:rPr>
              <a:t>Поддержка семей с детьми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solidFill>
                <a:schemeClr val="tx1"/>
              </a:solidFill>
              <a:latin typeface="Times New Roman" panose="02020603050405020304" charset="0"/>
              <a:ea typeface="Montserrat"/>
              <a:cs typeface="Times New Roman" panose="02020603050405020304" charset="0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>
                <a:solidFill>
                  <a:schemeClr val="tx1"/>
                </a:solidFill>
                <a:latin typeface="Times New Roman" panose="02020603050405020304" charset="0"/>
                <a:ea typeface="Montserrat"/>
                <a:cs typeface="Times New Roman" panose="02020603050405020304" charset="0"/>
                <a:sym typeface="Montserrat"/>
              </a:rPr>
              <a:t>Благодаря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charset="0"/>
                <a:ea typeface="Montserrat"/>
                <a:cs typeface="Times New Roman" panose="02020603050405020304" charset="0"/>
                <a:sym typeface="Montserrat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charset="0"/>
                <a:ea typeface="Montserrat"/>
                <a:cs typeface="Times New Roman" panose="02020603050405020304" charset="0"/>
                <a:sym typeface="Montserrat"/>
              </a:rPr>
              <a:t>помощи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charset="0"/>
                <a:ea typeface="Montserrat"/>
                <a:cs typeface="Times New Roman" panose="02020603050405020304" charset="0"/>
                <a:sym typeface="Montserrat"/>
              </a:rPr>
              <a:t> объединения 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charset="0"/>
                <a:ea typeface="Montserrat"/>
                <a:cs typeface="Times New Roman" panose="02020603050405020304" charset="0"/>
                <a:sym typeface="Montserrat"/>
              </a:rPr>
              <a:t> ,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charset="0"/>
                <a:ea typeface="Montserrat"/>
                <a:cs typeface="Times New Roman" panose="02020603050405020304" charset="0"/>
                <a:sym typeface="Montserrat"/>
              </a:rPr>
              <a:t>в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charset="0"/>
                <a:ea typeface="Montserrat"/>
                <a:cs typeface="Times New Roman" panose="02020603050405020304" charset="0"/>
                <a:sym typeface="Montserrat"/>
              </a:rPr>
              <a:t>семьях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charset="0"/>
                <a:ea typeface="Montserrat"/>
                <a:cs typeface="Times New Roman" panose="02020603050405020304" charset="0"/>
                <a:sym typeface="Montserrat"/>
              </a:rPr>
              <a:t> с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charset="0"/>
                <a:ea typeface="Montserrat"/>
                <a:cs typeface="Times New Roman" panose="02020603050405020304" charset="0"/>
                <a:sym typeface="Montserrat"/>
              </a:rPr>
              <a:t>детьми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charset="0"/>
                <a:ea typeface="Montserrat"/>
                <a:cs typeface="Times New Roman" panose="02020603050405020304" charset="0"/>
                <a:sym typeface="Montserrat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charset="0"/>
                <a:ea typeface="Montserrat"/>
                <a:cs typeface="Times New Roman" panose="02020603050405020304" charset="0"/>
                <a:sym typeface="Montserrat"/>
              </a:rPr>
              <a:t>наблюдается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charset="0"/>
                <a:ea typeface="Montserrat"/>
                <a:cs typeface="Times New Roman" panose="02020603050405020304" charset="0"/>
                <a:sym typeface="Montserrat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charset="0"/>
                <a:ea typeface="Montserrat"/>
                <a:cs typeface="Times New Roman" panose="02020603050405020304" charset="0"/>
                <a:sym typeface="Montserrat"/>
              </a:rPr>
              <a:t>улучшение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charset="0"/>
                <a:ea typeface="Montserrat"/>
                <a:cs typeface="Times New Roman" panose="02020603050405020304" charset="0"/>
                <a:sym typeface="Montserrat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charset="0"/>
                <a:ea typeface="Montserrat"/>
                <a:cs typeface="Times New Roman" panose="02020603050405020304" charset="0"/>
                <a:sym typeface="Montserrat"/>
              </a:rPr>
              <a:t>психологического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charset="0"/>
                <a:ea typeface="Montserrat"/>
                <a:cs typeface="Times New Roman" panose="02020603050405020304" charset="0"/>
                <a:sym typeface="Montserrat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charset="0"/>
                <a:ea typeface="Montserrat"/>
                <a:cs typeface="Times New Roman" panose="02020603050405020304" charset="0"/>
                <a:sym typeface="Montserrat"/>
              </a:rPr>
              <a:t>состояния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charset="0"/>
                <a:ea typeface="Montserrat"/>
                <a:cs typeface="Times New Roman" panose="02020603050405020304" charset="0"/>
                <a:sym typeface="Montserrat"/>
              </a:rPr>
              <a:t>.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charset="0"/>
                <a:ea typeface="Montserrat"/>
                <a:cs typeface="Times New Roman" panose="02020603050405020304" charset="0"/>
                <a:sym typeface="Montserrat"/>
              </a:rPr>
              <a:t>Родители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charset="0"/>
                <a:ea typeface="Montserrat"/>
                <a:cs typeface="Times New Roman" panose="02020603050405020304" charset="0"/>
                <a:sym typeface="Montserrat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charset="0"/>
                <a:ea typeface="Montserrat"/>
                <a:cs typeface="Times New Roman" panose="02020603050405020304" charset="0"/>
                <a:sym typeface="Montserrat"/>
              </a:rPr>
              <a:t>обретают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charset="0"/>
                <a:ea typeface="Montserrat"/>
                <a:cs typeface="Times New Roman" panose="02020603050405020304" charset="0"/>
                <a:sym typeface="Montserrat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charset="0"/>
                <a:ea typeface="Montserrat"/>
                <a:cs typeface="Times New Roman" panose="02020603050405020304" charset="0"/>
                <a:sym typeface="Montserrat"/>
              </a:rPr>
              <a:t>уверенность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charset="0"/>
                <a:ea typeface="Montserrat"/>
                <a:cs typeface="Times New Roman" panose="02020603050405020304" charset="0"/>
                <a:sym typeface="Montserrat"/>
              </a:rPr>
              <a:t> в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charset="0"/>
                <a:ea typeface="Montserrat"/>
                <a:cs typeface="Times New Roman" panose="02020603050405020304" charset="0"/>
                <a:sym typeface="Montserrat"/>
              </a:rPr>
              <a:t>собственных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charset="0"/>
                <a:ea typeface="Montserrat"/>
                <a:cs typeface="Times New Roman" panose="02020603050405020304" charset="0"/>
                <a:sym typeface="Montserrat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charset="0"/>
                <a:ea typeface="Montserrat"/>
                <a:cs typeface="Times New Roman" panose="02020603050405020304" charset="0"/>
                <a:sym typeface="Montserrat"/>
              </a:rPr>
              <a:t>силах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charset="0"/>
                <a:ea typeface="Montserrat"/>
                <a:cs typeface="Times New Roman" panose="02020603050405020304" charset="0"/>
                <a:sym typeface="Montserrat"/>
              </a:rPr>
              <a:t> и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charset="0"/>
                <a:ea typeface="Montserrat"/>
                <a:cs typeface="Times New Roman" panose="02020603050405020304" charset="0"/>
                <a:sym typeface="Montserrat"/>
              </a:rPr>
              <a:t>становятся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charset="0"/>
                <a:ea typeface="Montserrat"/>
                <a:cs typeface="Times New Roman" panose="02020603050405020304" charset="0"/>
                <a:sym typeface="Montserrat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charset="0"/>
                <a:ea typeface="Montserrat"/>
                <a:cs typeface="Times New Roman" panose="02020603050405020304" charset="0"/>
                <a:sym typeface="Montserrat"/>
              </a:rPr>
              <a:t>активнее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charset="0"/>
                <a:ea typeface="Montserrat"/>
                <a:cs typeface="Times New Roman" panose="02020603050405020304" charset="0"/>
                <a:sym typeface="Montserrat"/>
              </a:rPr>
              <a:t> в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charset="0"/>
                <a:ea typeface="Montserrat"/>
                <a:cs typeface="Times New Roman" panose="02020603050405020304" charset="0"/>
                <a:sym typeface="Montserrat"/>
              </a:rPr>
              <a:t>социальной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charset="0"/>
                <a:ea typeface="Montserrat"/>
                <a:cs typeface="Times New Roman" panose="02020603050405020304" charset="0"/>
                <a:sym typeface="Montserrat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charset="0"/>
                <a:ea typeface="Montserrat"/>
                <a:cs typeface="Times New Roman" panose="02020603050405020304" charset="0"/>
                <a:sym typeface="Montserrat"/>
              </a:rPr>
              <a:t>жизни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charset="0"/>
                <a:ea typeface="Montserrat"/>
                <a:cs typeface="Times New Roman" panose="02020603050405020304" charset="0"/>
                <a:sym typeface="Montserrat"/>
              </a:rPr>
              <a:t>.</a:t>
            </a:r>
            <a:r>
              <a:rPr lang="ru-RU" altLang="en-US" sz="1600" dirty="0">
                <a:solidFill>
                  <a:schemeClr val="tx1"/>
                </a:solidFill>
                <a:latin typeface="Times New Roman" panose="02020603050405020304" charset="0"/>
                <a:ea typeface="Montserrat"/>
                <a:cs typeface="Times New Roman" panose="02020603050405020304" charset="0"/>
                <a:sym typeface="Montserrat"/>
              </a:rPr>
              <a:t> 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altLang="en-US" sz="1600" b="1" dirty="0">
              <a:solidFill>
                <a:schemeClr val="accent2">
                  <a:lumMod val="50000"/>
                </a:schemeClr>
              </a:solidFill>
              <a:latin typeface="Times New Roman" panose="02020603050405020304" charset="0"/>
              <a:ea typeface="Montserrat"/>
              <a:cs typeface="Times New Roman" panose="02020603050405020304" charset="0"/>
              <a:sym typeface="Montserrat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altLang="en-US" sz="1600" b="1" dirty="0">
              <a:solidFill>
                <a:schemeClr val="accent2">
                  <a:lumMod val="50000"/>
                </a:schemeClr>
              </a:solidFill>
              <a:latin typeface="Times New Roman" panose="02020603050405020304" charset="0"/>
              <a:ea typeface="Montserrat"/>
              <a:cs typeface="Times New Roman" panose="02020603050405020304" charset="0"/>
              <a:sym typeface="Montserrat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en-US" sz="1600" b="1" dirty="0">
                <a:solidFill>
                  <a:srgbClr val="FF0000"/>
                </a:solidFill>
                <a:latin typeface="Times New Roman" panose="02020603050405020304" charset="0"/>
                <a:ea typeface="Montserrat"/>
                <a:cs typeface="Times New Roman" panose="02020603050405020304" charset="0"/>
                <a:sym typeface="Montserrat"/>
              </a:rPr>
              <a:t>Для пожилых людей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altLang="en-US" sz="1600" b="1" dirty="0">
              <a:solidFill>
                <a:schemeClr val="accent2">
                  <a:lumMod val="50000"/>
                </a:schemeClr>
              </a:solidFill>
              <a:latin typeface="Times New Roman" panose="02020603050405020304" charset="0"/>
              <a:ea typeface="Montserrat"/>
              <a:cs typeface="Times New Roman" panose="02020603050405020304" charset="0"/>
              <a:sym typeface="Montserrat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en-US" sz="1500" dirty="0">
                <a:solidFill>
                  <a:schemeClr val="tx1"/>
                </a:solidFill>
                <a:latin typeface="Times New Roman" panose="02020603050405020304" charset="0"/>
                <a:ea typeface="Montserrat"/>
                <a:cs typeface="Times New Roman" panose="02020603050405020304" charset="0"/>
                <a:sym typeface="Montserrat"/>
              </a:rPr>
              <a:t>Для пожилых людей увеличивается внимание и общение. Они чувствуют себя нужными другим. Поднимается настроение, они </a:t>
            </a:r>
            <a:r>
              <a:rPr lang="ru-RU" altLang="en-US" sz="1500" dirty="0" err="1">
                <a:solidFill>
                  <a:schemeClr val="tx1"/>
                </a:solidFill>
                <a:latin typeface="Times New Roman" panose="02020603050405020304" charset="0"/>
                <a:ea typeface="Montserrat"/>
                <a:cs typeface="Times New Roman" panose="02020603050405020304" charset="0"/>
                <a:sym typeface="Montserrat"/>
              </a:rPr>
              <a:t>стрновятся</a:t>
            </a:r>
            <a:r>
              <a:rPr lang="ru-RU" altLang="en-US" sz="1500" dirty="0">
                <a:solidFill>
                  <a:schemeClr val="tx1"/>
                </a:solidFill>
                <a:latin typeface="Times New Roman" panose="02020603050405020304" charset="0"/>
                <a:ea typeface="Montserrat"/>
                <a:cs typeface="Times New Roman" panose="02020603050405020304" charset="0"/>
                <a:sym typeface="Montserrat"/>
              </a:rPr>
              <a:t> более разговорчивыми, у них появляется желание «жить»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altLang="en-US" sz="1500" dirty="0">
              <a:solidFill>
                <a:schemeClr val="tx1"/>
              </a:solidFill>
              <a:latin typeface="Times New Roman" panose="02020603050405020304" charset="0"/>
              <a:ea typeface="Montserrat"/>
              <a:cs typeface="Times New Roman" panose="02020603050405020304" charset="0"/>
              <a:sym typeface="Montserrat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altLang="en-US" sz="1600" dirty="0">
              <a:solidFill>
                <a:schemeClr val="tx1"/>
              </a:solidFill>
              <a:latin typeface="Times New Roman" panose="02020603050405020304" charset="0"/>
              <a:ea typeface="Montserrat"/>
              <a:cs typeface="Times New Roman" panose="02020603050405020304" charset="0"/>
              <a:sym typeface="Montserrat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altLang="en-US" sz="1600" dirty="0">
              <a:solidFill>
                <a:schemeClr val="tx1"/>
              </a:solidFill>
              <a:latin typeface="Times New Roman" panose="02020603050405020304" charset="0"/>
              <a:ea typeface="Montserrat"/>
              <a:cs typeface="Times New Roman" panose="02020603050405020304" charset="0"/>
              <a:sym typeface="Montserrat"/>
            </a:endParaRPr>
          </a:p>
        </p:txBody>
      </p:sp>
      <p:sp>
        <p:nvSpPr>
          <p:cNvPr id="252" name="Google Shape;252;p56"/>
          <p:cNvSpPr/>
          <p:nvPr/>
        </p:nvSpPr>
        <p:spPr>
          <a:xfrm rot="5400000">
            <a:off x="1317354" y="2591835"/>
            <a:ext cx="5137500" cy="132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3" name="Google Shape;253;p56"/>
          <p:cNvSpPr/>
          <p:nvPr/>
        </p:nvSpPr>
        <p:spPr>
          <a:xfrm rot="5400000">
            <a:off x="-2502225" y="2508169"/>
            <a:ext cx="5137500" cy="132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243840" y="163195"/>
            <a:ext cx="3575685" cy="43357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ea typeface="Montserrat SemiBold"/>
              <a:cs typeface="Times New Roman" panose="02020603050405020304" charset="0"/>
              <a:sym typeface="Montserrat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ea typeface="Montserrat SemiBold"/>
              <a:cs typeface="Times New Roman" panose="02020603050405020304" charset="0"/>
              <a:sym typeface="Montserrat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ea typeface="Montserrat SemiBold"/>
              <a:cs typeface="Times New Roman" panose="02020603050405020304" charset="0"/>
              <a:sym typeface="Montserrat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ea typeface="Montserrat SemiBold"/>
              <a:cs typeface="Times New Roman" panose="02020603050405020304" charset="0"/>
              <a:sym typeface="Montserrat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ea typeface="Montserrat SemiBold"/>
              <a:cs typeface="Times New Roman" panose="02020603050405020304" charset="0"/>
              <a:sym typeface="Montserrat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ea typeface="Montserrat"/>
                <a:cs typeface="Times New Roman" panose="02020603050405020304" charset="0"/>
                <a:sym typeface="Montserrat"/>
              </a:rPr>
              <a:t> </a:t>
            </a:r>
            <a:endParaRPr lang="ru-RU" altLang="en-US" dirty="0"/>
          </a:p>
        </p:txBody>
      </p:sp>
      <p:pic>
        <p:nvPicPr>
          <p:cNvPr id="8194" name="Picture 2" descr="https://sun9-49.userapi.com/impg/tTqJ-PnJRrPkS2ztw3MmmnJ2vAkREWGowatmHQ/EX0uOXw4-KY.jpg?size=2560x2189&amp;quality=95&amp;sign=3af677862df331573251d33233c441c3&amp;type=alb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3137" y="467186"/>
            <a:ext cx="3691976" cy="38985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57"/>
          <p:cNvSpPr/>
          <p:nvPr/>
        </p:nvSpPr>
        <p:spPr>
          <a:xfrm>
            <a:off x="4419137" y="2404137"/>
            <a:ext cx="314700" cy="310200"/>
          </a:xfrm>
          <a:prstGeom prst="donut">
            <a:avLst>
              <a:gd name="adj" fmla="val 14347"/>
            </a:avLst>
          </a:prstGeom>
          <a:solidFill>
            <a:srgbClr val="1C3355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260" name="Google Shape;260;p57"/>
          <p:cNvSpPr/>
          <p:nvPr/>
        </p:nvSpPr>
        <p:spPr>
          <a:xfrm>
            <a:off x="4419137" y="3427982"/>
            <a:ext cx="314700" cy="310200"/>
          </a:xfrm>
          <a:prstGeom prst="donut">
            <a:avLst>
              <a:gd name="adj" fmla="val 14347"/>
            </a:avLst>
          </a:prstGeom>
          <a:solidFill>
            <a:srgbClr val="1C3355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261" name="Google Shape;261;p57"/>
          <p:cNvSpPr/>
          <p:nvPr/>
        </p:nvSpPr>
        <p:spPr>
          <a:xfrm>
            <a:off x="4419137" y="4451814"/>
            <a:ext cx="314700" cy="310200"/>
          </a:xfrm>
          <a:prstGeom prst="donut">
            <a:avLst>
              <a:gd name="adj" fmla="val 14347"/>
            </a:avLst>
          </a:prstGeom>
          <a:solidFill>
            <a:srgbClr val="1C3355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262" name="Google Shape;262;p57"/>
          <p:cNvSpPr/>
          <p:nvPr/>
        </p:nvSpPr>
        <p:spPr>
          <a:xfrm>
            <a:off x="4419137" y="1380318"/>
            <a:ext cx="314700" cy="310200"/>
          </a:xfrm>
          <a:prstGeom prst="donut">
            <a:avLst>
              <a:gd name="adj" fmla="val 14347"/>
            </a:avLst>
          </a:prstGeom>
          <a:solidFill>
            <a:srgbClr val="1C3355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2A3E5C"/>
              </a:solidFill>
            </a:endParaRPr>
          </a:p>
        </p:txBody>
      </p:sp>
      <p:cxnSp>
        <p:nvCxnSpPr>
          <p:cNvPr id="263" name="Google Shape;263;p57"/>
          <p:cNvCxnSpPr>
            <a:stCxn id="262" idx="4"/>
            <a:endCxn id="259" idx="0"/>
          </p:cNvCxnSpPr>
          <p:nvPr/>
        </p:nvCxnSpPr>
        <p:spPr>
          <a:xfrm>
            <a:off x="4576487" y="1690518"/>
            <a:ext cx="0" cy="713700"/>
          </a:xfrm>
          <a:prstGeom prst="straightConnector1">
            <a:avLst/>
          </a:prstGeom>
          <a:noFill/>
          <a:ln w="19050" cap="flat" cmpd="sng">
            <a:solidFill>
              <a:srgbClr val="6B4D42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264" name="Google Shape;264;p57"/>
          <p:cNvCxnSpPr>
            <a:stCxn id="259" idx="4"/>
            <a:endCxn id="260" idx="0"/>
          </p:cNvCxnSpPr>
          <p:nvPr/>
        </p:nvCxnSpPr>
        <p:spPr>
          <a:xfrm>
            <a:off x="4576487" y="2714337"/>
            <a:ext cx="0" cy="713700"/>
          </a:xfrm>
          <a:prstGeom prst="straightConnector1">
            <a:avLst/>
          </a:prstGeom>
          <a:noFill/>
          <a:ln w="19050" cap="flat" cmpd="sng">
            <a:solidFill>
              <a:srgbClr val="6B4D42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265" name="Google Shape;265;p57"/>
          <p:cNvCxnSpPr>
            <a:stCxn id="260" idx="4"/>
            <a:endCxn id="261" idx="0"/>
          </p:cNvCxnSpPr>
          <p:nvPr/>
        </p:nvCxnSpPr>
        <p:spPr>
          <a:xfrm>
            <a:off x="4576487" y="3738182"/>
            <a:ext cx="0" cy="713700"/>
          </a:xfrm>
          <a:prstGeom prst="straightConnector1">
            <a:avLst/>
          </a:prstGeom>
          <a:noFill/>
          <a:ln w="19050" cap="flat" cmpd="sng">
            <a:solidFill>
              <a:srgbClr val="6B4D4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266" name="Google Shape;266;p57"/>
          <p:cNvSpPr txBox="1"/>
          <p:nvPr/>
        </p:nvSpPr>
        <p:spPr>
          <a:xfrm>
            <a:off x="0" y="4768875"/>
            <a:ext cx="474000" cy="11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600"/>
              <a:buNone/>
            </a:pPr>
            <a:r>
              <a:rPr lang="en-US" sz="1700" b="1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5</a:t>
            </a:r>
            <a:endParaRPr sz="1700">
              <a:solidFill>
                <a:srgbClr val="D9D9D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67" name="Google Shape;267;p57"/>
          <p:cNvSpPr/>
          <p:nvPr/>
        </p:nvSpPr>
        <p:spPr>
          <a:xfrm>
            <a:off x="338381" y="1394813"/>
            <a:ext cx="3822600" cy="12093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F2F2F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8" name="Google Shape;268;p57"/>
          <p:cNvSpPr/>
          <p:nvPr/>
        </p:nvSpPr>
        <p:spPr>
          <a:xfrm>
            <a:off x="3242231" y="1394813"/>
            <a:ext cx="918600" cy="1209300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01</a:t>
            </a:r>
            <a:endParaRPr sz="16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9" name="Google Shape;269;p57"/>
          <p:cNvSpPr txBox="1"/>
          <p:nvPr/>
        </p:nvSpPr>
        <p:spPr>
          <a:xfrm>
            <a:off x="387150" y="1849425"/>
            <a:ext cx="2855100" cy="3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Montserrat"/>
                <a:cs typeface="Times New Roman" panose="02020603050405020304" charset="0"/>
                <a:sym typeface="Montserrat"/>
              </a:rPr>
              <a:t>Качественные результаты</a:t>
            </a:r>
            <a:r>
              <a:rPr lang="en-US" sz="1500" b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ea typeface="Montserrat"/>
                <a:cs typeface="Times New Roman" panose="02020603050405020304" charset="0"/>
                <a:sym typeface="Montserrat"/>
              </a:rPr>
              <a:t>:</a:t>
            </a:r>
            <a:r>
              <a:rPr lang="en-US" sz="150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ea typeface="Montserrat"/>
                <a:cs typeface="Times New Roman" panose="02020603050405020304" charset="0"/>
                <a:sym typeface="Montserrat"/>
              </a:rPr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Times New Roman" panose="02020603050405020304" charset="0"/>
                <a:ea typeface="Montserrat"/>
                <a:cs typeface="Times New Roman" panose="02020603050405020304" charset="0"/>
                <a:sym typeface="Montserrat"/>
              </a:rPr>
              <a:t>Снятие психоэмоционального напряжения, улучшение мотивации и уверенности у детей, увеличение активности благополучателей</a:t>
            </a:r>
            <a:r>
              <a:rPr lang="ru-RU" altLang="en-US" sz="1500">
                <a:solidFill>
                  <a:schemeClr val="dk1"/>
                </a:solidFill>
                <a:latin typeface="Times New Roman" panose="02020603050405020304" charset="0"/>
                <a:ea typeface="Montserrat"/>
                <a:cs typeface="Times New Roman" panose="02020603050405020304" charset="0"/>
                <a:sym typeface="Montserrat"/>
              </a:rPr>
              <a:t>, улучшение материального положения, решение социальных проблем</a:t>
            </a:r>
            <a:r>
              <a:rPr lang="en-US" sz="1500">
                <a:solidFill>
                  <a:schemeClr val="dk1"/>
                </a:solidFill>
                <a:latin typeface="Times New Roman" panose="02020603050405020304" charset="0"/>
                <a:ea typeface="Montserrat"/>
                <a:cs typeface="Times New Roman" panose="02020603050405020304" charset="0"/>
                <a:sym typeface="Montserrat"/>
              </a:rPr>
              <a:t>.</a:t>
            </a:r>
          </a:p>
        </p:txBody>
      </p:sp>
      <p:sp>
        <p:nvSpPr>
          <p:cNvPr id="270" name="Google Shape;270;p57"/>
          <p:cNvSpPr/>
          <p:nvPr/>
        </p:nvSpPr>
        <p:spPr>
          <a:xfrm>
            <a:off x="5037075" y="1842019"/>
            <a:ext cx="3739200" cy="12093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F2F2F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1" name="Google Shape;271;p57"/>
          <p:cNvSpPr/>
          <p:nvPr/>
        </p:nvSpPr>
        <p:spPr>
          <a:xfrm>
            <a:off x="5037113" y="1842019"/>
            <a:ext cx="918600" cy="1209300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02</a:t>
            </a:r>
            <a:endParaRPr sz="16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2" name="Google Shape;272;p57"/>
          <p:cNvSpPr txBox="1"/>
          <p:nvPr/>
        </p:nvSpPr>
        <p:spPr>
          <a:xfrm>
            <a:off x="5955787" y="2275479"/>
            <a:ext cx="2855100" cy="3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Montserrat"/>
                <a:cs typeface="Times New Roman" panose="02020603050405020304" charset="0"/>
                <a:sym typeface="Montserrat"/>
              </a:rPr>
              <a:t>Количественные</a:t>
            </a:r>
            <a:r>
              <a:rPr lang="en-US" sz="15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Montserrat"/>
                <a:cs typeface="Times New Roman" panose="02020603050405020304" charset="0"/>
                <a:sym typeface="Montserrat"/>
              </a:rPr>
              <a:t> </a:t>
            </a:r>
            <a:r>
              <a:rPr lang="en-US" sz="15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Montserrat"/>
                <a:cs typeface="Times New Roman" panose="02020603050405020304" charset="0"/>
                <a:sym typeface="Montserrat"/>
              </a:rPr>
              <a:t>результаты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ea typeface="Montserrat"/>
                <a:cs typeface="Times New Roman" panose="02020603050405020304" charset="0"/>
                <a:sym typeface="Montserrat"/>
              </a:rPr>
              <a:t>: </a:t>
            </a:r>
            <a:r>
              <a:rPr lang="en-US" sz="1600" dirty="0" err="1" smtClean="0">
                <a:solidFill>
                  <a:schemeClr val="dk1"/>
                </a:solidFill>
                <a:latin typeface="Times New Roman" panose="02020603050405020304" charset="0"/>
                <a:ea typeface="Montserrat"/>
                <a:cs typeface="Times New Roman" panose="02020603050405020304" charset="0"/>
                <a:sym typeface="Montserrat"/>
              </a:rPr>
              <a:t>Более</a:t>
            </a:r>
            <a:r>
              <a:rPr lang="ru-RU" sz="1600" dirty="0" smtClean="0">
                <a:solidFill>
                  <a:schemeClr val="dk1"/>
                </a:solidFill>
                <a:latin typeface="Times New Roman" panose="02020603050405020304" charset="0"/>
                <a:ea typeface="Montserrat"/>
                <a:cs typeface="Times New Roman" panose="02020603050405020304" charset="0"/>
                <a:sym typeface="Montserrat"/>
              </a:rPr>
              <a:t> 15</a:t>
            </a:r>
            <a:r>
              <a:rPr lang="en-US" sz="1600" dirty="0" smtClean="0">
                <a:solidFill>
                  <a:schemeClr val="dk1"/>
                </a:solidFill>
                <a:latin typeface="Times New Roman" panose="02020603050405020304" charset="0"/>
                <a:ea typeface="Montserrat"/>
                <a:cs typeface="Times New Roman" panose="02020603050405020304" charset="0"/>
                <a:sym typeface="Montserrat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Times New Roman" panose="02020603050405020304" charset="0"/>
                <a:ea typeface="Montserrat"/>
                <a:cs typeface="Times New Roman" panose="02020603050405020304" charset="0"/>
                <a:sym typeface="Montserrat"/>
              </a:rPr>
              <a:t>учавствующих</a:t>
            </a:r>
            <a:r>
              <a:rPr lang="en-US" sz="1600" dirty="0">
                <a:solidFill>
                  <a:schemeClr val="dk1"/>
                </a:solidFill>
                <a:latin typeface="Times New Roman" panose="02020603050405020304" charset="0"/>
                <a:ea typeface="Montserrat"/>
                <a:cs typeface="Times New Roman" panose="02020603050405020304" charset="0"/>
                <a:sym typeface="Montserrat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Times New Roman" panose="02020603050405020304" charset="0"/>
                <a:ea typeface="Montserrat"/>
                <a:cs typeface="Times New Roman" panose="02020603050405020304" charset="0"/>
                <a:sym typeface="Montserrat"/>
              </a:rPr>
              <a:t>волонтеров</a:t>
            </a:r>
            <a:r>
              <a:rPr lang="en-US" sz="1600" dirty="0">
                <a:solidFill>
                  <a:schemeClr val="dk1"/>
                </a:solidFill>
                <a:latin typeface="Times New Roman" panose="02020603050405020304" charset="0"/>
                <a:ea typeface="Montserrat"/>
                <a:cs typeface="Times New Roman" panose="02020603050405020304" charset="0"/>
                <a:sym typeface="Montserrat"/>
              </a:rPr>
              <a:t>, </a:t>
            </a:r>
            <a:r>
              <a:rPr lang="en-US" sz="1600" dirty="0" err="1">
                <a:solidFill>
                  <a:schemeClr val="dk1"/>
                </a:solidFill>
                <a:latin typeface="Times New Roman" panose="02020603050405020304" charset="0"/>
                <a:ea typeface="Montserrat"/>
                <a:cs typeface="Times New Roman" panose="02020603050405020304" charset="0"/>
                <a:sym typeface="Montserrat"/>
              </a:rPr>
              <a:t>помощь</a:t>
            </a:r>
            <a:r>
              <a:rPr lang="en-US" sz="1600" dirty="0">
                <a:solidFill>
                  <a:schemeClr val="dk1"/>
                </a:solidFill>
                <a:latin typeface="Times New Roman" panose="02020603050405020304" charset="0"/>
                <a:ea typeface="Montserrat"/>
                <a:cs typeface="Times New Roman" panose="02020603050405020304" charset="0"/>
                <a:sym typeface="Montserrat"/>
              </a:rPr>
              <a:t> </a:t>
            </a:r>
            <a:r>
              <a:rPr lang="ru-RU" altLang="en-US" sz="1600" dirty="0">
                <a:solidFill>
                  <a:schemeClr val="dk1"/>
                </a:solidFill>
                <a:latin typeface="Times New Roman" panose="02020603050405020304" charset="0"/>
                <a:ea typeface="Montserrat"/>
                <a:cs typeface="Times New Roman" panose="02020603050405020304" charset="0"/>
                <a:sym typeface="Montserrat"/>
              </a:rPr>
              <a:t>увеличилась до </a:t>
            </a:r>
            <a:r>
              <a:rPr lang="ru-RU" altLang="en-US" sz="1600" dirty="0" smtClean="0">
                <a:solidFill>
                  <a:schemeClr val="dk1"/>
                </a:solidFill>
                <a:latin typeface="Times New Roman" panose="02020603050405020304" charset="0"/>
                <a:ea typeface="Montserrat"/>
                <a:cs typeface="Times New Roman" panose="02020603050405020304" charset="0"/>
                <a:sym typeface="Montserrat"/>
              </a:rPr>
              <a:t>25</a:t>
            </a:r>
            <a:r>
              <a:rPr lang="en-US" sz="1600" dirty="0" err="1" smtClean="0">
                <a:solidFill>
                  <a:schemeClr val="dk1"/>
                </a:solidFill>
                <a:latin typeface="Times New Roman" panose="02020603050405020304" charset="0"/>
                <a:ea typeface="Montserrat"/>
                <a:cs typeface="Times New Roman" panose="02020603050405020304" charset="0"/>
                <a:sym typeface="Montserrat"/>
              </a:rPr>
              <a:t>человек</a:t>
            </a:r>
            <a:r>
              <a:rPr lang="ru-RU" sz="1600" dirty="0" smtClean="0">
                <a:solidFill>
                  <a:schemeClr val="dk1"/>
                </a:solidFill>
                <a:latin typeface="Times New Roman" panose="02020603050405020304" charset="0"/>
                <a:ea typeface="Montserrat"/>
                <a:cs typeface="Times New Roman" panose="02020603050405020304" charset="0"/>
                <a:sym typeface="Montserrat"/>
              </a:rPr>
              <a:t>.</a:t>
            </a:r>
            <a:endParaRPr sz="1600" dirty="0">
              <a:solidFill>
                <a:schemeClr val="dk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73" name="Google Shape;273;p57"/>
          <p:cNvSpPr/>
          <p:nvPr/>
        </p:nvSpPr>
        <p:spPr>
          <a:xfrm>
            <a:off x="338419" y="3139594"/>
            <a:ext cx="3822600" cy="12093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F2F2F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4" name="Google Shape;274;p57"/>
          <p:cNvSpPr/>
          <p:nvPr/>
        </p:nvSpPr>
        <p:spPr>
          <a:xfrm>
            <a:off x="3242344" y="3139594"/>
            <a:ext cx="918600" cy="1209300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03</a:t>
            </a:r>
            <a:endParaRPr sz="16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5" name="Google Shape;275;p57"/>
          <p:cNvSpPr txBox="1"/>
          <p:nvPr/>
        </p:nvSpPr>
        <p:spPr>
          <a:xfrm>
            <a:off x="438352" y="3662958"/>
            <a:ext cx="2855100" cy="3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>
                <a:solidFill>
                  <a:schemeClr val="dk1"/>
                </a:solidFill>
                <a:latin typeface="Times New Roman" panose="02020603050405020304" charset="0"/>
                <a:ea typeface="Montserrat"/>
                <a:cs typeface="Times New Roman" panose="02020603050405020304" charset="0"/>
                <a:sym typeface="Montserrat"/>
              </a:rPr>
              <a:t>Увеличение</a:t>
            </a:r>
            <a:r>
              <a:rPr lang="en-US" sz="1600" dirty="0">
                <a:solidFill>
                  <a:schemeClr val="dk1"/>
                </a:solidFill>
                <a:latin typeface="Times New Roman" panose="02020603050405020304" charset="0"/>
                <a:ea typeface="Montserrat"/>
                <a:cs typeface="Times New Roman" panose="02020603050405020304" charset="0"/>
                <a:sym typeface="Montserrat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Times New Roman" panose="02020603050405020304" charset="0"/>
                <a:ea typeface="Montserrat"/>
                <a:cs typeface="Times New Roman" panose="02020603050405020304" charset="0"/>
                <a:sym typeface="Montserrat"/>
              </a:rPr>
              <a:t>мероприятий</a:t>
            </a:r>
            <a:r>
              <a:rPr lang="en-US" sz="1600" dirty="0">
                <a:solidFill>
                  <a:schemeClr val="dk1"/>
                </a:solidFill>
                <a:latin typeface="Times New Roman" panose="02020603050405020304" charset="0"/>
                <a:ea typeface="Montserrat"/>
                <a:cs typeface="Times New Roman" panose="02020603050405020304" charset="0"/>
                <a:sym typeface="Montserrat"/>
              </a:rPr>
              <a:t>: </a:t>
            </a:r>
            <a:r>
              <a:rPr lang="en-US" sz="1600" dirty="0" err="1">
                <a:solidFill>
                  <a:schemeClr val="dk1"/>
                </a:solidFill>
                <a:latin typeface="Times New Roman" panose="02020603050405020304" charset="0"/>
                <a:ea typeface="Montserrat"/>
                <a:cs typeface="Times New Roman" panose="02020603050405020304" charset="0"/>
                <a:sym typeface="Montserrat"/>
              </a:rPr>
              <a:t>Более</a:t>
            </a:r>
            <a:r>
              <a:rPr lang="en-US" sz="1600" dirty="0">
                <a:solidFill>
                  <a:schemeClr val="dk1"/>
                </a:solidFill>
                <a:latin typeface="Times New Roman" panose="02020603050405020304" charset="0"/>
                <a:ea typeface="Montserrat"/>
                <a:cs typeface="Times New Roman" panose="02020603050405020304" charset="0"/>
                <a:sym typeface="Montserrat"/>
              </a:rPr>
              <a:t> </a:t>
            </a:r>
            <a:r>
              <a:rPr lang="ru-RU" sz="1600" dirty="0" smtClean="0">
                <a:solidFill>
                  <a:schemeClr val="dk1"/>
                </a:solidFill>
                <a:latin typeface="Times New Roman" panose="02020603050405020304" charset="0"/>
                <a:ea typeface="Montserrat"/>
                <a:cs typeface="Times New Roman" panose="02020603050405020304" charset="0"/>
                <a:sym typeface="Montserrat"/>
              </a:rPr>
              <a:t>15</a:t>
            </a:r>
            <a:r>
              <a:rPr lang="en-US" sz="1600" dirty="0" smtClean="0">
                <a:solidFill>
                  <a:schemeClr val="dk1"/>
                </a:solidFill>
                <a:latin typeface="Times New Roman" panose="02020603050405020304" charset="0"/>
                <a:ea typeface="Montserrat"/>
                <a:cs typeface="Times New Roman" panose="02020603050405020304" charset="0"/>
                <a:sym typeface="Montserrat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Times New Roman" panose="02020603050405020304" charset="0"/>
                <a:ea typeface="Montserrat"/>
                <a:cs typeface="Times New Roman" panose="02020603050405020304" charset="0"/>
                <a:sym typeface="Montserrat"/>
              </a:rPr>
              <a:t>ежегодных</a:t>
            </a:r>
            <a:r>
              <a:rPr lang="en-US" sz="1600" dirty="0">
                <a:solidFill>
                  <a:schemeClr val="dk1"/>
                </a:solidFill>
                <a:latin typeface="Times New Roman" panose="02020603050405020304" charset="0"/>
                <a:ea typeface="Montserrat"/>
                <a:cs typeface="Times New Roman" panose="02020603050405020304" charset="0"/>
                <a:sym typeface="Montserrat"/>
              </a:rPr>
              <a:t> </a:t>
            </a:r>
            <a:r>
              <a:rPr lang="en-US" sz="1600" dirty="0" err="1" smtClean="0">
                <a:solidFill>
                  <a:schemeClr val="dk1"/>
                </a:solidFill>
                <a:latin typeface="Times New Roman" panose="02020603050405020304" charset="0"/>
                <a:ea typeface="Montserrat"/>
                <a:cs typeface="Times New Roman" panose="02020603050405020304" charset="0"/>
                <a:sym typeface="Montserrat"/>
              </a:rPr>
              <a:t>мероприятий</a:t>
            </a:r>
            <a:r>
              <a:rPr lang="en-US" sz="1600" dirty="0" smtClean="0">
                <a:solidFill>
                  <a:schemeClr val="dk1"/>
                </a:solidFill>
                <a:latin typeface="Times New Roman" panose="02020603050405020304" charset="0"/>
                <a:ea typeface="Montserrat"/>
                <a:cs typeface="Times New Roman" panose="02020603050405020304" charset="0"/>
                <a:sym typeface="Montserrat"/>
              </a:rPr>
              <a:t>.</a:t>
            </a:r>
            <a:endParaRPr sz="1600" dirty="0">
              <a:solidFill>
                <a:schemeClr val="dk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78" name="Google Shape;278;p57"/>
          <p:cNvSpPr txBox="1"/>
          <p:nvPr/>
        </p:nvSpPr>
        <p:spPr>
          <a:xfrm>
            <a:off x="5955787" y="4035496"/>
            <a:ext cx="2855100" cy="3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79" name="Google Shape;279;p57"/>
          <p:cNvSpPr txBox="1"/>
          <p:nvPr/>
        </p:nvSpPr>
        <p:spPr>
          <a:xfrm>
            <a:off x="298950" y="362119"/>
            <a:ext cx="8546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Montserrat SemiBold"/>
                <a:cs typeface="Times New Roman" panose="02020603050405020304" charset="0"/>
                <a:sym typeface="Montserrat SemiBold"/>
              </a:rPr>
              <a:t>Качественные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Montserrat SemiBold"/>
                <a:cs typeface="Times New Roman" panose="02020603050405020304" charset="0"/>
                <a:sym typeface="Montserrat SemiBold"/>
              </a:rPr>
              <a:t> и </a:t>
            </a:r>
            <a:r>
              <a:rPr lang="en-US" sz="2400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Montserrat SemiBold"/>
                <a:cs typeface="Times New Roman" panose="02020603050405020304" charset="0"/>
                <a:sym typeface="Montserrat SemiBold"/>
              </a:rPr>
              <a:t>количественные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Montserrat SemiBold"/>
                <a:cs typeface="Times New Roman" panose="02020603050405020304" charset="0"/>
                <a:sym typeface="Montserrat SemiBold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Montserrat SemiBold"/>
                <a:cs typeface="Times New Roman" panose="02020603050405020304" charset="0"/>
                <a:sym typeface="Montserrat SemiBold"/>
              </a:rPr>
              <a:t>результаты</a:t>
            </a:r>
            <a:endParaRPr lang="en-US" sz="2400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ea typeface="Montserrat SemiBold"/>
              <a:cs typeface="Times New Roman" panose="02020603050405020304" charset="0"/>
              <a:sym typeface="Montserrat Semi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 1"/>
          <p:cNvSpPr txBox="1"/>
          <p:nvPr/>
        </p:nvSpPr>
        <p:spPr>
          <a:xfrm>
            <a:off x="1477645" y="211455"/>
            <a:ext cx="3963670" cy="4959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altLang="en-US" sz="20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Отзывы и  благодарности</a:t>
            </a:r>
          </a:p>
        </p:txBody>
      </p:sp>
      <p:pic>
        <p:nvPicPr>
          <p:cNvPr id="4098" name="Picture 2" descr="https://sun9-41.userapi.com/s/v1/ig2/62p6kipAmpmqwevUNvYCSVjS8LylJNJ_HUly_w3O079_SxR178bwpwnR0-WUqhJnwFVqOHj-s6PqvYl2jQ1D1wWX.jpg?quality=95&amp;as=32x49,48x73,72x109,108x164,160x243,240x364,360x546,480x728,540x819,640x971,720x1092,1054x1599&amp;from=bu&amp;u=rS4cdZ0sU8Hhn03yan4O60CqmfCk-9vxlnpJeoZnjUQ&amp;cs=1054x159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39454" y="1120087"/>
            <a:ext cx="2076307" cy="3149919"/>
          </a:xfrm>
          <a:prstGeom prst="rect">
            <a:avLst/>
          </a:prstGeom>
          <a:noFill/>
        </p:spPr>
      </p:pic>
      <p:pic>
        <p:nvPicPr>
          <p:cNvPr id="9" name="Picture 4" descr="https://sun9-45.userapi.com/s/v1/ig2/RAf1SWcrLczMkvBkrM9yPyHDZp_UCIggdzaowbJ3Nx5LPf8DM7k4N3YC4T8OpxPPs33D5az5a1OzKTsV5iel6CJj.jpg?quality=95&amp;as=32x32,48x48,72x73,108x109,160x162,240x243,360x364,480x485,540x546,640x647,720x728,1080x1091,1280x1293,1440x1455,1899x1919&amp;from=bu&amp;u=4DyWSwE0ivxBB-ecQ24dBIhCKBWD2_7vCCHIke1In5k&amp;cs=1899x19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1262" y="833668"/>
            <a:ext cx="2326309" cy="2350809"/>
          </a:xfrm>
          <a:prstGeom prst="rect">
            <a:avLst/>
          </a:prstGeom>
          <a:noFill/>
        </p:spPr>
      </p:pic>
      <p:pic>
        <p:nvPicPr>
          <p:cNvPr id="4102" name="Picture 6" descr="https://sun9-37.userapi.com/impg/Rdh4-whSoDBz5ObVWd3a2779pTFHb6E4mqGPRA/tlLleyZ0jpo.jpg?size=2560x1920&amp;quality=95&amp;sign=14acdad800a47c50c09b2e81935d2780&amp;type=albu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21488" y="1051902"/>
            <a:ext cx="2756237" cy="28600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 Waves">
  <a:themeElements>
    <a:clrScheme name="Blue Wa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Blue Wa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Blue Wa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234</Words>
  <Application>Microsoft Office PowerPoint</Application>
  <PresentationFormat>Экран (16:9)</PresentationFormat>
  <Paragraphs>79</Paragraphs>
  <Slides>11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Blue Waves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/>
  <cp:lastModifiedBy>Светлана</cp:lastModifiedBy>
  <cp:revision>7</cp:revision>
  <dcterms:created xsi:type="dcterms:W3CDTF">2024-10-15T11:23:00Z</dcterms:created>
  <dcterms:modified xsi:type="dcterms:W3CDTF">2024-11-02T09:03:08Z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F52571DA16A042E89BE0E36655CFC086_12</vt:lpwstr>
  </property>
  <property fmtid="{D5CDD505-2E9C-101B-9397-08002B2CF9AE}" pid="3" name="KSOProductBuildVer">
    <vt:lpwstr>1049-12.2.0.18607</vt:lpwstr>
  </property>
</Properties>
</file>