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20" r:id="rId3"/>
    <p:sldId id="259" r:id="rId4"/>
    <p:sldId id="257" r:id="rId5"/>
    <p:sldId id="260" r:id="rId6"/>
    <p:sldId id="296" r:id="rId7"/>
    <p:sldId id="300" r:id="rId8"/>
    <p:sldId id="342" r:id="rId9"/>
    <p:sldId id="343" r:id="rId10"/>
    <p:sldId id="322" r:id="rId11"/>
    <p:sldId id="324" r:id="rId12"/>
    <p:sldId id="331" r:id="rId13"/>
    <p:sldId id="328" r:id="rId14"/>
    <p:sldId id="330" r:id="rId15"/>
    <p:sldId id="341" r:id="rId16"/>
    <p:sldId id="307" r:id="rId17"/>
    <p:sldId id="309" r:id="rId18"/>
    <p:sldId id="344" r:id="rId19"/>
    <p:sldId id="336" r:id="rId20"/>
    <p:sldId id="312" r:id="rId21"/>
    <p:sldId id="345" r:id="rId22"/>
    <p:sldId id="321" r:id="rId23"/>
    <p:sldId id="326" r:id="rId24"/>
    <p:sldId id="338" r:id="rId25"/>
    <p:sldId id="319" r:id="rId26"/>
    <p:sldId id="337" r:id="rId27"/>
    <p:sldId id="346" r:id="rId28"/>
    <p:sldId id="347" r:id="rId29"/>
    <p:sldId id="339" r:id="rId30"/>
    <p:sldId id="348" r:id="rId31"/>
    <p:sldId id="349" r:id="rId32"/>
    <p:sldId id="333" r:id="rId33"/>
    <p:sldId id="332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0066"/>
    <a:srgbClr val="990099"/>
    <a:srgbClr val="66FF66"/>
    <a:srgbClr val="000066"/>
    <a:srgbClr val="800000"/>
    <a:srgbClr val="A50021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3783" autoAdjust="0"/>
  </p:normalViewPr>
  <p:slideViewPr>
    <p:cSldViewPr>
      <p:cViewPr>
        <p:scale>
          <a:sx n="77" d="100"/>
          <a:sy n="77" d="100"/>
        </p:scale>
        <p:origin x="234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BC78B-646A-4FFE-9CD3-18E3D74ABCE1}" type="datetimeFigureOut">
              <a:rPr lang="ru-RU"/>
              <a:pPr>
                <a:defRPr/>
              </a:pPr>
              <a:t>21.02.2024</a:t>
            </a:fld>
            <a:endParaRPr lang="ru-RU" dirty="0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7926F-06E2-4D0F-874A-BF74A669C0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53372-EE9C-4A29-9FAB-9BC94A60CCD9}" type="datetimeFigureOut">
              <a:rPr lang="ru-RU"/>
              <a:pPr>
                <a:defRPr/>
              </a:pPr>
              <a:t>21.02.2024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A93C5-788C-464F-961C-4FB2007506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6BAE8-7FC5-4BD4-9BF2-D9F80F60B0A6}" type="datetimeFigureOut">
              <a:rPr lang="ru-RU"/>
              <a:pPr>
                <a:defRPr/>
              </a:pPr>
              <a:t>21.02.2024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731F9-12E4-4C8B-80D8-DF4C679E40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F23B8-78D5-4E8C-A620-6CB51BEDB881}" type="datetimeFigureOut">
              <a:rPr lang="ru-RU"/>
              <a:pPr>
                <a:defRPr/>
              </a:pPr>
              <a:t>21.02.2024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BF75F-5388-409A-BF18-6D1938C2B0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DB340-9165-45D2-9ED8-775CA86255CC}" type="datetimeFigureOut">
              <a:rPr lang="ru-RU"/>
              <a:pPr>
                <a:defRPr/>
              </a:pPr>
              <a:t>21.02.2024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07DB4-1B77-41EF-88D1-15AA4750B8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3B395-D734-4056-9729-9142F6CA3FAD}" type="datetimeFigureOut">
              <a:rPr lang="ru-RU"/>
              <a:pPr>
                <a:defRPr/>
              </a:pPr>
              <a:t>21.02.2024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A9D4D-BA33-4662-BBED-B94D7584BE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5E1F1-F38A-4F11-9789-F1889FC72E9C}" type="datetimeFigureOut">
              <a:rPr lang="ru-RU"/>
              <a:pPr>
                <a:defRPr/>
              </a:pPr>
              <a:t>21.02.2024</a:t>
            </a:fld>
            <a:endParaRPr lang="ru-RU" dirty="0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D4DB0-A81F-481D-BD20-463BB99764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71D8E-BA8D-4318-A5DC-5F6EB7B07136}" type="datetimeFigureOut">
              <a:rPr lang="ru-RU"/>
              <a:pPr>
                <a:defRPr/>
              </a:pPr>
              <a:t>21.02.2024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F7160-2463-417B-8402-D0370145E2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863F7-C502-41AD-A2E7-89B51BD9024D}" type="datetimeFigureOut">
              <a:rPr lang="ru-RU"/>
              <a:pPr>
                <a:defRPr/>
              </a:pPr>
              <a:t>21.02.2024</a:t>
            </a:fld>
            <a:endParaRPr lang="ru-RU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3FC0E-3096-4453-9A17-65C94A91E4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D6E7C-346E-4085-8ACE-F77D026E980F}" type="datetimeFigureOut">
              <a:rPr lang="ru-RU"/>
              <a:pPr>
                <a:defRPr/>
              </a:pPr>
              <a:t>21.02.2024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E796A-5023-44CA-AD30-607E5B56D9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FCAB0-A9B1-4ABC-93F5-8A90DF2E9EB0}" type="datetimeFigureOut">
              <a:rPr lang="ru-RU"/>
              <a:pPr>
                <a:defRPr/>
              </a:pPr>
              <a:t>21.02.2024</a:t>
            </a:fld>
            <a:endParaRPr lang="ru-RU" dirty="0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B6A37-0EB3-4200-AD1A-524AF912BC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9CD510-8F4E-4EDC-A435-31420C7978A7}" type="datetimeFigureOut">
              <a:rPr lang="ru-RU"/>
              <a:pPr>
                <a:defRPr/>
              </a:pPr>
              <a:t>21.02.2024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72ACA4-F0D2-4137-A2A8-FEF96C9E93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0" r:id="rId2"/>
    <p:sldLayoutId id="2147483709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10" r:id="rId9"/>
    <p:sldLayoutId id="2147483706" r:id="rId10"/>
    <p:sldLayoutId id="214748370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9" descr="https://sun9-63.userapi.com/c855332/v855332622/1007bb/RD9ISX9NJh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975"/>
            <a:ext cx="914400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593725" y="1905000"/>
            <a:ext cx="8353425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 dirty="0"/>
              <a:t>Муниципальное бюджетное учреждение Городской </a:t>
            </a:r>
            <a:r>
              <a:rPr lang="ru-RU" sz="4800" b="1" dirty="0" smtClean="0"/>
              <a:t>молодёжный </a:t>
            </a:r>
            <a:r>
              <a:rPr lang="ru-RU" sz="4800" b="1" dirty="0"/>
              <a:t>центр «Звёздный»</a:t>
            </a: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593725" y="6308725"/>
            <a:ext cx="7956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Удомельский городской округ </a:t>
            </a:r>
            <a:r>
              <a:rPr lang="ru-RU" b="1" dirty="0" smtClean="0"/>
              <a:t>2023 </a:t>
            </a:r>
            <a:r>
              <a:rPr lang="ru-RU" b="1" dirty="0"/>
              <a:t>год</a:t>
            </a:r>
          </a:p>
        </p:txBody>
      </p:sp>
      <p:pic>
        <p:nvPicPr>
          <p:cNvPr id="13316" name="Picture 3" descr="C:\Users\Admin\Desktop\Zvezdny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57163"/>
            <a:ext cx="15652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2771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2772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2773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6725" y="203200"/>
            <a:ext cx="828833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>
                  <a:noFill/>
                </a:ln>
                <a:latin typeface="Arial" pitchFamily="34" charset="0"/>
                <a:cs typeface="Arial" pitchFamily="34" charset="0"/>
              </a:rPr>
              <a:t>Ансамбль спортивно-эстрадного танца «</a:t>
            </a:r>
            <a:r>
              <a:rPr lang="ru-RU" sz="2800" b="1" spc="50" dirty="0" err="1" smtClean="0">
                <a:ln w="11430">
                  <a:noFill/>
                </a:ln>
                <a:latin typeface="Arial" pitchFamily="34" charset="0"/>
                <a:cs typeface="Arial" pitchFamily="34" charset="0"/>
              </a:rPr>
              <a:t>ИМпульс</a:t>
            </a:r>
            <a:r>
              <a:rPr lang="ru-RU" sz="2800" b="1" spc="50" dirty="0" smtClean="0">
                <a:ln w="11430">
                  <a:noFill/>
                </a:ln>
                <a:latin typeface="Arial" pitchFamily="34" charset="0"/>
                <a:cs typeface="Arial" pitchFamily="34" charset="0"/>
              </a:rPr>
              <a:t>»</a:t>
            </a:r>
            <a:endParaRPr lang="ru-RU" sz="2800" b="1" spc="50" dirty="0">
              <a:ln w="11430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6150711" y="4194756"/>
            <a:ext cx="299328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Руководитель</a:t>
            </a:r>
            <a:r>
              <a:rPr lang="ru-RU" dirty="0"/>
              <a:t>: </a:t>
            </a:r>
          </a:p>
          <a:p>
            <a:pPr algn="ctr"/>
            <a:r>
              <a:rPr lang="ru-RU" dirty="0" smtClean="0"/>
              <a:t>Илья Максимович Суханов-Гриднев</a:t>
            </a:r>
            <a:endParaRPr lang="ru-RU" dirty="0"/>
          </a:p>
          <a:p>
            <a:pPr algn="ctr"/>
            <a:r>
              <a:rPr lang="ru-RU" dirty="0" smtClean="0"/>
              <a:t>8-962-249-28-36</a:t>
            </a:r>
          </a:p>
          <a:p>
            <a:pPr algn="ctr"/>
            <a:r>
              <a:rPr lang="ru-RU" dirty="0" smtClean="0"/>
              <a:t>Занятия проводятся:</a:t>
            </a:r>
          </a:p>
          <a:p>
            <a:pPr algn="ctr"/>
            <a:r>
              <a:rPr lang="ru-RU" dirty="0" err="1" smtClean="0"/>
              <a:t>Пн</a:t>
            </a:r>
            <a:r>
              <a:rPr lang="ru-RU" dirty="0" smtClean="0"/>
              <a:t>, Ср, </a:t>
            </a:r>
            <a:r>
              <a:rPr lang="ru-RU" dirty="0" err="1" smtClean="0"/>
              <a:t>Пт</a:t>
            </a:r>
            <a:r>
              <a:rPr lang="ru-RU" dirty="0" smtClean="0"/>
              <a:t> с 16:00 до 18:00</a:t>
            </a:r>
          </a:p>
          <a:p>
            <a:pPr algn="ctr"/>
            <a:r>
              <a:rPr lang="ru-RU" dirty="0" err="1" smtClean="0"/>
              <a:t>Каб</a:t>
            </a:r>
            <a:r>
              <a:rPr lang="ru-RU" dirty="0" smtClean="0"/>
              <a:t>. №24</a:t>
            </a:r>
          </a:p>
          <a:p>
            <a:pPr algn="ctr"/>
            <a:r>
              <a:rPr lang="ru-RU" dirty="0" smtClean="0"/>
              <a:t>Занятия платные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6" b="17806"/>
          <a:stretch/>
        </p:blipFill>
        <p:spPr bwMode="auto">
          <a:xfrm>
            <a:off x="182919" y="3495016"/>
            <a:ext cx="3635894" cy="335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575" y="1165395"/>
            <a:ext cx="57845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Творческое объединение молодежи, которому в </a:t>
            </a:r>
            <a:r>
              <a:rPr lang="ru-RU" dirty="0" smtClean="0"/>
              <a:t>2023 </a:t>
            </a:r>
            <a:r>
              <a:rPr lang="ru-RU" dirty="0"/>
              <a:t>году исполнилось </a:t>
            </a:r>
            <a:r>
              <a:rPr lang="ru-RU" dirty="0" smtClean="0"/>
              <a:t>9 </a:t>
            </a:r>
            <a:r>
              <a:rPr lang="ru-RU" dirty="0"/>
              <a:t>лет. Зажигательные современные танцы с элементами акробатики, яркие костюмы, дружный коллектив – это </a:t>
            </a:r>
            <a:r>
              <a:rPr lang="ru-RU" dirty="0" smtClean="0"/>
              <a:t>«</a:t>
            </a:r>
            <a:r>
              <a:rPr lang="ru-RU" dirty="0" err="1" smtClean="0"/>
              <a:t>ИМпульс</a:t>
            </a:r>
            <a:r>
              <a:rPr lang="ru-RU" dirty="0" smtClean="0"/>
              <a:t>»!  Воспитанники </a:t>
            </a:r>
            <a:r>
              <a:rPr lang="ru-RU" dirty="0"/>
              <a:t>ансамбля – участники и </a:t>
            </a:r>
            <a:r>
              <a:rPr lang="ru-RU" dirty="0" smtClean="0"/>
              <a:t>призёры </a:t>
            </a:r>
            <a:r>
              <a:rPr lang="ru-RU" dirty="0"/>
              <a:t>областных, региональных и международных конкурсов-фестивалей, активисты мероприятий </a:t>
            </a:r>
            <a:r>
              <a:rPr lang="ru-RU" dirty="0" smtClean="0"/>
              <a:t>Молодёжного </a:t>
            </a:r>
            <a:r>
              <a:rPr lang="ru-RU" dirty="0"/>
              <a:t>центра «</a:t>
            </a:r>
            <a:r>
              <a:rPr lang="ru-RU" dirty="0" smtClean="0"/>
              <a:t>Звёздный</a:t>
            </a:r>
            <a:r>
              <a:rPr lang="ru-RU" dirty="0"/>
              <a:t>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5895" y="3724233"/>
            <a:ext cx="251481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Группы по возрастным категориям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4-5 лет</a:t>
            </a:r>
          </a:p>
          <a:p>
            <a:pPr algn="ctr"/>
            <a:r>
              <a:rPr lang="ru-RU" dirty="0" smtClean="0"/>
              <a:t>6-7 лет</a:t>
            </a:r>
          </a:p>
          <a:p>
            <a:pPr algn="ctr"/>
            <a:r>
              <a:rPr lang="ru-RU" dirty="0" smtClean="0"/>
              <a:t>8-9 лет</a:t>
            </a:r>
          </a:p>
          <a:p>
            <a:pPr algn="ctr"/>
            <a:r>
              <a:rPr lang="ru-RU" dirty="0" smtClean="0"/>
              <a:t>10-11 лет</a:t>
            </a:r>
          </a:p>
          <a:p>
            <a:pPr algn="ctr"/>
            <a:r>
              <a:rPr lang="ru-RU" dirty="0" smtClean="0"/>
              <a:t>12-13 лет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1069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37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2771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2772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2773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6725" y="312438"/>
            <a:ext cx="8288338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>
                  <a:noFill/>
                </a:ln>
                <a:latin typeface="Arial" pitchFamily="34" charset="0"/>
                <a:cs typeface="Arial" pitchFamily="34" charset="0"/>
              </a:rPr>
              <a:t>Театр-студия «Премьера»</a:t>
            </a:r>
            <a:endParaRPr lang="ru-RU" sz="2800" b="1" spc="50" dirty="0">
              <a:ln w="11430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32775" name="Прямоугольник 2"/>
          <p:cNvSpPr>
            <a:spLocks noChangeArrowheads="1"/>
          </p:cNvSpPr>
          <p:nvPr/>
        </p:nvSpPr>
        <p:spPr bwMode="auto">
          <a:xfrm>
            <a:off x="4814081" y="952848"/>
            <a:ext cx="4052341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Воспитанники студии получают не только удовольствие от занятий, но и развитие актёрских навыков – сценической речи и сценического движения.  В программу входит постановка голоса, развитие музыкального слуха и этическо-нравственное воспитание.</a:t>
            </a:r>
          </a:p>
          <a:p>
            <a:pPr algn="ctr"/>
            <a:r>
              <a:rPr lang="ru-RU" dirty="0" smtClean="0"/>
              <a:t>Активные участники мероприятий Молодёжного центра «Звёздный».</a:t>
            </a:r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5148064" y="4005064"/>
            <a:ext cx="338437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Руководитель</a:t>
            </a:r>
            <a:r>
              <a:rPr lang="ru-RU" dirty="0"/>
              <a:t>: </a:t>
            </a:r>
          </a:p>
          <a:p>
            <a:pPr algn="ctr"/>
            <a:r>
              <a:rPr lang="ru-RU" dirty="0" smtClean="0"/>
              <a:t>Илья Максимович </a:t>
            </a:r>
          </a:p>
          <a:p>
            <a:pPr algn="ctr"/>
            <a:r>
              <a:rPr lang="ru-RU" dirty="0" smtClean="0"/>
              <a:t>Суханов-Гриднев</a:t>
            </a:r>
            <a:endParaRPr lang="ru-RU" dirty="0"/>
          </a:p>
          <a:p>
            <a:pPr algn="ctr"/>
            <a:r>
              <a:rPr lang="ru-RU" dirty="0" smtClean="0"/>
              <a:t>8-962-249-28-36</a:t>
            </a:r>
          </a:p>
          <a:p>
            <a:pPr algn="ctr"/>
            <a:r>
              <a:rPr lang="ru-RU" dirty="0" smtClean="0"/>
              <a:t>Занятия проводятся:</a:t>
            </a:r>
          </a:p>
          <a:p>
            <a:pPr algn="ctr"/>
            <a:r>
              <a:rPr lang="ru-RU" dirty="0" smtClean="0"/>
              <a:t>Вт, </a:t>
            </a:r>
            <a:r>
              <a:rPr lang="ru-RU" dirty="0" err="1" smtClean="0"/>
              <a:t>Чт</a:t>
            </a:r>
            <a:r>
              <a:rPr lang="ru-RU" dirty="0" smtClean="0"/>
              <a:t> с 19:00 до 21:00</a:t>
            </a:r>
          </a:p>
          <a:p>
            <a:pPr algn="ctr"/>
            <a:r>
              <a:rPr lang="ru-RU" dirty="0" err="1" smtClean="0"/>
              <a:t>Каб</a:t>
            </a:r>
            <a:r>
              <a:rPr lang="ru-RU" dirty="0" smtClean="0"/>
              <a:t>. №24</a:t>
            </a:r>
          </a:p>
          <a:p>
            <a:pPr algn="ctr"/>
            <a:r>
              <a:rPr lang="ru-RU" dirty="0" smtClean="0"/>
              <a:t>Набор с </a:t>
            </a:r>
            <a:r>
              <a:rPr lang="ru-RU" b="1" dirty="0" smtClean="0">
                <a:solidFill>
                  <a:srgbClr val="FF0000"/>
                </a:solidFill>
              </a:rPr>
              <a:t>7</a:t>
            </a:r>
            <a:r>
              <a:rPr lang="ru-RU" dirty="0" smtClean="0"/>
              <a:t>  лет</a:t>
            </a:r>
            <a:endParaRPr lang="ru-RU" dirty="0"/>
          </a:p>
          <a:p>
            <a:pPr algn="ctr"/>
            <a:r>
              <a:rPr lang="ru-RU" dirty="0"/>
              <a:t>Занятия платные</a:t>
            </a:r>
          </a:p>
          <a:p>
            <a:pPr algn="ctr"/>
            <a:endParaRPr lang="ru-RU" dirty="0"/>
          </a:p>
        </p:txBody>
      </p:sp>
      <p:pic>
        <p:nvPicPr>
          <p:cNvPr id="3074" name="Picture 2" descr="https://sun9-8.userapi.com/impf/c857228/v857228105/c551c/a8WKw9B41y0.jpg?size=768x1024&amp;quality=96&amp;proxy=1&amp;sign=c78b4bfac17d585f5ddbac57572c4c1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952848"/>
            <a:ext cx="4240296" cy="565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66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2771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2772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2773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6725" y="203200"/>
            <a:ext cx="8288338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>
                  <a:noFill/>
                </a:ln>
                <a:latin typeface="Arial" pitchFamily="34" charset="0"/>
                <a:cs typeface="Arial" pitchFamily="34" charset="0"/>
              </a:rPr>
              <a:t>Вокальная студия «Крылья»</a:t>
            </a:r>
            <a:endParaRPr lang="ru-RU" sz="2800" b="1" spc="50" dirty="0">
              <a:ln w="11430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32775" name="Прямоугольник 2"/>
          <p:cNvSpPr>
            <a:spLocks noChangeArrowheads="1"/>
          </p:cNvSpPr>
          <p:nvPr/>
        </p:nvSpPr>
        <p:spPr bwMode="auto">
          <a:xfrm>
            <a:off x="460374" y="726420"/>
            <a:ext cx="411162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Индивидуальный комплекс упражнений и занятий подбирается для каждого участника студии. Постановка дыхания, коррекция дикции и развитие речевого аппарата, постановка голоса, выбор направления вокального жанра. Воспитанники участвуют в городских мероприятиях, областных и международных конкурсах-фестивалях, активисты в жизни Молодёжного центра «Звёздный».</a:t>
            </a:r>
            <a:endParaRPr lang="ru-RU" dirty="0"/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580350" y="4293096"/>
            <a:ext cx="4232275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Преподаватель</a:t>
            </a:r>
            <a:r>
              <a:rPr lang="ru-RU" dirty="0"/>
              <a:t>: </a:t>
            </a:r>
          </a:p>
          <a:p>
            <a:pPr algn="ctr"/>
            <a:r>
              <a:rPr lang="ru-RU" dirty="0" smtClean="0"/>
              <a:t>Вероника Игоревна </a:t>
            </a:r>
          </a:p>
          <a:p>
            <a:pPr algn="ctr"/>
            <a:r>
              <a:rPr lang="ru-RU" dirty="0" smtClean="0"/>
              <a:t>Суханова-Гриднева</a:t>
            </a:r>
            <a:endParaRPr lang="ru-RU" dirty="0"/>
          </a:p>
          <a:p>
            <a:pPr algn="ctr"/>
            <a:r>
              <a:rPr lang="ru-RU" dirty="0" smtClean="0"/>
              <a:t>8-905-125-94-06</a:t>
            </a:r>
          </a:p>
          <a:p>
            <a:pPr algn="ctr"/>
            <a:r>
              <a:rPr lang="ru-RU" dirty="0"/>
              <a:t>Набор с </a:t>
            </a:r>
            <a:r>
              <a:rPr lang="ru-RU" sz="2000" b="1" dirty="0">
                <a:solidFill>
                  <a:srgbClr val="0000CC"/>
                </a:solidFill>
              </a:rPr>
              <a:t>7</a:t>
            </a:r>
            <a:r>
              <a:rPr lang="ru-RU" dirty="0"/>
              <a:t>  лет</a:t>
            </a:r>
          </a:p>
          <a:p>
            <a:pPr algn="ctr"/>
            <a:r>
              <a:rPr lang="ru-RU" dirty="0"/>
              <a:t>Занятия </a:t>
            </a:r>
            <a:r>
              <a:rPr lang="ru-RU" dirty="0" smtClean="0"/>
              <a:t>платные</a:t>
            </a:r>
          </a:p>
          <a:p>
            <a:pPr algn="ctr"/>
            <a:r>
              <a:rPr lang="ru-RU" dirty="0" smtClean="0"/>
              <a:t>Занятия проводятся индивидуально,</a:t>
            </a:r>
          </a:p>
          <a:p>
            <a:pPr algn="ctr"/>
            <a:r>
              <a:rPr lang="ru-RU" dirty="0"/>
              <a:t>п</a:t>
            </a:r>
            <a:r>
              <a:rPr lang="ru-RU" dirty="0" smtClean="0"/>
              <a:t>о сетке расписания.</a:t>
            </a:r>
            <a:endParaRPr lang="ru-RU" dirty="0"/>
          </a:p>
        </p:txBody>
      </p:sp>
      <p:pic>
        <p:nvPicPr>
          <p:cNvPr id="2050" name="Picture 2" descr="https://sun9-3.userapi.com/impf/c856028/v856028810/194a40/9MtEz_cKOoI.jpg?size=810x1080&amp;quality=96&amp;sign=66d661bbbede207060731c082bd41c4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25" y="1124744"/>
            <a:ext cx="394243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17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nstantia" pitchFamily="18" charset="0"/>
            </a:endParaRPr>
          </a:p>
        </p:txBody>
      </p:sp>
      <p:sp>
        <p:nvSpPr>
          <p:cNvPr id="28675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nstantia" pitchFamily="18" charset="0"/>
            </a:endParaRPr>
          </a:p>
        </p:txBody>
      </p:sp>
      <p:sp>
        <p:nvSpPr>
          <p:cNvPr id="28676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nstantia" pitchFamily="18" charset="0"/>
            </a:endParaRPr>
          </a:p>
        </p:txBody>
      </p:sp>
      <p:sp>
        <p:nvSpPr>
          <p:cNvPr id="28677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prstClr val="black"/>
              </a:solidFill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6725" y="203200"/>
            <a:ext cx="8288338" cy="519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prstClr val="black"/>
                </a:solidFill>
              </a:rPr>
              <a:t>АНО Центр циркового искусства «Антарес»</a:t>
            </a:r>
          </a:p>
        </p:txBody>
      </p:sp>
      <p:sp>
        <p:nvSpPr>
          <p:cNvPr id="28679" name="Прямоугольник 2"/>
          <p:cNvSpPr>
            <a:spLocks noChangeArrowheads="1"/>
          </p:cNvSpPr>
          <p:nvPr/>
        </p:nvSpPr>
        <p:spPr bwMode="auto">
          <a:xfrm>
            <a:off x="4611688" y="914400"/>
            <a:ext cx="4257675" cy="585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prstClr val="black"/>
                </a:solidFill>
              </a:rPr>
              <a:t>Коллектив народного цирка является дипломантом множества конкурсов и фестивалей самого разного уровня – от областных до международных. Цирк «Антарес» известен и любим в Удомле и Удомельском районе, а также за пределами района и Тверской области.</a:t>
            </a:r>
          </a:p>
          <a:p>
            <a:pPr algn="ctr"/>
            <a:r>
              <a:rPr lang="ru-RU">
                <a:solidFill>
                  <a:prstClr val="black"/>
                </a:solidFill>
              </a:rPr>
              <a:t>Цирковая студия – это школа подготовки настоящих цирковых артистов с самого раннего возраста. Под руководством Нины Рыбальченко ребята постигают азы циркового искусства и развиваются в выбранном жанре. Общефизическая подготовка и эстетическое воспитание, развитие выносливости, ответственности, умения дружить и помогать товарищу – вот неполный перечень того, что ребята получают в «Антаресе». </a:t>
            </a:r>
          </a:p>
        </p:txBody>
      </p:sp>
      <p:sp>
        <p:nvSpPr>
          <p:cNvPr id="28680" name="Прямоугольник 9"/>
          <p:cNvSpPr>
            <a:spLocks noChangeArrowheads="1"/>
          </p:cNvSpPr>
          <p:nvPr/>
        </p:nvSpPr>
        <p:spPr bwMode="auto">
          <a:xfrm>
            <a:off x="309729" y="3844131"/>
            <a:ext cx="403783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Руководитель</a:t>
            </a:r>
            <a:r>
              <a:rPr lang="ru-RU" dirty="0">
                <a:solidFill>
                  <a:prstClr val="black"/>
                </a:solidFill>
              </a:rPr>
              <a:t>: 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Нина Константиновна Рыбальченко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8-910-836-94-76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Занятия проводятся: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Вт и ЧТ 15:00-19:30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Ср 15:00-20:00</a:t>
            </a:r>
          </a:p>
          <a:p>
            <a:pPr algn="ctr"/>
            <a:r>
              <a:rPr lang="ru-RU" dirty="0" err="1" smtClean="0">
                <a:solidFill>
                  <a:prstClr val="black"/>
                </a:solidFill>
              </a:rPr>
              <a:t>Пт</a:t>
            </a:r>
            <a:r>
              <a:rPr lang="ru-RU" dirty="0" smtClean="0">
                <a:solidFill>
                  <a:prstClr val="black"/>
                </a:solidFill>
              </a:rPr>
              <a:t> 15:00-21:00</a:t>
            </a:r>
          </a:p>
          <a:p>
            <a:pPr algn="ctr"/>
            <a:r>
              <a:rPr lang="ru-RU" dirty="0" err="1" smtClean="0">
                <a:solidFill>
                  <a:prstClr val="black"/>
                </a:solidFill>
              </a:rPr>
              <a:t>Сб</a:t>
            </a:r>
            <a:r>
              <a:rPr lang="ru-RU" dirty="0" smtClean="0">
                <a:solidFill>
                  <a:prstClr val="black"/>
                </a:solidFill>
              </a:rPr>
              <a:t> и В</a:t>
            </a:r>
            <a:r>
              <a:rPr lang="ru-RU" dirty="0">
                <a:solidFill>
                  <a:prstClr val="black"/>
                </a:solidFill>
              </a:rPr>
              <a:t>С</a:t>
            </a:r>
            <a:r>
              <a:rPr lang="ru-RU" dirty="0" smtClean="0">
                <a:solidFill>
                  <a:prstClr val="black"/>
                </a:solidFill>
              </a:rPr>
              <a:t> 10:00-18:00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Набор с </a:t>
            </a:r>
            <a:r>
              <a:rPr lang="ru-RU" b="1" dirty="0" smtClean="0">
                <a:solidFill>
                  <a:srgbClr val="FF0000"/>
                </a:solidFill>
              </a:rPr>
              <a:t>3 </a:t>
            </a:r>
            <a:r>
              <a:rPr lang="ru-RU" dirty="0" smtClean="0">
                <a:solidFill>
                  <a:prstClr val="black"/>
                </a:solidFill>
              </a:rPr>
              <a:t>лет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Занятия </a:t>
            </a:r>
            <a:r>
              <a:rPr lang="ru-RU" dirty="0">
                <a:solidFill>
                  <a:prstClr val="black"/>
                </a:solidFill>
              </a:rPr>
              <a:t>платные</a:t>
            </a:r>
          </a:p>
          <a:p>
            <a:pPr algn="ctr"/>
            <a:endParaRPr lang="ru-RU" dirty="0" smtClean="0">
              <a:solidFill>
                <a:prstClr val="black"/>
              </a:solidFill>
            </a:endParaRPr>
          </a:p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8681" name="Picture 2" descr="https://sun9-34.userapi.com/c849532/v849532569/a3e5a/n7WUO6Mx1KQ.jpg"/>
          <p:cNvPicPr>
            <a:picLocks noChangeAspect="1" noChangeArrowheads="1"/>
          </p:cNvPicPr>
          <p:nvPr/>
        </p:nvPicPr>
        <p:blipFill rotWithShape="1">
          <a:blip r:embed="rId3"/>
          <a:srcRect t="11770" r="15634" b="9468"/>
          <a:stretch/>
        </p:blipFill>
        <p:spPr bwMode="auto">
          <a:xfrm>
            <a:off x="309729" y="1124744"/>
            <a:ext cx="4131059" cy="255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538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88" y="-112694"/>
            <a:ext cx="9548232" cy="707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7651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7652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7653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5575" y="125944"/>
            <a:ext cx="578457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50" dirty="0">
                <a:ln w="11430">
                  <a:noFill/>
                </a:ln>
                <a:latin typeface="Arial" pitchFamily="34" charset="0"/>
                <a:cs typeface="Arial" pitchFamily="34" charset="0"/>
              </a:rPr>
              <a:t>Хореографический коллектив </a:t>
            </a:r>
            <a:endParaRPr lang="ru-RU" sz="2600" b="1" spc="50" dirty="0" smtClean="0">
              <a:ln w="11430">
                <a:noFill/>
              </a:ln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50" dirty="0" smtClean="0">
                <a:ln w="11430">
                  <a:noFill/>
                </a:ln>
                <a:latin typeface="Arial" pitchFamily="34" charset="0"/>
                <a:cs typeface="Arial" pitchFamily="34" charset="0"/>
              </a:rPr>
              <a:t>«Непохожие и Непохожики» </a:t>
            </a:r>
            <a:endParaRPr lang="ru-RU" sz="2600" b="1" spc="50" dirty="0">
              <a:ln w="11430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27655" name="Прямоугольник 2"/>
          <p:cNvSpPr>
            <a:spLocks noChangeArrowheads="1"/>
          </p:cNvSpPr>
          <p:nvPr/>
        </p:nvSpPr>
        <p:spPr bwMode="auto">
          <a:xfrm>
            <a:off x="307974" y="980729"/>
            <a:ext cx="4552057" cy="579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Хореографический коллектив </a:t>
            </a:r>
          </a:p>
          <a:p>
            <a:pPr algn="ctr"/>
            <a:r>
              <a:rPr lang="ru-RU" dirty="0"/>
              <a:t>«Непохожие» начал свою работу на базе </a:t>
            </a:r>
            <a:r>
              <a:rPr lang="ru-RU" dirty="0" smtClean="0"/>
              <a:t>МБУ </a:t>
            </a:r>
            <a:r>
              <a:rPr lang="ru-RU" dirty="0"/>
              <a:t>ГМЦ «Звездный» в 2016 г</a:t>
            </a:r>
            <a:r>
              <a:rPr lang="ru-RU" dirty="0" smtClean="0"/>
              <a:t>.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Занятия  </a:t>
            </a:r>
            <a:r>
              <a:rPr lang="ru-RU" dirty="0"/>
              <a:t>танцами способствуют: </a:t>
            </a:r>
          </a:p>
          <a:p>
            <a:r>
              <a:rPr lang="ru-RU" sz="1750" dirty="0" smtClean="0"/>
              <a:t>▪ </a:t>
            </a:r>
            <a:r>
              <a:rPr lang="ru-RU" sz="1750" dirty="0"/>
              <a:t>физическому и психологическому развитию ребенка;</a:t>
            </a:r>
          </a:p>
          <a:p>
            <a:r>
              <a:rPr lang="ru-RU" sz="1750" dirty="0" smtClean="0"/>
              <a:t>▪ </a:t>
            </a:r>
            <a:r>
              <a:rPr lang="ru-RU" sz="1750" dirty="0"/>
              <a:t>укреплению здоровья; </a:t>
            </a:r>
          </a:p>
          <a:p>
            <a:r>
              <a:rPr lang="ru-RU" sz="1750" dirty="0"/>
              <a:t>▪ решению проблем с лишним весом, гиподинамией и бесцельным </a:t>
            </a:r>
            <a:r>
              <a:rPr lang="ru-RU" sz="1750" dirty="0" smtClean="0"/>
              <a:t>времяпрепровождением</a:t>
            </a:r>
          </a:p>
          <a:p>
            <a:r>
              <a:rPr lang="ru-RU" sz="1750" dirty="0" smtClean="0"/>
              <a:t>▪ </a:t>
            </a:r>
            <a:r>
              <a:rPr lang="ru-RU" sz="1750" dirty="0"/>
              <a:t>воспитанию художественно-эстетического вкуса</a:t>
            </a:r>
            <a:r>
              <a:rPr lang="ru-RU" sz="1750" dirty="0" smtClean="0"/>
              <a:t>;</a:t>
            </a:r>
            <a:endParaRPr lang="ru-RU" sz="1750" dirty="0"/>
          </a:p>
          <a:p>
            <a:r>
              <a:rPr lang="ru-RU" sz="1750" dirty="0" smtClean="0"/>
              <a:t>▪ </a:t>
            </a:r>
            <a:r>
              <a:rPr lang="ru-RU" sz="1750" dirty="0"/>
              <a:t>познанию радости творчества</a:t>
            </a:r>
            <a:r>
              <a:rPr lang="ru-RU" sz="1750" dirty="0" smtClean="0"/>
              <a:t>; </a:t>
            </a:r>
            <a:endParaRPr lang="ru-RU" sz="1750" dirty="0"/>
          </a:p>
          <a:p>
            <a:r>
              <a:rPr lang="ru-RU" sz="1750" dirty="0"/>
              <a:t>▪ овладению коммуникативными навыками; </a:t>
            </a:r>
          </a:p>
          <a:p>
            <a:r>
              <a:rPr lang="ru-RU" sz="1750" dirty="0"/>
              <a:t>▪ становлению таких важных черт характера, как самодисциплина, ответственность и упорство в достижении поставленных целей</a:t>
            </a:r>
            <a:r>
              <a:rPr lang="ru-RU" sz="1750" dirty="0" smtClean="0"/>
              <a:t>;</a:t>
            </a:r>
            <a:endParaRPr lang="ru-RU" sz="1750" dirty="0"/>
          </a:p>
          <a:p>
            <a:r>
              <a:rPr lang="ru-RU" sz="1750" dirty="0" smtClean="0"/>
              <a:t>▪ </a:t>
            </a:r>
            <a:r>
              <a:rPr lang="ru-RU" sz="1750" dirty="0"/>
              <a:t>обогащению внутреннего мира</a:t>
            </a:r>
            <a:r>
              <a:rPr lang="ru-RU" dirty="0"/>
              <a:t>. </a:t>
            </a:r>
          </a:p>
        </p:txBody>
      </p:sp>
      <p:pic>
        <p:nvPicPr>
          <p:cNvPr id="2765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1" y="572061"/>
            <a:ext cx="3162213" cy="365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Прямоугольник 9"/>
          <p:cNvSpPr>
            <a:spLocks noChangeArrowheads="1"/>
          </p:cNvSpPr>
          <p:nvPr/>
        </p:nvSpPr>
        <p:spPr bwMode="auto">
          <a:xfrm>
            <a:off x="5580112" y="4149080"/>
            <a:ext cx="356388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Руководитель</a:t>
            </a:r>
            <a:r>
              <a:rPr lang="ru-RU" dirty="0"/>
              <a:t>: </a:t>
            </a:r>
            <a:endParaRPr lang="ru-RU" dirty="0" smtClean="0"/>
          </a:p>
          <a:p>
            <a:pPr algn="ctr"/>
            <a:r>
              <a:rPr lang="ru-RU" dirty="0" smtClean="0"/>
              <a:t>Татьяна </a:t>
            </a:r>
            <a:r>
              <a:rPr lang="ru-RU" dirty="0"/>
              <a:t>Владимировна Максимова</a:t>
            </a:r>
          </a:p>
          <a:p>
            <a:pPr algn="ctr"/>
            <a:r>
              <a:rPr lang="ru-RU" dirty="0" smtClean="0"/>
              <a:t>8-915-712-45-35</a:t>
            </a:r>
          </a:p>
          <a:p>
            <a:pPr algn="ctr"/>
            <a:r>
              <a:rPr lang="ru-RU" dirty="0" smtClean="0"/>
              <a:t>Занятия проводятся:</a:t>
            </a:r>
          </a:p>
          <a:p>
            <a:pPr algn="ctr"/>
            <a:r>
              <a:rPr lang="ru-RU" dirty="0" err="1" smtClean="0"/>
              <a:t>Пн</a:t>
            </a:r>
            <a:r>
              <a:rPr lang="ru-RU" dirty="0" smtClean="0"/>
              <a:t>, ср, 18:00-19:30</a:t>
            </a:r>
          </a:p>
          <a:p>
            <a:pPr algn="ctr"/>
            <a:r>
              <a:rPr lang="ru-RU" dirty="0" smtClean="0"/>
              <a:t>Вт, </a:t>
            </a:r>
            <a:r>
              <a:rPr lang="ru-RU" dirty="0" err="1" smtClean="0"/>
              <a:t>чт</a:t>
            </a:r>
            <a:r>
              <a:rPr lang="ru-RU" dirty="0" smtClean="0"/>
              <a:t> 17:30-19:30 </a:t>
            </a:r>
          </a:p>
          <a:p>
            <a:pPr algn="ctr"/>
            <a:r>
              <a:rPr lang="ru-RU" dirty="0" smtClean="0"/>
              <a:t>Набор с </a:t>
            </a:r>
            <a:r>
              <a:rPr lang="ru-RU" b="1" dirty="0" smtClean="0">
                <a:solidFill>
                  <a:srgbClr val="0000CC"/>
                </a:solidFill>
              </a:rPr>
              <a:t>3</a:t>
            </a:r>
            <a:r>
              <a:rPr lang="ru-RU" dirty="0" smtClean="0"/>
              <a:t> лет</a:t>
            </a:r>
          </a:p>
          <a:p>
            <a:pPr algn="ctr"/>
            <a:r>
              <a:rPr lang="ru-RU" dirty="0" smtClean="0"/>
              <a:t>Занятия платные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2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88" y="-119152"/>
            <a:ext cx="9548232" cy="707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7651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7652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1403648" y="341271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7653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5575" y="125944"/>
            <a:ext cx="513650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spc="50" dirty="0" smtClean="0">
                <a:ln w="11430">
                  <a:noFill/>
                </a:ln>
                <a:latin typeface="Arial" pitchFamily="34" charset="0"/>
                <a:cs typeface="Arial" pitchFamily="34" charset="0"/>
              </a:rPr>
              <a:t>Студия </a:t>
            </a:r>
            <a:r>
              <a:rPr lang="ru-RU" sz="2600" b="1" spc="50" dirty="0">
                <a:ln w="11430">
                  <a:noFill/>
                </a:ln>
                <a:latin typeface="Arial" pitchFamily="34" charset="0"/>
                <a:cs typeface="Arial" pitchFamily="34" charset="0"/>
              </a:rPr>
              <a:t>восточных танцев «МИКС»</a:t>
            </a:r>
          </a:p>
        </p:txBody>
      </p:sp>
      <p:sp>
        <p:nvSpPr>
          <p:cNvPr id="27655" name="Прямоугольник 2"/>
          <p:cNvSpPr>
            <a:spLocks noChangeArrowheads="1"/>
          </p:cNvSpPr>
          <p:nvPr/>
        </p:nvSpPr>
        <p:spPr bwMode="auto">
          <a:xfrm>
            <a:off x="460375" y="1018496"/>
            <a:ext cx="4304453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Занятия танцами – это лучшее, что можно придумать для гармоничного развития любого ребенка. Они оказывают благотворное воздействие на все системы организма ребенка: тренируется сердце и дыхательная система, улучшается </a:t>
            </a:r>
            <a:r>
              <a:rPr lang="ru-RU" sz="2000" dirty="0" smtClean="0"/>
              <a:t>осанка</a:t>
            </a:r>
            <a:r>
              <a:rPr lang="ru-RU" sz="2000" dirty="0"/>
              <a:t>. Восточные танцы для детей очень полезны, и, конечно же, больше всего они подходят </a:t>
            </a:r>
            <a:r>
              <a:rPr lang="ru-RU" sz="2000" dirty="0" smtClean="0"/>
              <a:t>девочкам. Особенно подходят тем, кто хочет постичь тайны восточных танцев, усовершенствовать пластику телодвижений и грацию. </a:t>
            </a:r>
            <a:endParaRPr lang="ru-RU" sz="2000" dirty="0"/>
          </a:p>
        </p:txBody>
      </p:sp>
      <p:sp>
        <p:nvSpPr>
          <p:cNvPr id="27657" name="Прямоугольник 9"/>
          <p:cNvSpPr>
            <a:spLocks noChangeArrowheads="1"/>
          </p:cNvSpPr>
          <p:nvPr/>
        </p:nvSpPr>
        <p:spPr bwMode="auto">
          <a:xfrm>
            <a:off x="4860032" y="4496010"/>
            <a:ext cx="448769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Руководитель</a:t>
            </a:r>
            <a:r>
              <a:rPr lang="ru-RU" dirty="0"/>
              <a:t>: </a:t>
            </a:r>
            <a:endParaRPr lang="ru-RU" dirty="0" smtClean="0"/>
          </a:p>
          <a:p>
            <a:pPr algn="ctr"/>
            <a:r>
              <a:rPr lang="ru-RU" dirty="0" smtClean="0"/>
              <a:t>Александрова Надежда Викторовна</a:t>
            </a:r>
            <a:endParaRPr lang="ru-RU" dirty="0"/>
          </a:p>
          <a:p>
            <a:pPr algn="ctr"/>
            <a:r>
              <a:rPr lang="ru-RU" dirty="0" smtClean="0"/>
              <a:t>8-910-933-00-31</a:t>
            </a:r>
          </a:p>
          <a:p>
            <a:pPr algn="ctr"/>
            <a:r>
              <a:rPr lang="ru-RU" dirty="0" smtClean="0"/>
              <a:t>Занятия проводятся:</a:t>
            </a:r>
          </a:p>
          <a:p>
            <a:pPr algn="ctr"/>
            <a:r>
              <a:rPr lang="ru-RU" dirty="0" smtClean="0"/>
              <a:t>Вт</a:t>
            </a:r>
            <a:r>
              <a:rPr lang="ru-RU" dirty="0"/>
              <a:t>., Чт. </a:t>
            </a:r>
            <a:r>
              <a:rPr lang="ru-RU" dirty="0" smtClean="0"/>
              <a:t> 19:00-20:00</a:t>
            </a:r>
            <a:endParaRPr lang="ru-RU" dirty="0"/>
          </a:p>
          <a:p>
            <a:pPr algn="ctr"/>
            <a:r>
              <a:rPr lang="ru-RU" dirty="0" smtClean="0"/>
              <a:t>Набор с </a:t>
            </a:r>
            <a:r>
              <a:rPr lang="ru-RU" b="1" dirty="0" smtClean="0">
                <a:solidFill>
                  <a:srgbClr val="0000CC"/>
                </a:solidFill>
              </a:rPr>
              <a:t>9 до 17</a:t>
            </a:r>
            <a:r>
              <a:rPr lang="ru-RU" dirty="0" smtClean="0"/>
              <a:t> лет</a:t>
            </a:r>
          </a:p>
          <a:p>
            <a:pPr algn="ctr"/>
            <a:r>
              <a:rPr lang="ru-RU" dirty="0" smtClean="0"/>
              <a:t>Занятия платные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1272"/>
            <a:ext cx="3888432" cy="413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1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0723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0724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0725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6725" y="203200"/>
            <a:ext cx="8288338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>
                  <a:noFill/>
                </a:ln>
                <a:latin typeface="Arial" pitchFamily="34" charset="0"/>
                <a:cs typeface="Arial" pitchFamily="34" charset="0"/>
              </a:rPr>
              <a:t>Группа «ЯНЕЯ</a:t>
            </a:r>
            <a:r>
              <a:rPr lang="ru-RU" sz="2800" b="1" spc="50" dirty="0">
                <a:ln w="11430">
                  <a:noFill/>
                </a:ln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30727" name="Прямоугольник 2"/>
          <p:cNvSpPr>
            <a:spLocks noChangeArrowheads="1"/>
          </p:cNvSpPr>
          <p:nvPr/>
        </p:nvSpPr>
        <p:spPr bwMode="auto">
          <a:xfrm>
            <a:off x="4932363" y="1268413"/>
            <a:ext cx="405765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«ЯНЕЯ» - это отсутствие границ по стилю с элементами электронной музыки. </a:t>
            </a:r>
            <a:r>
              <a:rPr lang="ru-RU" dirty="0" smtClean="0"/>
              <a:t>Высокий исполнительский уровень отмечают музыкальные критики известных музыкальных изданий. К тому же, «ЯНЕЯ» исполняет СВОИ песни! Группа </a:t>
            </a:r>
            <a:r>
              <a:rPr lang="ru-RU" dirty="0"/>
              <a:t>успешно представляет Удомлю на различных конкурсах и фестивалях живой </a:t>
            </a:r>
            <a:r>
              <a:rPr lang="ru-RU" dirty="0" smtClean="0"/>
              <a:t>музыки</a:t>
            </a:r>
            <a:r>
              <a:rPr lang="ru-RU" dirty="0"/>
              <a:t> </a:t>
            </a:r>
            <a:r>
              <a:rPr lang="ru-RU" dirty="0" smtClean="0"/>
              <a:t>по всей стране. </a:t>
            </a:r>
            <a:endParaRPr lang="ru-RU" dirty="0"/>
          </a:p>
        </p:txBody>
      </p:sp>
      <p:sp>
        <p:nvSpPr>
          <p:cNvPr id="30728" name="Прямоугольник 9"/>
          <p:cNvSpPr>
            <a:spLocks noChangeArrowheads="1"/>
          </p:cNvSpPr>
          <p:nvPr/>
        </p:nvSpPr>
        <p:spPr bwMode="auto">
          <a:xfrm>
            <a:off x="295396" y="5085184"/>
            <a:ext cx="47767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Руководитель: </a:t>
            </a:r>
          </a:p>
          <a:p>
            <a:pPr algn="ctr"/>
            <a:r>
              <a:rPr lang="ru-RU" dirty="0"/>
              <a:t>Тимофей Геннадьевич Вязов</a:t>
            </a:r>
          </a:p>
          <a:p>
            <a:pPr algn="ctr"/>
            <a:r>
              <a:rPr lang="ru-RU" dirty="0"/>
              <a:t>8-920-683-89-30</a:t>
            </a:r>
          </a:p>
        </p:txBody>
      </p:sp>
      <p:pic>
        <p:nvPicPr>
          <p:cNvPr id="30729" name="Picture 2" descr="https://sun9-25.userapi.com/c858336/v858336599/dbd0/9rFNwkHdi3g.jpg"/>
          <p:cNvPicPr>
            <a:picLocks noChangeAspect="1" noChangeArrowheads="1"/>
          </p:cNvPicPr>
          <p:nvPr/>
        </p:nvPicPr>
        <p:blipFill>
          <a:blip r:embed="rId3"/>
          <a:srcRect b="9293"/>
          <a:stretch>
            <a:fillRect/>
          </a:stretch>
        </p:blipFill>
        <p:spPr bwMode="auto">
          <a:xfrm>
            <a:off x="285454" y="1279295"/>
            <a:ext cx="4675188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2771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2772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2773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6725" y="203200"/>
            <a:ext cx="828833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>
                  <a:noFill/>
                </a:ln>
                <a:latin typeface="Arial" pitchFamily="34" charset="0"/>
                <a:cs typeface="Arial" pitchFamily="34" charset="0"/>
              </a:rPr>
              <a:t>Металл рок-группа «</a:t>
            </a:r>
            <a:r>
              <a:rPr lang="en-US" sz="2800" b="1" spc="50" dirty="0">
                <a:ln w="11430">
                  <a:noFill/>
                </a:ln>
                <a:latin typeface="Arial" pitchFamily="34" charset="0"/>
                <a:cs typeface="Arial" pitchFamily="34" charset="0"/>
              </a:rPr>
              <a:t>End of Time</a:t>
            </a:r>
            <a:r>
              <a:rPr lang="ru-RU" sz="2800" b="1" spc="50" dirty="0">
                <a:ln w="11430">
                  <a:noFill/>
                </a:ln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32775" name="Прямоугольник 2"/>
          <p:cNvSpPr>
            <a:spLocks noChangeArrowheads="1"/>
          </p:cNvSpPr>
          <p:nvPr/>
        </p:nvSpPr>
        <p:spPr bwMode="auto">
          <a:xfrm>
            <a:off x="5086350" y="1400175"/>
            <a:ext cx="379253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Symphonic Melodic Black Metal</a:t>
            </a:r>
            <a:r>
              <a:rPr lang="ru-RU" dirty="0"/>
              <a:t> группа</a:t>
            </a:r>
            <a:r>
              <a:rPr lang="en-US" dirty="0"/>
              <a:t> End of Time</a:t>
            </a:r>
            <a:r>
              <a:rPr lang="ru-RU" dirty="0"/>
              <a:t>. Коллектив работает в сложном музыкальном жанре, требующем высокопрофессиональной техники исполнения</a:t>
            </a:r>
          </a:p>
          <a:p>
            <a:pPr algn="ctr"/>
            <a:r>
              <a:rPr lang="ru-RU" dirty="0"/>
              <a:t>В этом году группе 10 лет. 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32776" name="Прямоугольник 9"/>
          <p:cNvSpPr>
            <a:spLocks noChangeArrowheads="1"/>
          </p:cNvSpPr>
          <p:nvPr/>
        </p:nvSpPr>
        <p:spPr bwMode="auto">
          <a:xfrm>
            <a:off x="155575" y="5283994"/>
            <a:ext cx="46942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Руководитель</a:t>
            </a:r>
            <a:r>
              <a:rPr lang="ru-RU" dirty="0"/>
              <a:t>: </a:t>
            </a:r>
          </a:p>
          <a:p>
            <a:pPr algn="ctr"/>
            <a:r>
              <a:rPr lang="ru-RU" dirty="0"/>
              <a:t>Павел Вячеславович Якушев</a:t>
            </a:r>
          </a:p>
          <a:p>
            <a:pPr algn="ctr"/>
            <a:r>
              <a:rPr lang="ru-RU" dirty="0"/>
              <a:t>8-915-712-53-74</a:t>
            </a:r>
          </a:p>
        </p:txBody>
      </p:sp>
      <p:pic>
        <p:nvPicPr>
          <p:cNvPr id="32777" name="Picture 2" descr="https://sun9-33.userapi.com/c852128/v852128820/1a1e35/grlbSQSgLT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8" y="908050"/>
            <a:ext cx="472122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2771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2772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2773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6725" y="203200"/>
            <a:ext cx="828833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>
                  <a:noFill/>
                </a:ln>
                <a:latin typeface="Arial" pitchFamily="34" charset="0"/>
                <a:cs typeface="Arial" pitchFamily="34" charset="0"/>
              </a:rPr>
              <a:t>Рок-группа «ЗАЖИВО»</a:t>
            </a:r>
            <a:endParaRPr lang="ru-RU" sz="2800" b="1" spc="50" dirty="0">
              <a:ln w="11430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32775" name="Прямоугольник 2"/>
          <p:cNvSpPr>
            <a:spLocks noChangeArrowheads="1"/>
          </p:cNvSpPr>
          <p:nvPr/>
        </p:nvSpPr>
        <p:spPr bwMode="auto">
          <a:xfrm>
            <a:off x="3923928" y="836712"/>
            <a:ext cx="508868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«ЗАЖИВО» - это отражение того, что происходит в нашей стране, в мире, в </a:t>
            </a:r>
            <a:r>
              <a:rPr lang="ru-RU" dirty="0" smtClean="0"/>
              <a:t>потаённых </a:t>
            </a:r>
            <a:r>
              <a:rPr lang="ru-RU" dirty="0"/>
              <a:t>закоулках сознания; это остросюжетное повествование о вечных проблемах, страстях и помыслах человеческих; это песни о насущных социальных проблемах, о деградации личности, о локальных военных конфликтах и глобальных проблемах человечества...</a:t>
            </a:r>
          </a:p>
        </p:txBody>
      </p:sp>
      <p:sp>
        <p:nvSpPr>
          <p:cNvPr id="32776" name="Прямоугольник 9"/>
          <p:cNvSpPr>
            <a:spLocks noChangeArrowheads="1"/>
          </p:cNvSpPr>
          <p:nvPr/>
        </p:nvSpPr>
        <p:spPr bwMode="auto">
          <a:xfrm>
            <a:off x="95757" y="5526702"/>
            <a:ext cx="39322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Руководитель</a:t>
            </a:r>
            <a:r>
              <a:rPr lang="ru-RU" dirty="0"/>
              <a:t>: </a:t>
            </a:r>
          </a:p>
          <a:p>
            <a:pPr algn="ctr"/>
            <a:r>
              <a:rPr lang="ru-RU" dirty="0" smtClean="0"/>
              <a:t>Николай </a:t>
            </a:r>
            <a:r>
              <a:rPr lang="ru-RU" dirty="0" err="1" smtClean="0"/>
              <a:t>Злотов</a:t>
            </a:r>
            <a:endParaRPr lang="ru-RU" dirty="0"/>
          </a:p>
          <a:p>
            <a:pPr algn="ctr"/>
            <a:r>
              <a:rPr lang="ru-RU" dirty="0"/>
              <a:t>8 (915) 704-99-61</a:t>
            </a:r>
          </a:p>
        </p:txBody>
      </p:sp>
      <p:pic>
        <p:nvPicPr>
          <p:cNvPr id="1026" name="Picture 2" descr="https://sun1-89.userapi.com/impg/Eb2_c_D-LEJ1PADPWWRfebx0aNXpbmUIODWMAA/0UsF8HEwZW8.jpg?size=807x606&amp;quality=95&amp;sign=ac5a96e93d52a08e8a56bd1b0af6696e&amp;c_uniq_tag=bOeYPqv8nuGNzw9k0XQ1W9dTq2ZhtxOzzZbp2-oN69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13786"/>
            <a:ext cx="4423642" cy="332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69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0723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0724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0725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6725" y="203200"/>
            <a:ext cx="828833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>
                  <a:noFill/>
                </a:ln>
                <a:latin typeface="Arial" pitchFamily="34" charset="0"/>
                <a:cs typeface="Arial" pitchFamily="34" charset="0"/>
              </a:rPr>
              <a:t>Музыкальные коллективы </a:t>
            </a:r>
            <a:r>
              <a:rPr lang="ru-RU" sz="2800" b="1" spc="50" dirty="0">
                <a:ln w="11430">
                  <a:noFill/>
                </a:ln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spc="50" dirty="0" smtClean="0">
                <a:ln w="11430">
                  <a:noFill/>
                </a:ln>
                <a:latin typeface="Arial" pitchFamily="34" charset="0"/>
                <a:cs typeface="Arial" pitchFamily="34" charset="0"/>
              </a:rPr>
              <a:t>базе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>
                  <a:noFill/>
                </a:ln>
                <a:latin typeface="Arial" pitchFamily="34" charset="0"/>
                <a:cs typeface="Arial" pitchFamily="34" charset="0"/>
              </a:rPr>
              <a:t>МБУ </a:t>
            </a:r>
            <a:r>
              <a:rPr lang="ru-RU" sz="2800" b="1" spc="50" dirty="0">
                <a:ln w="11430">
                  <a:noFill/>
                </a:ln>
                <a:latin typeface="Arial" pitchFamily="34" charset="0"/>
                <a:cs typeface="Arial" pitchFamily="34" charset="0"/>
              </a:rPr>
              <a:t>ГМЦ «Звездный»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2450" y="4509120"/>
            <a:ext cx="49685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«Музыкальный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</a:rPr>
              <a:t>коллектив «INSPIRAL WAYS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»</a:t>
            </a:r>
          </a:p>
          <a:p>
            <a:pPr algn="ctr"/>
            <a:endParaRPr lang="ru-RU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b="1" i="1" dirty="0" err="1">
                <a:solidFill>
                  <a:schemeClr val="accent3">
                    <a:lumMod val="50000"/>
                  </a:schemeClr>
                </a:solidFill>
              </a:rPr>
              <a:t>Гераскин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</a:rPr>
              <a:t> Вячеслав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Александрович</a:t>
            </a:r>
          </a:p>
          <a:p>
            <a:pPr algn="ctr"/>
            <a:endParaRPr lang="ru-RU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b="1" i="1" dirty="0">
                <a:solidFill>
                  <a:schemeClr val="accent3">
                    <a:lumMod val="50000"/>
                  </a:schemeClr>
                </a:solidFill>
              </a:rPr>
              <a:t>8-910-931-24-40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1627" y="1988840"/>
            <a:ext cx="36795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CC"/>
                </a:solidFill>
              </a:rPr>
              <a:t>Металл </a:t>
            </a:r>
            <a:r>
              <a:rPr lang="ru-RU" b="1" i="1" dirty="0">
                <a:solidFill>
                  <a:srgbClr val="0000CC"/>
                </a:solidFill>
              </a:rPr>
              <a:t>- рок группа «RENAME</a:t>
            </a:r>
            <a:r>
              <a:rPr lang="ru-RU" b="1" i="1" dirty="0" smtClean="0">
                <a:solidFill>
                  <a:srgbClr val="0000CC"/>
                </a:solidFill>
              </a:rPr>
              <a:t>»</a:t>
            </a:r>
          </a:p>
          <a:p>
            <a:endParaRPr lang="ru-RU" b="1" i="1" dirty="0">
              <a:solidFill>
                <a:srgbClr val="0000CC"/>
              </a:solidFill>
            </a:endParaRPr>
          </a:p>
          <a:p>
            <a:r>
              <a:rPr lang="ru-RU" b="1" i="1" dirty="0">
                <a:solidFill>
                  <a:srgbClr val="0000CC"/>
                </a:solidFill>
              </a:rPr>
              <a:t>Григорьев Александр Александрович</a:t>
            </a:r>
            <a:endParaRPr lang="ru-RU" b="1" i="1" dirty="0" smtClean="0">
              <a:solidFill>
                <a:srgbClr val="0000CC"/>
              </a:solidFill>
            </a:endParaRPr>
          </a:p>
          <a:p>
            <a:r>
              <a:rPr lang="ru-RU" b="1" i="1" dirty="0" smtClean="0">
                <a:solidFill>
                  <a:srgbClr val="0000CC"/>
                </a:solidFill>
              </a:rPr>
              <a:t>8-906-654-07-18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Есть набор в группу</a:t>
            </a:r>
            <a:endParaRPr lang="ru-RU" b="1" i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6750" y="1297840"/>
            <a:ext cx="4738868" cy="321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61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https://sun9-55.userapi.com/c855332/v855332328/104e2d/NxVlZp3cUr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Box 2"/>
          <p:cNvSpPr txBox="1">
            <a:spLocks noChangeArrowheads="1"/>
          </p:cNvSpPr>
          <p:nvPr/>
        </p:nvSpPr>
        <p:spPr bwMode="auto">
          <a:xfrm>
            <a:off x="250825" y="981075"/>
            <a:ext cx="83534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/>
              <a:t>Цели и задачи </a:t>
            </a:r>
          </a:p>
        </p:txBody>
      </p:sp>
      <p:sp>
        <p:nvSpPr>
          <p:cNvPr id="46085" name="TextBox 2"/>
          <p:cNvSpPr txBox="1">
            <a:spLocks noChangeArrowheads="1"/>
          </p:cNvSpPr>
          <p:nvPr/>
        </p:nvSpPr>
        <p:spPr bwMode="auto">
          <a:xfrm>
            <a:off x="468313" y="1989138"/>
            <a:ext cx="83534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Цель:</a:t>
            </a:r>
            <a:r>
              <a:rPr lang="ru-RU" sz="2400"/>
              <a:t> Физическое, интеллектуальное, творческое  и духовное развитие молодёжи Удомельского городского округа.</a:t>
            </a:r>
          </a:p>
          <a:p>
            <a:endParaRPr lang="ru-RU" sz="2400"/>
          </a:p>
          <a:p>
            <a:r>
              <a:rPr lang="ru-RU" sz="2400"/>
              <a:t>Задачи: </a:t>
            </a:r>
          </a:p>
          <a:p>
            <a:pPr>
              <a:buFontTx/>
              <a:buChar char="-"/>
            </a:pPr>
            <a:r>
              <a:rPr lang="ru-RU" sz="2400"/>
              <a:t> Создание благоприятных условий для общественных объединений, работающих с молодёжью;</a:t>
            </a:r>
          </a:p>
          <a:p>
            <a:pPr>
              <a:buFontTx/>
              <a:buChar char="-"/>
            </a:pPr>
            <a:r>
              <a:rPr lang="ru-RU" sz="2400"/>
              <a:t> Организация и проведение мероприятий, отвечающих цели молодёжного центра.</a:t>
            </a:r>
          </a:p>
          <a:p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https://sun9-36.userapi.com/c851328/v851328488/1c38d6/nSc0P9jQA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5843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5844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5845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" y="160338"/>
            <a:ext cx="8286750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>
                  <a:noFill/>
                </a:ln>
                <a:latin typeface="Arial" pitchFamily="34" charset="0"/>
                <a:cs typeface="Arial" pitchFamily="34" charset="0"/>
              </a:rPr>
              <a:t>Штаб волонтерского движения «Доброволец Верхневолжья» г. Удомля</a:t>
            </a:r>
          </a:p>
        </p:txBody>
      </p:sp>
      <p:sp>
        <p:nvSpPr>
          <p:cNvPr id="35848" name="Прямоугольник 8"/>
          <p:cNvSpPr>
            <a:spLocks noChangeArrowheads="1"/>
          </p:cNvSpPr>
          <p:nvPr/>
        </p:nvSpPr>
        <p:spPr bwMode="auto">
          <a:xfrm>
            <a:off x="6310356" y="3933056"/>
            <a:ext cx="251519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Руководитель</a:t>
            </a:r>
            <a:r>
              <a:rPr lang="ru-RU" dirty="0"/>
              <a:t>: </a:t>
            </a:r>
          </a:p>
          <a:p>
            <a:pPr algn="ctr"/>
            <a:r>
              <a:rPr lang="ru-RU" dirty="0" smtClean="0"/>
              <a:t>Свечина Валентина Николаевна</a:t>
            </a:r>
            <a:endParaRPr lang="ru-RU" dirty="0"/>
          </a:p>
          <a:p>
            <a:pPr algn="ctr"/>
            <a:r>
              <a:rPr lang="ru-RU" dirty="0" smtClean="0"/>
              <a:t>8-915-709-98-63</a:t>
            </a:r>
          </a:p>
          <a:p>
            <a:pPr algn="ctr"/>
            <a:r>
              <a:rPr lang="ru-RU" dirty="0" smtClean="0"/>
              <a:t>Занятия проводятся:</a:t>
            </a:r>
          </a:p>
          <a:p>
            <a:pPr algn="ctr"/>
            <a:r>
              <a:rPr lang="ru-RU" dirty="0" smtClean="0"/>
              <a:t>Вт. 17:00-20:00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Набор с </a:t>
            </a:r>
            <a:r>
              <a:rPr lang="ru-RU" b="1" dirty="0" smtClean="0">
                <a:solidFill>
                  <a:srgbClr val="FF0000"/>
                </a:solidFill>
              </a:rPr>
              <a:t>14</a:t>
            </a:r>
            <a:r>
              <a:rPr lang="ru-RU" dirty="0" smtClean="0"/>
              <a:t> лет</a:t>
            </a:r>
            <a:endParaRPr lang="ru-RU" dirty="0"/>
          </a:p>
        </p:txBody>
      </p:sp>
      <p:sp>
        <p:nvSpPr>
          <p:cNvPr id="35849" name="Прямоугольник 2"/>
          <p:cNvSpPr>
            <a:spLocks noChangeArrowheads="1"/>
          </p:cNvSpPr>
          <p:nvPr/>
        </p:nvSpPr>
        <p:spPr bwMode="auto">
          <a:xfrm>
            <a:off x="307975" y="980728"/>
            <a:ext cx="413149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Штаб </a:t>
            </a:r>
            <a:r>
              <a:rPr lang="ru-RU" dirty="0"/>
              <a:t>волонтерского движения дает возможность проявить себя; </a:t>
            </a:r>
          </a:p>
          <a:p>
            <a:r>
              <a:rPr lang="ru-RU" dirty="0"/>
              <a:t>- реализовать свой потенциал;</a:t>
            </a:r>
          </a:p>
          <a:p>
            <a:r>
              <a:rPr lang="ru-RU" dirty="0"/>
              <a:t>- получить заслуженное признание.</a:t>
            </a:r>
          </a:p>
          <a:p>
            <a:r>
              <a:rPr lang="ru-RU" dirty="0"/>
              <a:t>Основные направления: </a:t>
            </a:r>
          </a:p>
          <a:p>
            <a:r>
              <a:rPr lang="ru-RU" dirty="0"/>
              <a:t>- социальное волонтерство;</a:t>
            </a:r>
          </a:p>
          <a:p>
            <a:r>
              <a:rPr lang="ru-RU" dirty="0"/>
              <a:t>- событийное </a:t>
            </a:r>
            <a:r>
              <a:rPr lang="ru-RU" dirty="0" smtClean="0"/>
              <a:t>волонтерство</a:t>
            </a:r>
            <a:r>
              <a:rPr lang="ru-RU" dirty="0"/>
              <a:t>.</a:t>
            </a:r>
          </a:p>
        </p:txBody>
      </p:sp>
      <p:pic>
        <p:nvPicPr>
          <p:cNvPr id="35850" name="Picture 4" descr="https://sun9-6.userapi.com/c850328/v850328447/185053/7S80rP8sx0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064" y="1196752"/>
            <a:ext cx="3414713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https://sun9-36.userapi.com/c851328/v851328488/1c38d6/nSc0P9jQA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5843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5844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5845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" y="160338"/>
            <a:ext cx="828675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>
                  <a:noFill/>
                </a:ln>
                <a:latin typeface="Arial" pitchFamily="34" charset="0"/>
                <a:cs typeface="Arial" pitchFamily="34" charset="0"/>
              </a:rPr>
              <a:t>Первичная ячейка РДДМ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>
                  <a:noFill/>
                </a:ln>
                <a:latin typeface="Arial" pitchFamily="34" charset="0"/>
                <a:cs typeface="Arial" pitchFamily="34" charset="0"/>
              </a:rPr>
              <a:t>«Движение Первых» </a:t>
            </a:r>
            <a:r>
              <a:rPr lang="ru-RU" sz="2800" b="1" spc="50" dirty="0">
                <a:ln w="11430">
                  <a:noFill/>
                </a:ln>
                <a:latin typeface="Arial" pitchFamily="34" charset="0"/>
                <a:cs typeface="Arial" pitchFamily="34" charset="0"/>
              </a:rPr>
              <a:t>г. Удомля</a:t>
            </a:r>
          </a:p>
        </p:txBody>
      </p:sp>
      <p:sp>
        <p:nvSpPr>
          <p:cNvPr id="35848" name="Прямоугольник 8"/>
          <p:cNvSpPr>
            <a:spLocks noChangeArrowheads="1"/>
          </p:cNvSpPr>
          <p:nvPr/>
        </p:nvSpPr>
        <p:spPr bwMode="auto">
          <a:xfrm>
            <a:off x="5004048" y="4905505"/>
            <a:ext cx="338437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Муниципальный куратор: </a:t>
            </a:r>
            <a:endParaRPr lang="ru-RU" dirty="0"/>
          </a:p>
          <a:p>
            <a:pPr algn="ctr"/>
            <a:r>
              <a:rPr lang="ru-RU" dirty="0" smtClean="0"/>
              <a:t>Свечина Валентина Николаевна</a:t>
            </a:r>
            <a:endParaRPr lang="ru-RU" dirty="0"/>
          </a:p>
          <a:p>
            <a:pPr algn="ctr"/>
            <a:r>
              <a:rPr lang="ru-RU" dirty="0" smtClean="0"/>
              <a:t>8-915-709-98-63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Набор с 6 лет</a:t>
            </a:r>
            <a:endParaRPr lang="ru-RU" dirty="0"/>
          </a:p>
        </p:txBody>
      </p:sp>
      <p:sp>
        <p:nvSpPr>
          <p:cNvPr id="35849" name="Прямоугольник 2"/>
          <p:cNvSpPr>
            <a:spLocks noChangeArrowheads="1"/>
          </p:cNvSpPr>
          <p:nvPr/>
        </p:nvSpPr>
        <p:spPr bwMode="auto">
          <a:xfrm>
            <a:off x="155575" y="980728"/>
            <a:ext cx="4283891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/>
              <a:t>Быть участником Движения – это выбор сильных и готовых вписать свое имя в историю России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Это </a:t>
            </a:r>
            <a:r>
              <a:rPr lang="ru-RU" dirty="0"/>
              <a:t>возможность стать лучшей версией себя, достойным наследником великих дел первооткрывателей, основателей и первопроходцев, которых отличает стремление к победе во всех </a:t>
            </a:r>
            <a:r>
              <a:rPr lang="ru-RU" dirty="0" smtClean="0"/>
              <a:t>начинаниях. </a:t>
            </a:r>
            <a:endParaRPr lang="ru-RU" dirty="0"/>
          </a:p>
          <a:p>
            <a:r>
              <a:rPr lang="ru-RU" dirty="0"/>
              <a:t>«Движение Первых» — это сотни уникальных программ воспитания и становления личности, активного и ответственного молодежного сообщества, для которого важны уважение к традициям и культурам народов России, историческая преемственность и сопричастность с судьбой </a:t>
            </a:r>
            <a:r>
              <a:rPr lang="ru-RU" dirty="0" smtClean="0"/>
              <a:t>страны.</a:t>
            </a:r>
            <a:endParaRPr lang="ru-RU" dirty="0"/>
          </a:p>
        </p:txBody>
      </p:sp>
      <p:pic>
        <p:nvPicPr>
          <p:cNvPr id="2050" name="Picture 2" descr="https://sun9-26.userapi.com/impg/ftVXNE9wpxayxIChaTvLHZJpRH3k6yoyh9Uq9w/l1NwvuA1M60.jpg?size=1280x960&amp;quality=95&amp;sign=f955d224af4cb6b35154cbd081ca3aa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455686" cy="334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61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sun9-36.userapi.com/c851328/v851328488/1c38d6/nSc0P9jQA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7108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7109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7110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" y="160338"/>
            <a:ext cx="8286750" cy="1373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/>
              <a:t>Тверской волонтёрский поисково-спасательный отряд «Сова» - Удомельское отделение</a:t>
            </a:r>
          </a:p>
        </p:txBody>
      </p:sp>
      <p:sp>
        <p:nvSpPr>
          <p:cNvPr id="47113" name="Прямоугольник 8"/>
          <p:cNvSpPr>
            <a:spLocks noChangeArrowheads="1"/>
          </p:cNvSpPr>
          <p:nvPr/>
        </p:nvSpPr>
        <p:spPr bwMode="auto">
          <a:xfrm>
            <a:off x="588879" y="5476694"/>
            <a:ext cx="794571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Руководитель</a:t>
            </a:r>
            <a:r>
              <a:rPr lang="ru-RU" dirty="0"/>
              <a:t>: </a:t>
            </a:r>
          </a:p>
          <a:p>
            <a:pPr algn="ctr"/>
            <a:r>
              <a:rPr lang="ru-RU" dirty="0" err="1" smtClean="0"/>
              <a:t>Бреус</a:t>
            </a:r>
            <a:r>
              <a:rPr lang="ru-RU" dirty="0" smtClean="0"/>
              <a:t> Наталья Николаевна</a:t>
            </a:r>
          </a:p>
          <a:p>
            <a:pPr algn="ctr"/>
            <a:r>
              <a:rPr lang="ru-RU" dirty="0" smtClean="0"/>
              <a:t>Тел. 8 910 -837 44 66</a:t>
            </a:r>
          </a:p>
          <a:p>
            <a:pPr algn="ctr"/>
            <a:r>
              <a:rPr lang="ru-RU" dirty="0" smtClean="0"/>
              <a:t>Набор с 18 лет</a:t>
            </a:r>
            <a:endParaRPr lang="ru-RU" dirty="0"/>
          </a:p>
        </p:txBody>
      </p:sp>
      <p:sp>
        <p:nvSpPr>
          <p:cNvPr id="47114" name="Прямоугольник 2"/>
          <p:cNvSpPr>
            <a:spLocks noChangeArrowheads="1"/>
          </p:cNvSpPr>
          <p:nvPr/>
        </p:nvSpPr>
        <p:spPr bwMode="auto">
          <a:xfrm>
            <a:off x="3635374" y="1812479"/>
            <a:ext cx="5180013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Волонтерский Поисково-Спасательный Отряд (ВПСО) «Сова» – это отряд неравнодушных к чужому горю людей. Успех поиска пропавших людей во многом зависит от времени. Чем раньше начат поиск, тем вероятнее, что он будет успешным. Сотрудничая с правоохранительными органами и другими поисковыми отрядами, «Сова» ставит перед собой такие задачи как: информационная поддержка (</a:t>
            </a:r>
            <a:r>
              <a:rPr lang="ru-RU" dirty="0" err="1"/>
              <a:t>обзвон</a:t>
            </a:r>
            <a:r>
              <a:rPr lang="ru-RU" dirty="0"/>
              <a:t> больниц, печать и расклейка ориентировок, сбор и распространение информации) и поиск на местности (как городской так и лесной). </a:t>
            </a:r>
          </a:p>
        </p:txBody>
      </p:sp>
      <p:pic>
        <p:nvPicPr>
          <p:cNvPr id="47117" name="Picture 13" descr="VWZ0SK2IdA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252" y="1412776"/>
            <a:ext cx="2865438" cy="2868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sun9-36.userapi.com/c851328/v851328488/1c38d6/nSc0P9jQA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35030"/>
            <a:ext cx="9144000" cy="729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7108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7109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7110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5856" y="128441"/>
            <a:ext cx="54752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Центр поддержки семьи </a:t>
            </a:r>
          </a:p>
          <a:p>
            <a:pPr algn="ctr"/>
            <a:r>
              <a:rPr lang="ru-RU" sz="2800" b="1" dirty="0" smtClean="0"/>
              <a:t>во имя </a:t>
            </a:r>
            <a:r>
              <a:rPr lang="ru-RU" sz="2800" b="1" dirty="0"/>
              <a:t>П</a:t>
            </a:r>
            <a:r>
              <a:rPr lang="ru-RU" sz="2800" b="1" dirty="0" smtClean="0"/>
              <a:t>реподобной Мученицы </a:t>
            </a:r>
          </a:p>
          <a:p>
            <a:pPr algn="ctr"/>
            <a:r>
              <a:rPr lang="ru-RU" sz="2800" b="1" dirty="0" smtClean="0"/>
              <a:t>Великой княгини Елизаветы</a:t>
            </a:r>
            <a:endParaRPr lang="ru-RU" sz="2800" b="1" dirty="0"/>
          </a:p>
        </p:txBody>
      </p:sp>
      <p:sp>
        <p:nvSpPr>
          <p:cNvPr id="47113" name="Прямоугольник 8"/>
          <p:cNvSpPr>
            <a:spLocks noChangeArrowheads="1"/>
          </p:cNvSpPr>
          <p:nvPr/>
        </p:nvSpPr>
        <p:spPr bwMode="auto">
          <a:xfrm>
            <a:off x="53825" y="5776640"/>
            <a:ext cx="46621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Руководитель</a:t>
            </a:r>
            <a:r>
              <a:rPr lang="ru-RU" b="1" dirty="0"/>
              <a:t>: </a:t>
            </a:r>
          </a:p>
          <a:p>
            <a:pPr algn="ctr"/>
            <a:r>
              <a:rPr lang="ru-RU" b="1" dirty="0" smtClean="0"/>
              <a:t>Елена Авдеева 8-910-837-44-22</a:t>
            </a:r>
            <a:endParaRPr lang="ru-RU" b="1" dirty="0"/>
          </a:p>
        </p:txBody>
      </p:sp>
      <p:sp>
        <p:nvSpPr>
          <p:cNvPr id="47114" name="Прямоугольник 2"/>
          <p:cNvSpPr>
            <a:spLocks noChangeArrowheads="1"/>
          </p:cNvSpPr>
          <p:nvPr/>
        </p:nvSpPr>
        <p:spPr bwMode="auto">
          <a:xfrm>
            <a:off x="392907" y="2348880"/>
            <a:ext cx="667473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/>
              <a:t>ОСНОВНЫЕ НАПРАВЛЕНИЯ </a:t>
            </a:r>
            <a:r>
              <a:rPr lang="ru-RU" dirty="0" smtClean="0"/>
              <a:t> ДЕЯТЕЛЬНОСТИ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- Защита жизни детей до рождения, семьи, материнства </a:t>
            </a:r>
            <a:r>
              <a:rPr lang="ru-RU" dirty="0" smtClean="0"/>
              <a:t>и детства</a:t>
            </a:r>
            <a:r>
              <a:rPr lang="ru-RU" dirty="0"/>
              <a:t>;</a:t>
            </a:r>
            <a:br>
              <a:rPr lang="ru-RU" dirty="0"/>
            </a:br>
            <a:r>
              <a:rPr lang="ru-RU" dirty="0"/>
              <a:t>- Содействие укреплению престижа и роли семьи в обществе;</a:t>
            </a:r>
            <a:br>
              <a:rPr lang="ru-RU" dirty="0"/>
            </a:br>
            <a:r>
              <a:rPr lang="ru-RU" dirty="0"/>
              <a:t>- Оказание всесторонней поддержки </a:t>
            </a:r>
            <a:endParaRPr lang="ru-RU" dirty="0" smtClean="0"/>
          </a:p>
          <a:p>
            <a:r>
              <a:rPr lang="ru-RU" dirty="0" smtClean="0"/>
              <a:t>беременным в </a:t>
            </a:r>
            <a:r>
              <a:rPr lang="ru-RU" dirty="0"/>
              <a:t>кризисной ситуации, </a:t>
            </a:r>
            <a:endParaRPr lang="ru-RU" dirty="0" smtClean="0"/>
          </a:p>
          <a:p>
            <a:r>
              <a:rPr lang="ru-RU" dirty="0" smtClean="0"/>
              <a:t>матерям-одиночкам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многодетным </a:t>
            </a:r>
            <a:r>
              <a:rPr lang="ru-RU" dirty="0"/>
              <a:t>и малоимущим семьям.</a:t>
            </a:r>
          </a:p>
        </p:txBody>
      </p:sp>
      <p:pic>
        <p:nvPicPr>
          <p:cNvPr id="1028" name="Picture 4" descr="https://sun9-67.userapi.com/impg/KtDSYmg5sKm9pbOxuyXDa6W6w_4qaOmrzFDEFg/YWhdpYqCbqk.jpg?size=1280x854&amp;quality=96&amp;sign=90a03bc7944b4a6ade8e801f2564673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81" y="4087357"/>
            <a:ext cx="4152719" cy="277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53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sun9-36.userapi.com/c851328/v851328488/1c38d6/nSc0P9jQA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85020"/>
            <a:ext cx="9144000" cy="729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7108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7109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7110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5856" y="128441"/>
            <a:ext cx="5475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	</a:t>
            </a:r>
            <a:r>
              <a:rPr lang="ru-RU" sz="2800" b="1" dirty="0" smtClean="0"/>
              <a:t>«</a:t>
            </a:r>
            <a:r>
              <a:rPr lang="ru-RU" sz="2800" b="1" dirty="0"/>
              <a:t>Хаски –клуб» </a:t>
            </a:r>
          </a:p>
        </p:txBody>
      </p:sp>
      <p:sp>
        <p:nvSpPr>
          <p:cNvPr id="47113" name="Прямоугольник 8"/>
          <p:cNvSpPr>
            <a:spLocks noChangeArrowheads="1"/>
          </p:cNvSpPr>
          <p:nvPr/>
        </p:nvSpPr>
        <p:spPr bwMode="auto">
          <a:xfrm>
            <a:off x="6045783" y="4394176"/>
            <a:ext cx="273761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Руководитель:</a:t>
            </a:r>
          </a:p>
          <a:p>
            <a:pPr algn="ctr"/>
            <a:r>
              <a:rPr lang="ru-RU" b="1" dirty="0" err="1"/>
              <a:t>Араратова</a:t>
            </a:r>
            <a:r>
              <a:rPr lang="ru-RU" b="1" dirty="0"/>
              <a:t> </a:t>
            </a:r>
            <a:r>
              <a:rPr lang="ru-RU" b="1" dirty="0" smtClean="0"/>
              <a:t> Юлия </a:t>
            </a:r>
            <a:r>
              <a:rPr lang="ru-RU" b="1" dirty="0"/>
              <a:t>Александровна </a:t>
            </a:r>
            <a:endParaRPr lang="ru-RU" b="1" dirty="0" smtClean="0"/>
          </a:p>
          <a:p>
            <a:pPr algn="ctr"/>
            <a:r>
              <a:rPr lang="ru-RU" b="1" dirty="0"/>
              <a:t> 8-915-735-27-23</a:t>
            </a:r>
          </a:p>
        </p:txBody>
      </p:sp>
      <p:sp>
        <p:nvSpPr>
          <p:cNvPr id="47114" name="Прямоугольник 2"/>
          <p:cNvSpPr>
            <a:spLocks noChangeArrowheads="1"/>
          </p:cNvSpPr>
          <p:nvPr/>
        </p:nvSpPr>
        <p:spPr bwMode="auto">
          <a:xfrm>
            <a:off x="4067944" y="836712"/>
            <a:ext cx="468314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/>
              <a:t>ОСНОВНЫЕ НАПРАВЛЕНИЯ </a:t>
            </a:r>
            <a:r>
              <a:rPr lang="ru-RU" dirty="0" smtClean="0"/>
              <a:t> ДЕЯТЕЛЬНОСТИ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- Помощь </a:t>
            </a:r>
            <a:r>
              <a:rPr lang="ru-RU" dirty="0" err="1"/>
              <a:t>хаски</a:t>
            </a:r>
            <a:r>
              <a:rPr lang="ru-RU" dirty="0"/>
              <a:t> </a:t>
            </a:r>
            <a:r>
              <a:rPr lang="ru-RU" dirty="0" smtClean="0"/>
              <a:t>- бездомным </a:t>
            </a:r>
            <a:r>
              <a:rPr lang="ru-RU" dirty="0"/>
              <a:t>и оставшимся без попечения </a:t>
            </a:r>
            <a:r>
              <a:rPr lang="ru-RU" dirty="0" smtClean="0"/>
              <a:t>человека;</a:t>
            </a:r>
          </a:p>
          <a:p>
            <a:r>
              <a:rPr lang="ru-RU" dirty="0" smtClean="0"/>
              <a:t>- Воспитание чувства ответственности и сострадания к животным;</a:t>
            </a:r>
          </a:p>
          <a:p>
            <a:r>
              <a:rPr lang="ru-RU" dirty="0" smtClean="0"/>
              <a:t>- Общение </a:t>
            </a:r>
            <a:r>
              <a:rPr lang="ru-RU" dirty="0"/>
              <a:t>с </a:t>
            </a:r>
            <a:r>
              <a:rPr lang="ru-RU" dirty="0" smtClean="0"/>
              <a:t>животными, </a:t>
            </a:r>
            <a:r>
              <a:rPr lang="ru-RU" dirty="0"/>
              <a:t>обучение основам </a:t>
            </a:r>
            <a:r>
              <a:rPr lang="ru-RU" dirty="0" smtClean="0"/>
              <a:t> по уходу </a:t>
            </a:r>
            <a:r>
              <a:rPr lang="ru-RU" dirty="0"/>
              <a:t>и обращению с </a:t>
            </a:r>
            <a:r>
              <a:rPr lang="ru-RU" dirty="0" smtClean="0"/>
              <a:t>собаками.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000" y="3772956"/>
            <a:ext cx="3917976" cy="287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000" y="-5273"/>
            <a:ext cx="2837856" cy="327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38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https://sun9-67.userapi.com/c851328/v851328397/1c53c9/cDrK_h50se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7938"/>
            <a:ext cx="9145588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0963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0964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0965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8275" y="203200"/>
            <a:ext cx="8288338" cy="519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Мотообъединение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г.Удомля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0967" name="Прямоугольник 9"/>
          <p:cNvSpPr>
            <a:spLocks noChangeArrowheads="1"/>
          </p:cNvSpPr>
          <p:nvPr/>
        </p:nvSpPr>
        <p:spPr bwMode="auto">
          <a:xfrm>
            <a:off x="3563938" y="836613"/>
            <a:ext cx="558006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Constantia" pitchFamily="18" charset="0"/>
              </a:rPr>
              <a:t> </a:t>
            </a:r>
            <a:r>
              <a:rPr lang="ru-RU" dirty="0" err="1"/>
              <a:t>Мотообъединение</a:t>
            </a:r>
            <a:r>
              <a:rPr lang="ru-RU" dirty="0"/>
              <a:t> </a:t>
            </a:r>
            <a:r>
              <a:rPr lang="ru-RU" dirty="0" err="1" smtClean="0"/>
              <a:t>г.Удомля</a:t>
            </a:r>
            <a:r>
              <a:rPr lang="ru-RU" dirty="0" smtClean="0"/>
              <a:t> </a:t>
            </a:r>
            <a:r>
              <a:rPr lang="ru-RU" dirty="0"/>
              <a:t>– это клуб любителей мотоциклов, здорового и активного образа жизни. Участники клуба – люди, занимающие активную гражданскую позицию, патриоты нашей страны. В  работу </a:t>
            </a:r>
            <a:r>
              <a:rPr lang="ru-RU" dirty="0" err="1"/>
              <a:t>Мотообъединения</a:t>
            </a:r>
            <a:r>
              <a:rPr lang="ru-RU" dirty="0"/>
              <a:t> включены патриотические мероприятия такие, как мотопробег «Дорогами Калининского фронта» и др. Клуб активно участвует в массовых мероприятиях молодёжного центра. </a:t>
            </a:r>
          </a:p>
        </p:txBody>
      </p:sp>
      <p:sp>
        <p:nvSpPr>
          <p:cNvPr id="40968" name="Прямоугольник 10"/>
          <p:cNvSpPr>
            <a:spLocks noChangeArrowheads="1"/>
          </p:cNvSpPr>
          <p:nvPr/>
        </p:nvSpPr>
        <p:spPr bwMode="auto">
          <a:xfrm>
            <a:off x="107350" y="5661248"/>
            <a:ext cx="37524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Руководитель</a:t>
            </a:r>
            <a:r>
              <a:rPr lang="ru-RU" b="1" dirty="0"/>
              <a:t>:</a:t>
            </a:r>
          </a:p>
          <a:p>
            <a:pPr algn="ctr"/>
            <a:r>
              <a:rPr lang="ru-RU" b="1" dirty="0"/>
              <a:t>Сергей Николаевич Белоусов</a:t>
            </a:r>
          </a:p>
          <a:p>
            <a:pPr algn="ctr"/>
            <a:r>
              <a:rPr lang="ru-RU" b="1" dirty="0"/>
              <a:t>8-910-939-00-99</a:t>
            </a:r>
          </a:p>
        </p:txBody>
      </p:sp>
      <p:pic>
        <p:nvPicPr>
          <p:cNvPr id="40969" name="Picture 2" descr="https://sun9-10.userapi.com/c847122/v847122803/10f9bd/GMPhuakuMQ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213" y="812800"/>
            <a:ext cx="3106737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4" descr="https://sun9-55.userapi.com/c621704/v621704429/21296/BHZjfVVZtV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3387725"/>
            <a:ext cx="5002212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https://sun9-67.userapi.com/c851328/v851328397/1c53c9/cDrK_h50se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5588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0963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0964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0965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2775" y="203200"/>
            <a:ext cx="78438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Столярная мастерская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 «Тёплое дерево»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0967" name="Прямоугольник 9"/>
          <p:cNvSpPr>
            <a:spLocks noChangeArrowheads="1"/>
          </p:cNvSpPr>
          <p:nvPr/>
        </p:nvSpPr>
        <p:spPr bwMode="auto">
          <a:xfrm>
            <a:off x="4190194" y="1412776"/>
            <a:ext cx="468052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nstantia" pitchFamily="18" charset="0"/>
              </a:rPr>
              <a:t> </a:t>
            </a:r>
            <a:r>
              <a:rPr lang="ru-RU" sz="2000" dirty="0">
                <a:solidFill>
                  <a:srgbClr val="0000CC"/>
                </a:solidFill>
              </a:rPr>
              <a:t>Работать с деревом приятно и легко, особенно если регулярно заниматься в </a:t>
            </a:r>
            <a:r>
              <a:rPr lang="ru-RU" sz="2000" dirty="0" smtClean="0">
                <a:solidFill>
                  <a:srgbClr val="0000CC"/>
                </a:solidFill>
              </a:rPr>
              <a:t>столярке. Под чутким руководством мастера своего дела каждый сможет освоить  и выжигание, и выпиливание и даже научится сверлить на </a:t>
            </a:r>
            <a:r>
              <a:rPr lang="ru-RU" sz="2000" dirty="0">
                <a:solidFill>
                  <a:srgbClr val="0000CC"/>
                </a:solidFill>
              </a:rPr>
              <a:t>станке. </a:t>
            </a:r>
            <a:r>
              <a:rPr lang="ru-RU" sz="2000" dirty="0" smtClean="0">
                <a:solidFill>
                  <a:srgbClr val="0000CC"/>
                </a:solidFill>
              </a:rPr>
              <a:t> </a:t>
            </a:r>
            <a:r>
              <a:rPr lang="ru-RU" sz="2000" dirty="0">
                <a:solidFill>
                  <a:srgbClr val="0000CC"/>
                </a:solidFill>
              </a:rPr>
              <a:t>А </a:t>
            </a:r>
            <a:r>
              <a:rPr lang="ru-RU" sz="2000" dirty="0" smtClean="0">
                <a:solidFill>
                  <a:srgbClr val="0000CC"/>
                </a:solidFill>
              </a:rPr>
              <a:t>потом дарить родным и друзьям подарки, сделанные своими руками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40968" name="Прямоугольник 10"/>
          <p:cNvSpPr>
            <a:spLocks noChangeArrowheads="1"/>
          </p:cNvSpPr>
          <p:nvPr/>
        </p:nvSpPr>
        <p:spPr bwMode="auto">
          <a:xfrm>
            <a:off x="4312444" y="4365104"/>
            <a:ext cx="443602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Руководитель</a:t>
            </a:r>
            <a:r>
              <a:rPr lang="ru-RU" b="1" dirty="0">
                <a:solidFill>
                  <a:srgbClr val="0070C0"/>
                </a:solidFill>
              </a:rPr>
              <a:t>: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Юренева   Ольга Анатольевна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8-910-649-25-99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Время занятий по договоренности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                            </a:t>
            </a:r>
            <a:r>
              <a:rPr lang="ru-RU" sz="2000" b="1" dirty="0" smtClean="0">
                <a:solidFill>
                  <a:schemeClr val="bg1"/>
                </a:solidFill>
              </a:rPr>
              <a:t>От </a:t>
            </a:r>
            <a:r>
              <a:rPr lang="ru-RU" sz="2000" b="1" dirty="0">
                <a:solidFill>
                  <a:schemeClr val="bg1"/>
                </a:solidFill>
              </a:rPr>
              <a:t>12 лет</a:t>
            </a:r>
          </a:p>
          <a:p>
            <a:pPr algn="ctr"/>
            <a:endParaRPr lang="ru-RU" b="1" dirty="0"/>
          </a:p>
        </p:txBody>
      </p:sp>
      <p:pic>
        <p:nvPicPr>
          <p:cNvPr id="4099" name="Picture 3" descr="\\RABOTA\Rabota\Рагимова Н.Р\Работа в школах\фото для презентации\Screenshot_20230127-102707~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12776"/>
            <a:ext cx="361884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37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https://sun9-67.userapi.com/c851328/v851328397/1c53c9/cDrK_h50se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5588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0963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0964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40965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2775" y="203200"/>
            <a:ext cx="78438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Клуб Авиа- и Авто-моделирования. </a:t>
            </a:r>
          </a:p>
          <a:p>
            <a:pPr algn="ctr"/>
            <a:r>
              <a:rPr lang="ru-RU" sz="2800" b="1" dirty="0" smtClean="0"/>
              <a:t>Клуб багги.</a:t>
            </a:r>
            <a:endParaRPr lang="ru-RU" sz="2800" b="1" dirty="0"/>
          </a:p>
        </p:txBody>
      </p:sp>
      <p:sp>
        <p:nvSpPr>
          <p:cNvPr id="40967" name="Прямоугольник 9"/>
          <p:cNvSpPr>
            <a:spLocks noChangeArrowheads="1"/>
          </p:cNvSpPr>
          <p:nvPr/>
        </p:nvSpPr>
        <p:spPr bwMode="auto">
          <a:xfrm>
            <a:off x="4571206" y="1412776"/>
            <a:ext cx="429950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nstantia" pitchFamily="18" charset="0"/>
              </a:rPr>
              <a:t> </a:t>
            </a:r>
            <a:r>
              <a:rPr lang="ru-RU" sz="2000" dirty="0" smtClean="0">
                <a:solidFill>
                  <a:srgbClr val="0000CC"/>
                </a:solidFill>
              </a:rPr>
              <a:t>Интересуешься автомобилями и летательными аппаратами? Хочешь знать, как это работает? Готов работать руками и головой и получать инженерные навыки? Готов участвовать в соревнованиях, в том числе и «пилотом»? </a:t>
            </a:r>
          </a:p>
          <a:p>
            <a:pPr algn="ctr"/>
            <a:r>
              <a:rPr lang="ru-RU" sz="2000" dirty="0" smtClean="0">
                <a:solidFill>
                  <a:srgbClr val="0000CC"/>
                </a:solidFill>
              </a:rPr>
              <a:t>Тебе – сюда! 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40968" name="Прямоугольник 10"/>
          <p:cNvSpPr>
            <a:spLocks noChangeArrowheads="1"/>
          </p:cNvSpPr>
          <p:nvPr/>
        </p:nvSpPr>
        <p:spPr bwMode="auto">
          <a:xfrm>
            <a:off x="4312444" y="4365104"/>
            <a:ext cx="443602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Руководители:</a:t>
            </a:r>
            <a:endParaRPr lang="ru-RU" dirty="0"/>
          </a:p>
          <a:p>
            <a:pPr algn="ctr"/>
            <a:r>
              <a:rPr lang="ru-RU" dirty="0" smtClean="0"/>
              <a:t>Карнаухов Пётр Петрович и </a:t>
            </a:r>
          </a:p>
          <a:p>
            <a:pPr algn="ctr"/>
            <a:r>
              <a:rPr lang="ru-RU" dirty="0" smtClean="0"/>
              <a:t>Карнаухов Анатолий Петрович</a:t>
            </a:r>
          </a:p>
          <a:p>
            <a:pPr algn="ctr"/>
            <a:endParaRPr lang="ru-RU" b="1" dirty="0" smtClean="0">
              <a:solidFill>
                <a:srgbClr val="0070C0"/>
              </a:solidFill>
            </a:endParaRPr>
          </a:p>
          <a:p>
            <a:pPr algn="ctr"/>
            <a:r>
              <a:rPr lang="ru-RU" b="1" dirty="0" smtClean="0"/>
              <a:t>Время занятий по договоренности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                            </a:t>
            </a:r>
            <a:r>
              <a:rPr lang="ru-RU" sz="2000" b="1" dirty="0" smtClean="0">
                <a:solidFill>
                  <a:schemeClr val="bg1"/>
                </a:solidFill>
              </a:rPr>
              <a:t>От </a:t>
            </a:r>
            <a:r>
              <a:rPr lang="ru-RU" sz="2000" b="1" dirty="0">
                <a:solidFill>
                  <a:schemeClr val="bg1"/>
                </a:solidFill>
              </a:rPr>
              <a:t>12 лет</a:t>
            </a:r>
          </a:p>
          <a:p>
            <a:pPr algn="ctr"/>
            <a:endParaRPr lang="ru-RU" b="1" dirty="0"/>
          </a:p>
        </p:txBody>
      </p:sp>
      <p:pic>
        <p:nvPicPr>
          <p:cNvPr id="4098" name="Picture 2" descr="https://sun9-58.userapi.com/impg/iNSUEo813R3_Zou-RVRkQjzXrPEgVV48E7WKDw/Gx7aAlr1W3c.jpg?size=1280x576&amp;quality=95&amp;sign=5ed7b6f3f3f2c7375ded593675ca757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5" y="1412776"/>
            <a:ext cx="4261739" cy="191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27.userapi.com/impg/IdO3-yYgIvatUss8PV9EEpfUjCUuPFHBIgUutg/IXxUV5Noo_Q.jpg?size=1280x1152&amp;quality=96&amp;sign=523cf8cece7b689c0d08d7db3a10f54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5" y="3304672"/>
            <a:ext cx="3722981" cy="335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37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https://sun9-22.userapi.com/c855332/v855332328/104e41/Dkqc1j-u-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4579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4580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4581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625" y="160338"/>
            <a:ext cx="82867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>
                  <a:noFill/>
                </a:ln>
                <a:latin typeface="Arial" pitchFamily="34" charset="0"/>
                <a:cs typeface="Arial" pitchFamily="34" charset="0"/>
              </a:rPr>
              <a:t>Клубное объединение «Скала»</a:t>
            </a:r>
          </a:p>
        </p:txBody>
      </p:sp>
      <p:sp>
        <p:nvSpPr>
          <p:cNvPr id="24583" name="Прямоугольник 2"/>
          <p:cNvSpPr>
            <a:spLocks noChangeArrowheads="1"/>
          </p:cNvSpPr>
          <p:nvPr/>
        </p:nvSpPr>
        <p:spPr bwMode="auto">
          <a:xfrm>
            <a:off x="250825" y="980728"/>
            <a:ext cx="4624388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Занятия на скалодроме – это не только приятный и интересный отдых. Лазание по искусственным горам помогает скорректировать физическую форму, оздоровить организм и даже улучшить мыслительные процессы спортсмена. </a:t>
            </a:r>
          </a:p>
          <a:p>
            <a:pPr algn="ctr"/>
            <a:r>
              <a:rPr lang="ru-RU" dirty="0"/>
              <a:t>Регулярные тренировки влияют на:</a:t>
            </a:r>
          </a:p>
          <a:p>
            <a:pPr algn="ctr"/>
            <a:r>
              <a:rPr lang="ru-RU" dirty="0"/>
              <a:t>развитие пластики и гибкости;</a:t>
            </a:r>
          </a:p>
          <a:p>
            <a:pPr algn="ctr"/>
            <a:r>
              <a:rPr lang="ru-RU" dirty="0"/>
              <a:t>улучшение координации движений;</a:t>
            </a:r>
          </a:p>
          <a:p>
            <a:pPr algn="ctr"/>
            <a:r>
              <a:rPr lang="ru-RU" dirty="0"/>
              <a:t>силу и цепкость пальцев рук;</a:t>
            </a:r>
          </a:p>
          <a:p>
            <a:pPr algn="ctr"/>
            <a:r>
              <a:rPr lang="ru-RU" dirty="0"/>
              <a:t>повышение скорости принятия решения;</a:t>
            </a:r>
          </a:p>
          <a:p>
            <a:pPr algn="ctr"/>
            <a:r>
              <a:rPr lang="ru-RU" dirty="0"/>
              <a:t>развитие логического мышления, зрительной памяти, морально-волевых качеств и устойчивости в стрессовых ситуациях;</a:t>
            </a:r>
          </a:p>
          <a:p>
            <a:pPr algn="ctr"/>
            <a:r>
              <a:rPr lang="ru-RU" dirty="0"/>
              <a:t>укрепление и оздоровление всего организма в целом.</a:t>
            </a:r>
          </a:p>
          <a:p>
            <a:pPr algn="ctr"/>
            <a:r>
              <a:rPr lang="ru-RU" dirty="0"/>
              <a:t>Занятия на скалодроме могут подойти, как взрослым, так и детям.</a:t>
            </a:r>
          </a:p>
        </p:txBody>
      </p:sp>
      <p:pic>
        <p:nvPicPr>
          <p:cNvPr id="24585" name="Picture 2" descr="https://sun9-2.userapi.com/c851036/v851036063/1c3f6f/q9a8pJ7W5a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6096" y="716420"/>
            <a:ext cx="2952328" cy="388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148064" y="4604851"/>
            <a:ext cx="39036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Руководитель: 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Сергей </a:t>
            </a:r>
            <a:r>
              <a:rPr lang="ru-RU" dirty="0"/>
              <a:t>Викторович </a:t>
            </a:r>
            <a:r>
              <a:rPr lang="ru-RU" dirty="0" err="1" smtClean="0"/>
              <a:t>Хохрин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8-919-068-30-10</a:t>
            </a:r>
          </a:p>
          <a:p>
            <a:pPr algn="ctr"/>
            <a:r>
              <a:rPr lang="ru-RU" dirty="0" err="1" smtClean="0"/>
              <a:t>Пн</a:t>
            </a:r>
            <a:r>
              <a:rPr lang="ru-RU" dirty="0" smtClean="0"/>
              <a:t> - </a:t>
            </a:r>
            <a:r>
              <a:rPr lang="ru-RU" dirty="0" err="1" smtClean="0"/>
              <a:t>пт</a:t>
            </a:r>
            <a:r>
              <a:rPr lang="ru-RU" dirty="0" smtClean="0"/>
              <a:t> с 17:00-19:00</a:t>
            </a:r>
          </a:p>
          <a:p>
            <a:pPr algn="ctr"/>
            <a:r>
              <a:rPr lang="ru-RU" dirty="0" err="1" smtClean="0"/>
              <a:t>Сб</a:t>
            </a:r>
            <a:r>
              <a:rPr lang="ru-RU" dirty="0" smtClean="0"/>
              <a:t>  с 10:00-19:00</a:t>
            </a:r>
          </a:p>
          <a:p>
            <a:pPr algn="ctr"/>
            <a:r>
              <a:rPr lang="ru-RU" dirty="0" smtClean="0"/>
              <a:t>Набор с 5 лет</a:t>
            </a:r>
          </a:p>
          <a:p>
            <a:pPr algn="ctr"/>
            <a:r>
              <a:rPr lang="ru-RU" dirty="0" smtClean="0"/>
              <a:t>Занятия платные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06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https://sun9-22.userapi.com/c855332/v855332328/104e41/Dkqc1j-u-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4579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4580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4581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625" y="160338"/>
            <a:ext cx="82867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>
                  <a:noFill/>
                </a:ln>
                <a:latin typeface="Arial" pitchFamily="34" charset="0"/>
                <a:cs typeface="Arial" pitchFamily="34" charset="0"/>
              </a:rPr>
              <a:t>	Клуб «Вездеход»</a:t>
            </a:r>
          </a:p>
        </p:txBody>
      </p:sp>
      <p:sp>
        <p:nvSpPr>
          <p:cNvPr id="24583" name="Прямоугольник 2"/>
          <p:cNvSpPr>
            <a:spLocks noChangeArrowheads="1"/>
          </p:cNvSpPr>
          <p:nvPr/>
        </p:nvSpPr>
        <p:spPr bwMode="auto">
          <a:xfrm>
            <a:off x="155576" y="667437"/>
            <a:ext cx="4704456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Подходит:</a:t>
            </a:r>
          </a:p>
          <a:p>
            <a:pPr algn="ctr"/>
            <a:r>
              <a:rPr lang="ru-RU" dirty="0" smtClean="0"/>
              <a:t>Всем</a:t>
            </a:r>
            <a:r>
              <a:rPr lang="ru-RU" dirty="0"/>
              <a:t>, кто интересуется турпоходами, но ни разу не </a:t>
            </a:r>
            <a:r>
              <a:rPr lang="ru-RU" dirty="0" smtClean="0"/>
              <a:t>был дальше </a:t>
            </a:r>
            <a:r>
              <a:rPr lang="ru-RU" dirty="0"/>
              <a:t>аэродрома или </a:t>
            </a:r>
            <a:r>
              <a:rPr lang="ru-RU" dirty="0" smtClean="0"/>
              <a:t>озера </a:t>
            </a:r>
            <a:r>
              <a:rPr lang="ru-RU" dirty="0" err="1" smtClean="0"/>
              <a:t>Кубычи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Всем</a:t>
            </a:r>
            <a:r>
              <a:rPr lang="ru-RU" dirty="0"/>
              <a:t>, кто хочет познакомиться с популярными туристическими техниками и </a:t>
            </a:r>
            <a:r>
              <a:rPr lang="ru-RU" dirty="0" smtClean="0"/>
              <a:t>приёмами.</a:t>
            </a:r>
          </a:p>
          <a:p>
            <a:pPr algn="ctr"/>
            <a:r>
              <a:rPr lang="ru-RU" dirty="0" smtClean="0"/>
              <a:t>Всем</a:t>
            </a:r>
            <a:r>
              <a:rPr lang="ru-RU" dirty="0"/>
              <a:t>, кто готов попробовать </a:t>
            </a:r>
            <a:r>
              <a:rPr lang="ru-RU" dirty="0" smtClean="0"/>
              <a:t>«поход» под </a:t>
            </a:r>
            <a:r>
              <a:rPr lang="ru-RU" dirty="0"/>
              <a:t>крышей, в зале, с помощью </a:t>
            </a:r>
            <a:r>
              <a:rPr lang="ru-RU" dirty="0" smtClean="0"/>
              <a:t>надёжного  инструктора, а потом и участие в соревнованиях.</a:t>
            </a:r>
            <a:endParaRPr lang="ru-RU" dirty="0"/>
          </a:p>
        </p:txBody>
      </p:sp>
      <p:pic>
        <p:nvPicPr>
          <p:cNvPr id="2458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6" b="3764"/>
          <a:stretch/>
        </p:blipFill>
        <p:spPr bwMode="auto">
          <a:xfrm>
            <a:off x="4970291" y="834604"/>
            <a:ext cx="3986077" cy="324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148064" y="4604851"/>
            <a:ext cx="39036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Руководитель: </a:t>
            </a:r>
            <a:r>
              <a:rPr lang="ru-RU" dirty="0" smtClean="0"/>
              <a:t> </a:t>
            </a:r>
          </a:p>
          <a:p>
            <a:pPr algn="ctr"/>
            <a:r>
              <a:rPr lang="ru-RU" dirty="0" err="1"/>
              <a:t>Летко</a:t>
            </a:r>
            <a:r>
              <a:rPr lang="ru-RU" dirty="0"/>
              <a:t> Эвелина </a:t>
            </a:r>
            <a:r>
              <a:rPr lang="ru-RU" dirty="0" smtClean="0"/>
              <a:t>Александровна</a:t>
            </a:r>
          </a:p>
          <a:p>
            <a:pPr algn="ctr"/>
            <a:r>
              <a:rPr lang="ru-RU" dirty="0" smtClean="0"/>
              <a:t>8-919-060-50-34</a:t>
            </a:r>
          </a:p>
          <a:p>
            <a:pPr algn="ctr"/>
            <a:r>
              <a:rPr lang="ru-RU" dirty="0" err="1" smtClean="0"/>
              <a:t>Сб</a:t>
            </a:r>
            <a:r>
              <a:rPr lang="ru-RU" dirty="0" smtClean="0"/>
              <a:t>   10:00-19:00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Набор с 10 лет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975" y="3848751"/>
            <a:ext cx="3831977" cy="287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https://sun9-55.userapi.com/c855332/v855332328/104e2d/NxVlZp3cUr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-28575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Box 6"/>
          <p:cNvSpPr txBox="1">
            <a:spLocks noChangeArrowheads="1"/>
          </p:cNvSpPr>
          <p:nvPr/>
        </p:nvSpPr>
        <p:spPr bwMode="auto">
          <a:xfrm>
            <a:off x="187325" y="157163"/>
            <a:ext cx="88090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Удомельский юношеский военно-спортивный клуб «Патриот» им. В.И. Роборовского</a:t>
            </a:r>
          </a:p>
        </p:txBody>
      </p:sp>
      <p:sp>
        <p:nvSpPr>
          <p:cNvPr id="15363" name="AutoShape 6" descr="https://cloclo22.cloud.mail.ru/thumb/xw1/%D0%A7%D0%B8%D1%81%D1%82%D1%8B%D0%B9%20%D0%B1%D0%B5%D1%80%D0%B5%D0%B3%20%D0%B2%20%D0%9B%D1%83%D0%B1%D0%B5%D0%BD%D1%8C%D0%BA%D0%B8%D0%BD%D0%BE/IMG_2272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15364" name="AutoShape 8" descr="https://cloclo22.cloud.mail.ru/thumb/xw1/%D0%A7%D0%B8%D1%81%D1%82%D1%8B%D0%B9%20%D0%B1%D0%B5%D1%80%D0%B5%D0%B3%20%D0%B2%20%D0%9B%D1%83%D0%B1%D0%B5%D0%BD%D1%8C%D0%BA%D0%B8%D0%BD%D0%BE/IMG_2272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15365" name="AutoShape 10" descr="https://cloclo22.cloud.mail.ru/thumb/xw1/%D0%A7%D0%B8%D1%81%D1%82%D1%8B%D0%B9%20%D0%B1%D0%B5%D1%80%D0%B5%D0%B3%20%D0%B2%20%D0%9B%D1%83%D0%B1%D0%B5%D0%BD%D1%8C%D0%BA%D0%B8%D0%BD%D0%BE/IMG_2272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15366" name="TextBox 13"/>
          <p:cNvSpPr txBox="1">
            <a:spLocks noChangeArrowheads="1"/>
          </p:cNvSpPr>
          <p:nvPr/>
        </p:nvSpPr>
        <p:spPr bwMode="auto">
          <a:xfrm>
            <a:off x="3411034" y="965954"/>
            <a:ext cx="5732966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Georgia" pitchFamily="18" charset="0"/>
              </a:rPr>
              <a:t>           </a:t>
            </a:r>
            <a:r>
              <a:rPr lang="ru-RU" dirty="0" err="1"/>
              <a:t>Удомельский</a:t>
            </a:r>
            <a:r>
              <a:rPr lang="ru-RU" dirty="0"/>
              <a:t> </a:t>
            </a:r>
            <a:r>
              <a:rPr lang="ru-RU" dirty="0" smtClean="0"/>
              <a:t>ЮВСК </a:t>
            </a:r>
            <a:r>
              <a:rPr lang="ru-RU" dirty="0"/>
              <a:t>«Патриот» занимается военно-патриотической подготовкой молодёжи. </a:t>
            </a:r>
            <a:endParaRPr lang="ru-RU" dirty="0" smtClean="0"/>
          </a:p>
          <a:p>
            <a:pPr algn="ctr"/>
            <a:r>
              <a:rPr lang="ru-RU" dirty="0" smtClean="0"/>
              <a:t>В 2023 году клуб открывает 24 учебный год. Теоретические </a:t>
            </a:r>
            <a:r>
              <a:rPr lang="ru-RU" dirty="0"/>
              <a:t>и практические занятия готовят молодых людей  к службе в армии, развивают общефизические навыки. Ведётся патриотическое воспитание. </a:t>
            </a:r>
            <a:r>
              <a:rPr lang="ru-RU" dirty="0" smtClean="0"/>
              <a:t>Курсанты клуба </a:t>
            </a:r>
            <a:r>
              <a:rPr lang="ru-RU" dirty="0"/>
              <a:t>успешно  </a:t>
            </a:r>
            <a:r>
              <a:rPr lang="ru-RU" dirty="0" smtClean="0"/>
              <a:t>участвуют </a:t>
            </a:r>
            <a:r>
              <a:rPr lang="ru-RU" dirty="0"/>
              <a:t>в </a:t>
            </a:r>
            <a:r>
              <a:rPr lang="ru-RU" dirty="0" smtClean="0"/>
              <a:t>соревнованиях по военно-прикладным видам спорта, принимают </a:t>
            </a:r>
            <a:r>
              <a:rPr lang="ru-RU" dirty="0"/>
              <a:t>активное участие в жизни МБУ ГМЦ «Звездный». </a:t>
            </a:r>
          </a:p>
          <a:p>
            <a:endParaRPr lang="ru-RU" dirty="0">
              <a:latin typeface="Constantia" pitchFamily="18" charset="0"/>
            </a:endParaRPr>
          </a:p>
        </p:txBody>
      </p:sp>
      <p:sp>
        <p:nvSpPr>
          <p:cNvPr id="15369" name="Прямоугольник 2"/>
          <p:cNvSpPr>
            <a:spLocks noChangeArrowheads="1"/>
          </p:cNvSpPr>
          <p:nvPr/>
        </p:nvSpPr>
        <p:spPr bwMode="auto">
          <a:xfrm>
            <a:off x="12700" y="4221088"/>
            <a:ext cx="42005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Руководитель: </a:t>
            </a:r>
            <a:endParaRPr lang="ru-RU" dirty="0" smtClean="0"/>
          </a:p>
          <a:p>
            <a:pPr algn="ctr"/>
            <a:r>
              <a:rPr lang="ru-RU" dirty="0" smtClean="0"/>
              <a:t>Павел </a:t>
            </a:r>
            <a:r>
              <a:rPr lang="ru-RU" dirty="0"/>
              <a:t>Николаевич Максимов</a:t>
            </a:r>
          </a:p>
          <a:p>
            <a:pPr algn="ctr"/>
            <a:r>
              <a:rPr lang="ru-RU" dirty="0" smtClean="0"/>
              <a:t>8-910-538-44-00</a:t>
            </a:r>
          </a:p>
          <a:p>
            <a:pPr algn="ctr"/>
            <a:r>
              <a:rPr lang="ru-RU" dirty="0" smtClean="0"/>
              <a:t>Занятия проводятся:</a:t>
            </a:r>
          </a:p>
          <a:p>
            <a:pPr algn="ctr"/>
            <a:r>
              <a:rPr lang="ru-RU" dirty="0" smtClean="0"/>
              <a:t>Вт, </a:t>
            </a:r>
            <a:r>
              <a:rPr lang="ru-RU" dirty="0" err="1"/>
              <a:t>Ч</a:t>
            </a:r>
            <a:r>
              <a:rPr lang="ru-RU" dirty="0" err="1" smtClean="0"/>
              <a:t>т</a:t>
            </a:r>
            <a:r>
              <a:rPr lang="ru-RU" dirty="0" smtClean="0"/>
              <a:t> с 17:00 до 20:00</a:t>
            </a:r>
          </a:p>
          <a:p>
            <a:pPr algn="ctr"/>
            <a:r>
              <a:rPr lang="ru-RU" dirty="0" err="1" smtClean="0"/>
              <a:t>Каб</a:t>
            </a:r>
            <a:r>
              <a:rPr lang="ru-RU" dirty="0" smtClean="0"/>
              <a:t>. №15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Набор с 12 лет</a:t>
            </a:r>
          </a:p>
          <a:p>
            <a:pPr algn="ctr"/>
            <a:endParaRPr lang="ru-RU" dirty="0"/>
          </a:p>
        </p:txBody>
      </p:sp>
      <p:pic>
        <p:nvPicPr>
          <p:cNvPr id="3074" name="Picture 2" descr="https://sun1-56.userapi.com/impg/JyS8czIs9_e8b7ymRj-XCcr_HJMw5Ji1AombAg/GeVj99OiT7E.jpg?size=1280x1163&amp;quality=95&amp;sign=48b0e43312a09689a22ac801fceac77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6" y="1095678"/>
            <a:ext cx="3312368" cy="300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https://sun9-4.userapi.com/c851328/v851328488/1c38e0/HLlP4ftTdO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513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6867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6868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6869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9802" y="164157"/>
            <a:ext cx="828675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>
                  <a:noFill/>
                </a:ln>
                <a:latin typeface="Arial" pitchFamily="34" charset="0"/>
                <a:cs typeface="Arial" pitchFamily="34" charset="0"/>
              </a:rPr>
              <a:t>Социально психологический проект «Время Открытий»</a:t>
            </a:r>
            <a:endParaRPr lang="ru-RU" sz="2800" b="1" spc="50" dirty="0">
              <a:ln w="11430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4365104"/>
            <a:ext cx="86575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Занятия </a:t>
            </a:r>
            <a:r>
              <a:rPr lang="ru-RU" dirty="0"/>
              <a:t>по психологии для </a:t>
            </a:r>
            <a:r>
              <a:rPr lang="ru-RU" dirty="0" smtClean="0"/>
              <a:t>тех, </a:t>
            </a:r>
            <a:r>
              <a:rPr lang="ru-RU" dirty="0"/>
              <a:t>кому интересно быть в ладу с самим собой, кто хочет уметь владеть своими эмоциями, лучше понимать </a:t>
            </a:r>
            <a:r>
              <a:rPr lang="ru-RU" dirty="0" smtClean="0"/>
              <a:t>окружающих и себя, помогать в решении психологических проблем. 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chemeClr val="bg1"/>
                </a:solidFill>
              </a:rPr>
              <a:t>Руководитель:  </a:t>
            </a:r>
            <a:r>
              <a:rPr lang="ru-RU" dirty="0">
                <a:solidFill>
                  <a:schemeClr val="bg1"/>
                </a:solidFill>
              </a:rPr>
              <a:t>практикующий психолог ЛПФО Калининской АЭС Варвара </a:t>
            </a:r>
            <a:r>
              <a:rPr lang="ru-RU" dirty="0" err="1" smtClean="0">
                <a:solidFill>
                  <a:schemeClr val="bg1"/>
                </a:solidFill>
              </a:rPr>
              <a:t>Тютина</a:t>
            </a:r>
            <a:r>
              <a:rPr lang="ru-RU" dirty="0" smtClean="0">
                <a:solidFill>
                  <a:schemeClr val="bg1"/>
                </a:solidFill>
              </a:rPr>
              <a:t>.   Набор от 14 лет. Предварительная запись. 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sun9-73.userapi.com/impg/EQ11Ner_JyW_-byUPyHx3qqbFLQc0zUDkrmQBA/bsrsf4gPc8I.jpg?size=960x431&amp;quality=95&amp;sign=052f151f6b33828ef3ad6f5755835d4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2" y="160338"/>
            <a:ext cx="91440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44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https://sun9-4.userapi.com/c851328/v851328488/1c38e0/HLlP4ftTdO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513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6867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6868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6869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9802" y="164157"/>
            <a:ext cx="828675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>
                  <a:noFill/>
                </a:ln>
                <a:latin typeface="Arial" pitchFamily="34" charset="0"/>
                <a:cs typeface="Arial" pitchFamily="34" charset="0"/>
              </a:rPr>
              <a:t>Мастерская декоративно-прикладного творчества «Крутой подарок»</a:t>
            </a:r>
            <a:endParaRPr lang="ru-RU" sz="2800" b="1" spc="50" dirty="0">
              <a:ln w="11430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012" y="5445224"/>
            <a:ext cx="8657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Мастер-классы по изготовлению подарков и декораций.</a:t>
            </a:r>
          </a:p>
          <a:p>
            <a:r>
              <a:rPr lang="ru-RU" dirty="0" smtClean="0"/>
              <a:t>По записи.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chemeClr val="bg1"/>
                </a:solidFill>
              </a:rPr>
              <a:t>Руководитель:  Юлия Третьякова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Тел. 8 915 704 94 94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sun9-4.userapi.com/impg/V2RQrvl-4qk4WL1KPvcq8wQhuVqlvtJRwQZ-zQ/RoYmJsQtUwg.jpg?size=810x1080&amp;quality=95&amp;sign=7c81bb3d98ca5de3e51b9c5fbe576f2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3" y="1268760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44.userapi.com/impg/ptmHa3gCMO2-enimifvyf9R4zzG0VbZNcWkUPg/rBFqVGAKDhY.jpg?size=738x1032&amp;quality=95&amp;sign=2458865d527e7fde5c7fada57e94885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041" y="1268760"/>
            <a:ext cx="2883669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35.userapi.com/impg/ty9HV_Wg2cSs1Iot9yy-LppWv8Hbez5YMxYMEw/xd5H7XsGvwY.jpg?size=810x1080&amp;quality=95&amp;sign=077b49ec6a6bfb15d629cd26f14ea1a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10" y="1268761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9" descr="https://sun9-63.userapi.com/c855332/v855332622/1007bb/RD9ISX9NJh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991"/>
            <a:ext cx="914400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AutoShape 3" descr="https://apf.mail.ru/cgi-bin/readmsg/%D0%AD%D0%BD%D0%B4%D1%83%D1%80%D0%BE-%D0%BA%D0%BB%D1%83%D0%B1.jpg?id=15398568870000000907%3B0%3B5&amp;x-email=katerina89ne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2433" y="902868"/>
            <a:ext cx="2520280" cy="331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3" y="260648"/>
            <a:ext cx="7177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Интерактивные экскурсии</a:t>
            </a:r>
            <a:endParaRPr lang="ru-RU" sz="28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916699"/>
            <a:ext cx="2736304" cy="333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2979" y="4238458"/>
            <a:ext cx="3117112" cy="260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0425" y="4231833"/>
            <a:ext cx="2601895" cy="260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765" y="916698"/>
            <a:ext cx="2480211" cy="331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50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9" descr="https://sun9-63.userapi.com/c855332/v855332622/1007bb/RD9ISX9NJh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975"/>
            <a:ext cx="914400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Box 6"/>
          <p:cNvSpPr txBox="1">
            <a:spLocks noChangeArrowheads="1"/>
          </p:cNvSpPr>
          <p:nvPr/>
        </p:nvSpPr>
        <p:spPr bwMode="auto">
          <a:xfrm>
            <a:off x="179388" y="1844675"/>
            <a:ext cx="8785225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0000CC"/>
                </a:solidFill>
              </a:rPr>
              <a:t>Молодёжный центр «Звёздный» всегда готов поддержать любую идею, реализация которой сделает жизнь граждан Удомельского городского округа лучше. </a:t>
            </a:r>
          </a:p>
          <a:p>
            <a:pPr algn="ctr"/>
            <a:endParaRPr lang="ru-RU" sz="3600" b="1" dirty="0">
              <a:solidFill>
                <a:srgbClr val="0000CC"/>
              </a:solidFill>
            </a:endParaRPr>
          </a:p>
          <a:p>
            <a:pPr algn="ctr"/>
            <a:r>
              <a:rPr lang="ru-RU" sz="3600" b="1" dirty="0">
                <a:solidFill>
                  <a:srgbClr val="0000CC"/>
                </a:solidFill>
              </a:rPr>
              <a:t>ПРОСТО ПРИХОДИТЕ!</a:t>
            </a:r>
            <a:r>
              <a:rPr lang="ru-RU" sz="3600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41987" name="AutoShape 3" descr="https://apf.mail.ru/cgi-bin/readmsg/%D0%AD%D0%BD%D0%B4%D1%83%D1%80%D0%BE-%D0%BA%D0%BB%D1%83%D0%B1.jpg?id=15398568870000000907%3B0%3B5&amp;x-email=katerina89ne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41989" name="Picture 5" descr="Zvezdn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88913"/>
            <a:ext cx="1708150" cy="1728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752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https://sun9-55.userapi.com/c855332/v855332328/104e2d/NxVlZp3cUr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-28575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3813"/>
            <a:ext cx="9144000" cy="688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3528" y="116632"/>
            <a:ext cx="8496944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Клуб юных парашютистов – десантников «Свободное падение» им. В.С. Васильева</a:t>
            </a:r>
            <a:endParaRPr lang="ru-RU" sz="2800" b="1" spc="50" dirty="0">
              <a:ln w="11430">
                <a:solidFill>
                  <a:schemeClr val="tx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388" name="TextBox 11"/>
          <p:cNvSpPr txBox="1">
            <a:spLocks noChangeArrowheads="1"/>
          </p:cNvSpPr>
          <p:nvPr/>
        </p:nvSpPr>
        <p:spPr bwMode="auto">
          <a:xfrm>
            <a:off x="3924022" y="1031458"/>
            <a:ext cx="506888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Georgia" pitchFamily="18" charset="0"/>
              </a:rPr>
              <a:t>        </a:t>
            </a:r>
            <a:r>
              <a:rPr lang="ru-RU" dirty="0" smtClean="0"/>
              <a:t>Клуб занимается военно-патриотическим воспитанием молодежи,  подготовкой к службе в Вооруженных силах РФ. Курсанты – участники военно-спортивных игр, молодёжных форумов, волонтёрской деятельности, совершают парашютные прыжки, выставляют Почетный караул в памятных мероприятиях города. Активно участвуют в жизни Молодёжного центра «Звёздный».</a:t>
            </a:r>
            <a:endParaRPr lang="ru-RU" dirty="0"/>
          </a:p>
          <a:p>
            <a:pPr algn="just"/>
            <a:endParaRPr lang="ru-RU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6389" name="Прямоугольник 1"/>
          <p:cNvSpPr>
            <a:spLocks noChangeArrowheads="1"/>
          </p:cNvSpPr>
          <p:nvPr/>
        </p:nvSpPr>
        <p:spPr bwMode="auto">
          <a:xfrm>
            <a:off x="84138" y="4219692"/>
            <a:ext cx="39973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Руководитель: </a:t>
            </a:r>
            <a:endParaRPr lang="ru-RU" dirty="0" smtClean="0"/>
          </a:p>
          <a:p>
            <a:pPr algn="ctr"/>
            <a:r>
              <a:rPr lang="ru-RU" dirty="0" smtClean="0"/>
              <a:t>Павел </a:t>
            </a:r>
            <a:r>
              <a:rPr lang="ru-RU" dirty="0"/>
              <a:t>Юрьевич Филисов</a:t>
            </a:r>
          </a:p>
          <a:p>
            <a:pPr algn="ctr"/>
            <a:r>
              <a:rPr lang="ru-RU" dirty="0" smtClean="0"/>
              <a:t>8-915-743-19-63</a:t>
            </a:r>
          </a:p>
          <a:p>
            <a:pPr algn="ctr"/>
            <a:r>
              <a:rPr lang="ru-RU" dirty="0" smtClean="0"/>
              <a:t>Занятия проводятся:</a:t>
            </a:r>
          </a:p>
          <a:p>
            <a:pPr algn="ctr"/>
            <a:r>
              <a:rPr lang="ru-RU" dirty="0" err="1" smtClean="0"/>
              <a:t>Пн</a:t>
            </a:r>
            <a:r>
              <a:rPr lang="ru-RU" dirty="0" smtClean="0"/>
              <a:t>, Ср, </a:t>
            </a:r>
            <a:r>
              <a:rPr lang="ru-RU" dirty="0" err="1" smtClean="0"/>
              <a:t>Пт</a:t>
            </a:r>
            <a:r>
              <a:rPr lang="ru-RU" dirty="0" smtClean="0"/>
              <a:t> с 18:00 до 20:00</a:t>
            </a:r>
          </a:p>
          <a:p>
            <a:pPr algn="ctr"/>
            <a:r>
              <a:rPr lang="ru-RU" dirty="0" err="1" smtClean="0"/>
              <a:t>Каб</a:t>
            </a:r>
            <a:r>
              <a:rPr lang="ru-RU" dirty="0" smtClean="0"/>
              <a:t>. №16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Набор с 12 лет</a:t>
            </a:r>
          </a:p>
          <a:p>
            <a:pPr algn="ctr"/>
            <a:endParaRPr lang="ru-RU" dirty="0"/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6691" y="3803667"/>
            <a:ext cx="4503781" cy="300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https://sun9-55.userapi.com/c855332/v855332328/104e2d/NxVlZp3cUr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5"/>
            <a:ext cx="91567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0" y="179388"/>
            <a:ext cx="9144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/>
              <a:t>Клуб исторического фехтования и              реконструкции «Варяг»</a:t>
            </a:r>
          </a:p>
        </p:txBody>
      </p:sp>
      <p:sp>
        <p:nvSpPr>
          <p:cNvPr id="17411" name="TextBox 8"/>
          <p:cNvSpPr txBox="1">
            <a:spLocks noChangeArrowheads="1"/>
          </p:cNvSpPr>
          <p:nvPr/>
        </p:nvSpPr>
        <p:spPr bwMode="auto">
          <a:xfrm>
            <a:off x="4067175" y="1196975"/>
            <a:ext cx="4840288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Клуб «Варяг» занимается патриотическим воспитанием молодёжи путём изучения исторических боевых традиций русского народа. </a:t>
            </a:r>
          </a:p>
          <a:p>
            <a:pPr algn="ctr"/>
            <a:r>
              <a:rPr lang="ru-RU" dirty="0"/>
              <a:t>Участники клуба регулярно проводят  открытые уроки по исторической реконструкции на базе МБУ ГМЦ «</a:t>
            </a:r>
            <a:r>
              <a:rPr lang="ru-RU" dirty="0" smtClean="0"/>
              <a:t>Звёздный</a:t>
            </a:r>
            <a:r>
              <a:rPr lang="ru-RU" dirty="0"/>
              <a:t>» и во время массовых мероприятий. </a:t>
            </a:r>
          </a:p>
        </p:txBody>
      </p:sp>
      <p:sp>
        <p:nvSpPr>
          <p:cNvPr id="17412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17413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234950" y="4149080"/>
            <a:ext cx="383222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Руководитель:</a:t>
            </a:r>
          </a:p>
          <a:p>
            <a:pPr algn="ctr"/>
            <a:r>
              <a:rPr lang="ru-RU" dirty="0"/>
              <a:t>Олег Олегович Полегонько</a:t>
            </a:r>
          </a:p>
          <a:p>
            <a:pPr algn="ctr"/>
            <a:r>
              <a:rPr lang="ru-RU" dirty="0" smtClean="0"/>
              <a:t>8-919-064-13-05</a:t>
            </a:r>
          </a:p>
          <a:p>
            <a:pPr algn="ctr"/>
            <a:r>
              <a:rPr lang="ru-RU" dirty="0" smtClean="0"/>
              <a:t>Занятия проводятся:</a:t>
            </a:r>
          </a:p>
          <a:p>
            <a:pPr algn="ctr"/>
            <a:r>
              <a:rPr lang="ru-RU" dirty="0" err="1" smtClean="0"/>
              <a:t>Пн</a:t>
            </a:r>
            <a:r>
              <a:rPr lang="ru-RU" dirty="0" smtClean="0"/>
              <a:t>, Ср, </a:t>
            </a:r>
            <a:r>
              <a:rPr lang="ru-RU" dirty="0" err="1" smtClean="0"/>
              <a:t>Пт</a:t>
            </a:r>
            <a:r>
              <a:rPr lang="ru-RU" dirty="0" smtClean="0"/>
              <a:t> с 19:00 до 21:00</a:t>
            </a:r>
          </a:p>
          <a:p>
            <a:pPr algn="ctr"/>
            <a:r>
              <a:rPr lang="ru-RU" dirty="0" err="1" smtClean="0"/>
              <a:t>Каб</a:t>
            </a:r>
            <a:r>
              <a:rPr lang="ru-RU" dirty="0" smtClean="0"/>
              <a:t>. №29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Набор с 12 лет</a:t>
            </a:r>
            <a:endParaRPr lang="ru-RU" dirty="0"/>
          </a:p>
        </p:txBody>
      </p:sp>
      <p:sp>
        <p:nvSpPr>
          <p:cNvPr id="17415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17416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17417" name="Picture 2" descr="https://sun9-30.userapi.com/c850328/v850328709/1ebae7/Nn1CAqfubd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268413"/>
            <a:ext cx="36814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4" descr="https://sun9-6.userapi.com/c639128/v639128381/3cf71/gVn8-b9JaL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3933825"/>
            <a:ext cx="4065587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https://sun9-55.userapi.com/c855332/v855332328/104e2d/NxVlZp3cUr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7384"/>
            <a:ext cx="91567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0" y="179388"/>
            <a:ext cx="9144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/>
              <a:t>Клуб исторической реконструкции </a:t>
            </a:r>
          </a:p>
          <a:p>
            <a:pPr algn="ctr"/>
            <a:r>
              <a:rPr lang="ru-RU" sz="2800" b="1"/>
              <a:t>«</a:t>
            </a:r>
            <a:r>
              <a:rPr lang="en-US" sz="2800" b="1"/>
              <a:t>Hvelving</a:t>
            </a:r>
            <a:r>
              <a:rPr lang="ru-RU" sz="2800" b="1"/>
              <a:t>»</a:t>
            </a:r>
          </a:p>
        </p:txBody>
      </p:sp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3203848" y="1264799"/>
            <a:ext cx="561662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Клуб «</a:t>
            </a:r>
            <a:r>
              <a:rPr lang="en-US" dirty="0" err="1"/>
              <a:t>Hvelving</a:t>
            </a:r>
            <a:r>
              <a:rPr lang="ru-RU" dirty="0"/>
              <a:t>» под руководством Григория Полякова занимается изучением боевых искусств и традиций народов мира, изготовлением исторических доспехов, а также регулярно </a:t>
            </a:r>
            <a:r>
              <a:rPr lang="ru-RU" dirty="0" smtClean="0"/>
              <a:t>проводит открытые </a:t>
            </a:r>
            <a:r>
              <a:rPr lang="ru-RU" dirty="0"/>
              <a:t>уроки и </a:t>
            </a:r>
            <a:r>
              <a:rPr lang="ru-RU" dirty="0" smtClean="0"/>
              <a:t>мастер-классы для ребят разного возраста. Также </a:t>
            </a:r>
            <a:r>
              <a:rPr lang="ru-RU" dirty="0"/>
              <a:t>ребята принимают активное участив в жизни МБУ ГМЦ «Звездный».  </a:t>
            </a:r>
          </a:p>
        </p:txBody>
      </p:sp>
      <p:sp>
        <p:nvSpPr>
          <p:cNvPr id="18436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18437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222936" y="4149080"/>
            <a:ext cx="383222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Руководитель:</a:t>
            </a:r>
          </a:p>
          <a:p>
            <a:pPr algn="ctr"/>
            <a:r>
              <a:rPr lang="ru-RU" dirty="0"/>
              <a:t>Григорий Александрович Поляков</a:t>
            </a:r>
          </a:p>
          <a:p>
            <a:pPr algn="ctr"/>
            <a:r>
              <a:rPr lang="ru-RU" dirty="0" smtClean="0"/>
              <a:t>8-915-731-53-52</a:t>
            </a:r>
          </a:p>
          <a:p>
            <a:pPr algn="ctr"/>
            <a:r>
              <a:rPr lang="ru-RU" dirty="0" smtClean="0"/>
              <a:t>Занятия проводятся:</a:t>
            </a:r>
          </a:p>
          <a:p>
            <a:pPr algn="ctr"/>
            <a:r>
              <a:rPr lang="ru-RU" dirty="0" smtClean="0"/>
              <a:t>Вт, </a:t>
            </a:r>
            <a:r>
              <a:rPr lang="ru-RU" dirty="0" err="1" smtClean="0"/>
              <a:t>Чт</a:t>
            </a:r>
            <a:r>
              <a:rPr lang="ru-RU" dirty="0" smtClean="0"/>
              <a:t>, </a:t>
            </a:r>
            <a:r>
              <a:rPr lang="ru-RU" dirty="0" err="1" smtClean="0"/>
              <a:t>Сб</a:t>
            </a:r>
            <a:r>
              <a:rPr lang="ru-RU" dirty="0" smtClean="0"/>
              <a:t> с 19:00 до 21:00</a:t>
            </a:r>
          </a:p>
          <a:p>
            <a:pPr algn="ctr"/>
            <a:r>
              <a:rPr lang="ru-RU" dirty="0" smtClean="0"/>
              <a:t>Каб.№29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Набор с 16 лет</a:t>
            </a:r>
            <a:endParaRPr lang="ru-RU" dirty="0"/>
          </a:p>
        </p:txBody>
      </p:sp>
      <p:sp>
        <p:nvSpPr>
          <p:cNvPr id="18439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18440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1844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0682" y="3501008"/>
            <a:ext cx="4743318" cy="315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tps://sun9-22.userapi.com/c855332/v855332328/104e41/Dkqc1j-u-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2531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2532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2533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625" y="312738"/>
            <a:ext cx="82867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>
                  <a:noFill/>
                </a:ln>
                <a:latin typeface="Arial" pitchFamily="34" charset="0"/>
                <a:cs typeface="Arial" pitchFamily="34" charset="0"/>
              </a:rPr>
              <a:t>Клуб силового троеборья</a:t>
            </a:r>
          </a:p>
        </p:txBody>
      </p:sp>
      <p:sp>
        <p:nvSpPr>
          <p:cNvPr id="22535" name="Прямоугольник 2"/>
          <p:cNvSpPr>
            <a:spLocks noChangeArrowheads="1"/>
          </p:cNvSpPr>
          <p:nvPr/>
        </p:nvSpPr>
        <p:spPr bwMode="auto">
          <a:xfrm>
            <a:off x="4932363" y="1196975"/>
            <a:ext cx="4046537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Участники клуба регулярно и успешно выступают на соревнованиях самого различного уровня. Задачи клуба – развитие и популяризация пауэрлифтинга в </a:t>
            </a:r>
          </a:p>
          <a:p>
            <a:pPr algn="ctr"/>
            <a:r>
              <a:rPr lang="ru-RU"/>
              <a:t>Удомле, привлечение молодёжи к здоровому образу жизни. </a:t>
            </a:r>
          </a:p>
        </p:txBody>
      </p:sp>
      <p:sp>
        <p:nvSpPr>
          <p:cNvPr id="22536" name="Прямоугольник 5"/>
          <p:cNvSpPr>
            <a:spLocks noChangeArrowheads="1"/>
          </p:cNvSpPr>
          <p:nvPr/>
        </p:nvSpPr>
        <p:spPr bwMode="auto">
          <a:xfrm>
            <a:off x="307973" y="4557295"/>
            <a:ext cx="449103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Руководитель</a:t>
            </a:r>
            <a:r>
              <a:rPr lang="ru-RU" dirty="0"/>
              <a:t>: </a:t>
            </a:r>
          </a:p>
          <a:p>
            <a:pPr algn="ctr"/>
            <a:r>
              <a:rPr lang="ru-RU" dirty="0"/>
              <a:t>Николай Владимирович Безуглов </a:t>
            </a:r>
          </a:p>
          <a:p>
            <a:pPr algn="ctr"/>
            <a:r>
              <a:rPr lang="ru-RU" dirty="0" smtClean="0"/>
              <a:t>8-910-930-68-05</a:t>
            </a:r>
          </a:p>
          <a:p>
            <a:pPr algn="ctr"/>
            <a:r>
              <a:rPr lang="ru-RU" dirty="0" smtClean="0"/>
              <a:t>Свободное посещение</a:t>
            </a:r>
          </a:p>
          <a:p>
            <a:pPr algn="ctr"/>
            <a:r>
              <a:rPr lang="ru-RU" dirty="0" smtClean="0"/>
              <a:t>Набор с </a:t>
            </a:r>
            <a:r>
              <a:rPr lang="ru-RU" dirty="0" smtClean="0">
                <a:solidFill>
                  <a:srgbClr val="FF0000"/>
                </a:solidFill>
              </a:rPr>
              <a:t>16</a:t>
            </a:r>
            <a:r>
              <a:rPr lang="ru-RU" dirty="0" smtClean="0"/>
              <a:t> лет по согласованию с руководителем</a:t>
            </a:r>
          </a:p>
          <a:p>
            <a:pPr algn="ctr"/>
            <a:r>
              <a:rPr lang="ru-RU" dirty="0"/>
              <a:t> </a:t>
            </a:r>
            <a:r>
              <a:rPr lang="ru-RU" dirty="0" smtClean="0"/>
              <a:t>Занятия платные</a:t>
            </a:r>
            <a:endParaRPr lang="ru-RU" dirty="0"/>
          </a:p>
        </p:txBody>
      </p:sp>
      <p:pic>
        <p:nvPicPr>
          <p:cNvPr id="22537" name="Picture 2" descr="https://sun9-45.userapi.com/c852132/v852132112/3cc07/8fbnFigNN7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788" y="1090613"/>
            <a:ext cx="4467225" cy="33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3"/>
          <p:cNvPicPr>
            <a:picLocks noChangeAspect="1" noChangeArrowheads="1"/>
          </p:cNvPicPr>
          <p:nvPr/>
        </p:nvPicPr>
        <p:blipFill>
          <a:blip r:embed="rId4"/>
          <a:srcRect l="6425" t="34750"/>
          <a:stretch>
            <a:fillRect/>
          </a:stretch>
        </p:blipFill>
        <p:spPr bwMode="auto">
          <a:xfrm>
            <a:off x="5148263" y="3586163"/>
            <a:ext cx="3730625" cy="30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tps://sun9-22.userapi.com/c855332/v855332328/104e41/Dkqc1j-u-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2531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2532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2533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625" y="312738"/>
            <a:ext cx="82867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/>
              <a:t>Секция  бокса «Боевая перчатка»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471" y="1196752"/>
            <a:ext cx="4056385" cy="263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07975" y="400506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Руководитель: </a:t>
            </a:r>
          </a:p>
          <a:p>
            <a:pPr algn="ctr"/>
            <a:r>
              <a:rPr lang="ru-RU" dirty="0"/>
              <a:t>Дмитрий Александрович Никулин</a:t>
            </a:r>
          </a:p>
          <a:p>
            <a:pPr algn="ctr"/>
            <a:r>
              <a:rPr lang="ru-RU" dirty="0"/>
              <a:t>8-915-740-07-02</a:t>
            </a:r>
          </a:p>
          <a:p>
            <a:pPr algn="ctr"/>
            <a:r>
              <a:rPr lang="ru-RU" dirty="0"/>
              <a:t>Занятия проводятся:</a:t>
            </a:r>
          </a:p>
          <a:p>
            <a:pPr algn="ctr"/>
            <a:r>
              <a:rPr lang="ru-RU" dirty="0" err="1"/>
              <a:t>Пн</a:t>
            </a:r>
            <a:r>
              <a:rPr lang="ru-RU" dirty="0"/>
              <a:t>, ср, </a:t>
            </a:r>
            <a:r>
              <a:rPr lang="ru-RU" dirty="0" err="1"/>
              <a:t>пт</a:t>
            </a:r>
            <a:r>
              <a:rPr lang="ru-RU" dirty="0"/>
              <a:t> с 18:00-21:00</a:t>
            </a:r>
          </a:p>
          <a:p>
            <a:pPr algn="ctr"/>
            <a:r>
              <a:rPr lang="ru-RU" dirty="0" err="1"/>
              <a:t>Сб</a:t>
            </a:r>
            <a:r>
              <a:rPr lang="ru-RU" dirty="0"/>
              <a:t> с16:00-18:00</a:t>
            </a:r>
          </a:p>
          <a:p>
            <a:pPr algn="ctr"/>
            <a:r>
              <a:rPr lang="ru-RU" dirty="0"/>
              <a:t>Набор с </a:t>
            </a:r>
            <a:r>
              <a:rPr lang="ru-RU" dirty="0">
                <a:solidFill>
                  <a:srgbClr val="FF0000"/>
                </a:solidFill>
              </a:rPr>
              <a:t>6 </a:t>
            </a:r>
            <a:r>
              <a:rPr lang="ru-RU" dirty="0"/>
              <a:t>лет</a:t>
            </a:r>
          </a:p>
          <a:p>
            <a:pPr algn="ctr"/>
            <a:r>
              <a:rPr lang="ru-RU" dirty="0"/>
              <a:t> Занятия платные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69808" y="119675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На тренировках детям прививают: ответственность, дисциплину, уважение. Развивают общефизические  навыки, координацию движений, тактическое  мышление, силу воли и характер.</a:t>
            </a:r>
          </a:p>
        </p:txBody>
      </p:sp>
    </p:spTree>
    <p:extLst>
      <p:ext uri="{BB962C8B-B14F-4D97-AF65-F5344CB8AC3E}">
        <p14:creationId xmlns:p14="http://schemas.microsoft.com/office/powerpoint/2010/main" val="336712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tps://sun9-22.userapi.com/c855332/v855332328/104e41/Dkqc1j-u-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AutoShape 2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2531" name="AutoShape 4" descr="https://cloclo39.cloud.mail.ru/thumb/xw1/775%20%D0%BB%D0%B5%D1%82%20%D0%A7%D1%83%D0%B4%D1%81%D0%BA%D0%BE%D0%BC%D1%83%20%D0%BE%D0%B7%D0%B5%D1%80%D1%83/IMG_0986.JPG?x-email=mbu-zvezdniy%40inbox.ru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2532" name="AutoShape 2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2533" name="AutoShape 4" descr="https://apf.mail.ru/cgi-bin/readmsg?id=15398568870000000907;0;1&amp;af_preview=1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625" y="312738"/>
            <a:ext cx="82867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/>
              <a:t>Секция «Тхэквондо»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" b="5572"/>
          <a:stretch/>
        </p:blipFill>
        <p:spPr bwMode="auto">
          <a:xfrm>
            <a:off x="155575" y="1052736"/>
            <a:ext cx="426517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4"/>
          <a:stretch/>
        </p:blipFill>
        <p:spPr bwMode="auto">
          <a:xfrm>
            <a:off x="4932040" y="4016355"/>
            <a:ext cx="4032448" cy="268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19334" y="1024067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ru-RU" dirty="0">
                <a:solidFill>
                  <a:prstClr val="black"/>
                </a:solidFill>
              </a:rPr>
              <a:t>Именно в тхэквондо гармонично развиваются все физические качества: сила, выносливость, гибкость, координация и ловкость, самоконтроль и равновесие. Тхэквондо учит самообладанию, умению избегать конфликтных ситуаций.</a:t>
            </a:r>
          </a:p>
          <a:p>
            <a:pPr lvl="0" algn="r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Тхэквондист</a:t>
            </a:r>
            <a:r>
              <a:rPr lang="ru-RU" dirty="0">
                <a:solidFill>
                  <a:prstClr val="black"/>
                </a:solidFill>
              </a:rPr>
              <a:t> — уравновешенный, спокойный и сильный спортсмен: ему не надо доказывать это в уличной драке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5575" y="434487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Руководитель: </a:t>
            </a:r>
          </a:p>
          <a:p>
            <a:pPr algn="ctr"/>
            <a:r>
              <a:rPr lang="ru-RU" dirty="0"/>
              <a:t>Григорьев Андрей Владимирович</a:t>
            </a:r>
          </a:p>
          <a:p>
            <a:pPr algn="ctr"/>
            <a:r>
              <a:rPr lang="ru-RU" dirty="0"/>
              <a:t>8-930-151-35-85</a:t>
            </a:r>
          </a:p>
          <a:p>
            <a:pPr algn="ctr"/>
            <a:r>
              <a:rPr lang="ru-RU" dirty="0"/>
              <a:t>Занятия проводятся:</a:t>
            </a:r>
          </a:p>
          <a:p>
            <a:pPr algn="ctr"/>
            <a:r>
              <a:rPr lang="ru-RU" dirty="0"/>
              <a:t>Пн., Ср, Пт. 15:30 – 17:00</a:t>
            </a:r>
          </a:p>
          <a:p>
            <a:pPr algn="ctr"/>
            <a:r>
              <a:rPr lang="ru-RU" dirty="0"/>
              <a:t>Набор с </a:t>
            </a:r>
            <a:r>
              <a:rPr lang="ru-RU" b="1" dirty="0">
                <a:solidFill>
                  <a:srgbClr val="FF0000"/>
                </a:solidFill>
              </a:rPr>
              <a:t>7</a:t>
            </a:r>
            <a:r>
              <a:rPr lang="ru-RU" dirty="0"/>
              <a:t> лет</a:t>
            </a:r>
          </a:p>
          <a:p>
            <a:pPr algn="ctr"/>
            <a:r>
              <a:rPr lang="ru-RU" dirty="0"/>
              <a:t> Занятия платные</a:t>
            </a:r>
          </a:p>
        </p:txBody>
      </p:sp>
    </p:spTree>
    <p:extLst>
      <p:ext uri="{BB962C8B-B14F-4D97-AF65-F5344CB8AC3E}">
        <p14:creationId xmlns:p14="http://schemas.microsoft.com/office/powerpoint/2010/main" val="241186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4006</TotalTime>
  <Words>1973</Words>
  <Application>Microsoft Office PowerPoint</Application>
  <PresentationFormat>Экран (4:3)</PresentationFormat>
  <Paragraphs>309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RePack by Diakov</cp:lastModifiedBy>
  <cp:revision>249</cp:revision>
  <dcterms:created xsi:type="dcterms:W3CDTF">2017-11-18T10:21:33Z</dcterms:created>
  <dcterms:modified xsi:type="dcterms:W3CDTF">2024-02-21T09:29:53Z</dcterms:modified>
</cp:coreProperties>
</file>