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9" r:id="rId4"/>
    <p:sldId id="267" r:id="rId5"/>
    <p:sldId id="258" r:id="rId6"/>
    <p:sldId id="266" r:id="rId7"/>
    <p:sldId id="265" r:id="rId8"/>
    <p:sldId id="269" r:id="rId9"/>
    <p:sldId id="260" r:id="rId10"/>
    <p:sldId id="262" r:id="rId11"/>
    <p:sldId id="263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9" autoAdjust="0"/>
    <p:restoredTop sz="94660"/>
  </p:normalViewPr>
  <p:slideViewPr>
    <p:cSldViewPr>
      <p:cViewPr varScale="1">
        <p:scale>
          <a:sx n="89" d="100"/>
          <a:sy n="89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F6B14-5B6F-41A3-B083-BCAA94605AFB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B63F7-74E1-4939-B05A-12B04C6410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92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63F7-74E1-4939-B05A-12B04C6410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7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63F7-74E1-4939-B05A-12B04C6410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3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63F7-74E1-4939-B05A-12B04C6410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02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63F7-74E1-4939-B05A-12B04C6410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60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63F7-74E1-4939-B05A-12B04C6410D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523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63F7-74E1-4939-B05A-12B04C6410D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20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B63F7-74E1-4939-B05A-12B04C6410D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97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9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26769" cy="687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 descr="10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26769" cy="6870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30.jpg"/><Relationship Id="rId5" Type="http://schemas.openxmlformats.org/officeDocument/2006/relationships/image" Target="../media/image24.jpe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0" b="27524"/>
          <a:stretch/>
        </p:blipFill>
        <p:spPr>
          <a:xfrm>
            <a:off x="-94019" y="3810109"/>
            <a:ext cx="5170200" cy="293125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356992"/>
            <a:ext cx="6400800" cy="61016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19 -26 сентября 2021 года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14282" y="980728"/>
            <a:ext cx="7500990" cy="137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Всероссийский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эко-форум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добровольческих организаций 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872" y="3121885"/>
            <a:ext cx="5797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КАМЧАТКА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7800" t="38632" r="67329" b="26834"/>
          <a:stretch/>
        </p:blipFill>
        <p:spPr>
          <a:xfrm>
            <a:off x="7715272" y="116632"/>
            <a:ext cx="129071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15619" y="1349742"/>
            <a:ext cx="6300597" cy="618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noProof="0" dirty="0" smtClean="0">
                <a:solidFill>
                  <a:srgbClr val="0070C0"/>
                </a:solidFill>
              </a:rPr>
              <a:t>Условия проживания участников и экспертов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71414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367418" y="10680"/>
            <a:ext cx="1693992" cy="1248204"/>
          </a:xfrm>
          <a:prstGeom prst="rect">
            <a:avLst/>
          </a:prstGeom>
        </p:spPr>
      </p:pic>
      <p:sp>
        <p:nvSpPr>
          <p:cNvPr id="138" name="圆角矩形 22"/>
          <p:cNvSpPr/>
          <p:nvPr/>
        </p:nvSpPr>
        <p:spPr>
          <a:xfrm>
            <a:off x="287816" y="1832109"/>
            <a:ext cx="5760640" cy="1020827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24420"/>
            <a:ext cx="5112568" cy="125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Территория </a:t>
            </a:r>
            <a:r>
              <a:rPr lang="ru-RU" altLang="zh-CN" sz="1400" kern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спа</a:t>
            </a:r>
            <a:r>
              <a:rPr lang="ru-RU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-отеля «Лагуна» предусматривает размещение зоны </a:t>
            </a:r>
            <a:r>
              <a:rPr lang="ru-RU" altLang="zh-CN" sz="1400" kern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каворкинга</a:t>
            </a:r>
            <a:r>
              <a:rPr lang="ru-RU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, шатров для проведения мастер-классов, большой и малой сцены</a:t>
            </a:r>
          </a:p>
          <a:p>
            <a:pPr lvl="0" algn="ctr">
              <a:lnSpc>
                <a:spcPct val="130000"/>
              </a:lnSpc>
              <a:defRPr/>
            </a:pPr>
            <a:endParaRPr lang="zh-CN" altLang="en-US" sz="16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0642" t="12074" r="13603" b="5132"/>
          <a:stretch/>
        </p:blipFill>
        <p:spPr>
          <a:xfrm>
            <a:off x="280455" y="3237056"/>
            <a:ext cx="4651586" cy="29719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062" y="3204958"/>
            <a:ext cx="1656184" cy="118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03421"/>
            <a:ext cx="2033426" cy="1355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92" y="5430096"/>
            <a:ext cx="2144817" cy="1251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7800" t="38632" r="67329" b="26834"/>
          <a:stretch/>
        </p:blipFill>
        <p:spPr>
          <a:xfrm>
            <a:off x="7668344" y="180151"/>
            <a:ext cx="129071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376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15619" y="1349742"/>
            <a:ext cx="6300597" cy="618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Результаты Форума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71414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367418" y="10680"/>
            <a:ext cx="1693992" cy="1248204"/>
          </a:xfrm>
          <a:prstGeom prst="rect">
            <a:avLst/>
          </a:prstGeom>
        </p:spPr>
      </p:pic>
      <p:sp>
        <p:nvSpPr>
          <p:cNvPr id="138" name="圆角矩形 22"/>
          <p:cNvSpPr/>
          <p:nvPr/>
        </p:nvSpPr>
        <p:spPr>
          <a:xfrm>
            <a:off x="316299" y="1885181"/>
            <a:ext cx="6374512" cy="1720605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7800" t="38632" r="67329" b="26834"/>
          <a:stretch/>
        </p:blipFill>
        <p:spPr>
          <a:xfrm>
            <a:off x="7715272" y="116632"/>
            <a:ext cx="129071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661" y="1936864"/>
            <a:ext cx="637451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altLang="zh-CN" sz="1200" b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ru-RU" altLang="zh-CN" sz="12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проектных экологических инициатив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ru-RU" altLang="zh-CN" sz="1200" b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10 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Новых форматов проведения экологических проектов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ru-RU" altLang="zh-CN" sz="12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ru-RU" altLang="zh-CN" sz="1200" b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эко-акций ( 2 эко-тропы, 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ru-RU" altLang="zh-CN" sz="12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5</a:t>
            </a:r>
            <a:r>
              <a:rPr lang="ru-RU" altLang="zh-CN" sz="1200" b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участников </a:t>
            </a:r>
            <a:r>
              <a:rPr lang="ru-RU" altLang="zh-CN" sz="1200" kern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грантового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 конкурса «</a:t>
            </a:r>
            <a:r>
              <a:rPr lang="ru-RU" altLang="zh-CN" sz="1200" kern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Росмолодежи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» от Камчатского края </a:t>
            </a:r>
            <a:endParaRPr lang="ru-RU" altLang="zh-CN" sz="1200" kern="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ru-RU" altLang="zh-CN" sz="1200" b="1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100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проектов в сборнике лучших эко-практик и «зеленых» технологий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defRPr/>
            </a:pPr>
            <a:endParaRPr lang="zh-CN" altLang="en-US" sz="14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圆角矩形 22"/>
          <p:cNvSpPr/>
          <p:nvPr/>
        </p:nvSpPr>
        <p:spPr>
          <a:xfrm>
            <a:off x="285720" y="3789040"/>
            <a:ext cx="6878568" cy="2821672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4661" y="3933056"/>
            <a:ext cx="63933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altLang="zh-CN" sz="1200" b="1" kern="0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Масштабирование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историй успеха 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ru-RU" altLang="zh-CN" sz="1200" b="1" kern="0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Интеграция экологических проектов 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в другие мероприятия сферы молодежной политики и развития гражданского общества 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ru-RU" altLang="zh-CN" sz="1200" b="1" kern="0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Появление экологических </a:t>
            </a:r>
            <a:r>
              <a:rPr lang="ru-RU" altLang="zh-CN" sz="1200" b="1" kern="0" dirty="0" err="1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ЛОМов</a:t>
            </a:r>
            <a:r>
              <a:rPr lang="ru-RU" altLang="zh-CN" sz="1200" b="1" kern="0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на территории Камчатского края и других субъектов Российской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Федерации и увеличение количества членов Всероссийских организаций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ru-RU" altLang="zh-CN" sz="1200" b="1" kern="0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Внесены</a:t>
            </a:r>
            <a:r>
              <a:rPr lang="ru-RU" altLang="zh-CN" sz="1200" b="1" kern="0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предложения в  </a:t>
            </a:r>
            <a:r>
              <a:rPr lang="ru-RU" altLang="zh-CN" sz="1200" b="1" kern="0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подход к  системе мониторинга 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экологического состояния    и внесены предложения в концепцию экологического развития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страны и увеличение числа добровольцев, работающих на ООПТ</a:t>
            </a:r>
            <a:endParaRPr lang="zh-CN" altLang="en-US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597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71439" y="1133330"/>
            <a:ext cx="6300597" cy="5646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Источники </a:t>
            </a:r>
            <a:r>
              <a:rPr lang="ru-RU" sz="3200" b="1" dirty="0" smtClean="0">
                <a:solidFill>
                  <a:srgbClr val="0070C0"/>
                </a:solidFill>
              </a:rPr>
              <a:t>финансирования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71414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367418" y="10680"/>
            <a:ext cx="1693992" cy="1248204"/>
          </a:xfrm>
          <a:prstGeom prst="rect">
            <a:avLst/>
          </a:prstGeom>
        </p:spPr>
      </p:pic>
      <p:sp>
        <p:nvSpPr>
          <p:cNvPr id="138" name="圆角矩形 22"/>
          <p:cNvSpPr/>
          <p:nvPr/>
        </p:nvSpPr>
        <p:spPr>
          <a:xfrm>
            <a:off x="182635" y="5067847"/>
            <a:ext cx="7197676" cy="809426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39" y="2131645"/>
            <a:ext cx="5614947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400" kern="0" dirty="0" smtClean="0">
                <a:latin typeface="微软雅黑" pitchFamily="34" charset="-122"/>
                <a:ea typeface="微软雅黑" pitchFamily="34" charset="-122"/>
              </a:rPr>
              <a:t> Бюджеты регионов – проезд до места проведения форума и обратно</a:t>
            </a:r>
            <a:endParaRPr lang="ru-RU" altLang="zh-CN" sz="1400" kern="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48" y="3377774"/>
            <a:ext cx="7340879" cy="7111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10842" y="2809424"/>
            <a:ext cx="64910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Частные</a:t>
            </a:r>
            <a:r>
              <a:rPr lang="ru-RU" sz="1300" dirty="0" smtClean="0"/>
              <a:t> инвесторы и </a:t>
            </a:r>
            <a:r>
              <a:rPr lang="ru-RU" sz="1300" dirty="0" smtClean="0"/>
              <a:t>спонсоры</a:t>
            </a:r>
            <a:r>
              <a:rPr lang="ru-RU" sz="1300" dirty="0" smtClean="0"/>
              <a:t> </a:t>
            </a:r>
            <a:r>
              <a:rPr lang="ru-RU" sz="1300" dirty="0" smtClean="0"/>
              <a:t>– закупка необходимого оборудования и </a:t>
            </a:r>
            <a:r>
              <a:rPr lang="ru-RU" sz="1300" dirty="0" err="1" smtClean="0"/>
              <a:t>орг</a:t>
            </a:r>
            <a:r>
              <a:rPr lang="ru-RU" sz="1300" dirty="0" smtClean="0"/>
              <a:t> техники, мебели, оплата транспортных услуг, закупка шатров </a:t>
            </a:r>
            <a:endParaRPr lang="ru-RU" sz="1300" dirty="0"/>
          </a:p>
        </p:txBody>
      </p:sp>
      <p:sp>
        <p:nvSpPr>
          <p:cNvPr id="11" name="圆角矩形 22"/>
          <p:cNvSpPr/>
          <p:nvPr/>
        </p:nvSpPr>
        <p:spPr>
          <a:xfrm>
            <a:off x="182635" y="2062630"/>
            <a:ext cx="5581625" cy="615973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normalizeH="0" baseline="0" noProof="0">
              <a:ln/>
              <a:solidFill>
                <a:schemeClr val="accent3"/>
              </a:solidFill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132" y="4189627"/>
            <a:ext cx="75071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Собственные средства АНО РЦД КК – отбор, обучение волонтеров, проработка транспортной логистики, печать программ, блокнотов, </a:t>
            </a:r>
            <a:r>
              <a:rPr lang="ru-RU" sz="1600" dirty="0" err="1" smtClean="0"/>
              <a:t>орг</a:t>
            </a:r>
            <a:r>
              <a:rPr lang="ru-RU" sz="1600" dirty="0" smtClean="0"/>
              <a:t> техника для работы организаторов</a:t>
            </a:r>
            <a:endParaRPr lang="ru-RU" sz="1600" dirty="0"/>
          </a:p>
        </p:txBody>
      </p:sp>
      <p:sp>
        <p:nvSpPr>
          <p:cNvPr id="12" name="圆角矩形 22"/>
          <p:cNvSpPr/>
          <p:nvPr/>
        </p:nvSpPr>
        <p:spPr>
          <a:xfrm>
            <a:off x="171438" y="4123737"/>
            <a:ext cx="7352889" cy="893029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5155035"/>
            <a:ext cx="734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Федеральное агентство по делам молодежи «</a:t>
            </a:r>
            <a:r>
              <a:rPr lang="ru-RU" dirty="0" err="1" smtClean="0"/>
              <a:t>Росмолодёжь</a:t>
            </a:r>
            <a:r>
              <a:rPr lang="ru-RU" dirty="0" smtClean="0"/>
              <a:t>» - </a:t>
            </a:r>
            <a:r>
              <a:rPr lang="ru-RU" dirty="0" err="1" smtClean="0"/>
              <a:t>грантовый</a:t>
            </a:r>
            <a:r>
              <a:rPr lang="ru-RU" dirty="0" smtClean="0"/>
              <a:t> конкурс, транспортные расходы на приезд экспертов и спикеров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19507" y="3357932"/>
            <a:ext cx="7524328" cy="607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400" kern="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altLang="zh-CN" sz="1300" kern="0" dirty="0" smtClean="0">
                <a:latin typeface="微软雅黑" pitchFamily="34" charset="-122"/>
                <a:ea typeface="微软雅黑" pitchFamily="34" charset="-122"/>
              </a:rPr>
              <a:t>Краевой бюджет – экскурсионная программа, освещение в СМИ, обеспечение прямых трансляций, обеспечение охраны и мед </a:t>
            </a:r>
            <a:r>
              <a:rPr lang="ru-RU" altLang="zh-CN" sz="1300" kern="0" dirty="0" smtClean="0">
                <a:latin typeface="微软雅黑" pitchFamily="34" charset="-122"/>
                <a:ea typeface="微软雅黑" pitchFamily="34" charset="-122"/>
              </a:rPr>
              <a:t>сопровождения</a:t>
            </a:r>
            <a:r>
              <a:rPr lang="ru-RU" altLang="zh-CN" sz="1300" kern="0" dirty="0" smtClean="0">
                <a:latin typeface="微软雅黑" pitchFamily="34" charset="-122"/>
                <a:ea typeface="微软雅黑" pitchFamily="34" charset="-122"/>
              </a:rPr>
              <a:t>, организация акций</a:t>
            </a:r>
            <a:endParaRPr lang="ru-RU" altLang="zh-CN" sz="1300" kern="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圆角矩形 22"/>
          <p:cNvSpPr/>
          <p:nvPr/>
        </p:nvSpPr>
        <p:spPr>
          <a:xfrm>
            <a:off x="214511" y="2761801"/>
            <a:ext cx="6589737" cy="615973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圆角矩形 22"/>
          <p:cNvSpPr/>
          <p:nvPr/>
        </p:nvSpPr>
        <p:spPr>
          <a:xfrm>
            <a:off x="182635" y="5964461"/>
            <a:ext cx="7197676" cy="632891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761" y="5924496"/>
            <a:ext cx="6646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ФПГ – оплата проживания, питания участников </a:t>
            </a:r>
            <a:r>
              <a:rPr lang="ru-RU" dirty="0" err="1" smtClean="0"/>
              <a:t>мерчендайзинговой</a:t>
            </a:r>
            <a:r>
              <a:rPr lang="ru-RU" dirty="0" smtClean="0"/>
              <a:t> продукции, рекламной компании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/>
          <a:srcRect l="7800" t="38632" r="67329" b="26834"/>
          <a:stretch/>
        </p:blipFill>
        <p:spPr>
          <a:xfrm>
            <a:off x="7715272" y="116632"/>
            <a:ext cx="129071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71439" y="1628800"/>
            <a:ext cx="6300597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сумма расходов </a:t>
            </a: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24 363 116,00 рублей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27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1258884"/>
            <a:ext cx="6400800" cy="4419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Цели и задачи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71414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367418" y="10680"/>
            <a:ext cx="1693992" cy="1248204"/>
          </a:xfrm>
          <a:prstGeom prst="rect">
            <a:avLst/>
          </a:prstGeom>
        </p:spPr>
      </p:pic>
      <p:sp>
        <p:nvSpPr>
          <p:cNvPr id="8" name="圆角矩形 22"/>
          <p:cNvSpPr/>
          <p:nvPr/>
        </p:nvSpPr>
        <p:spPr>
          <a:xfrm>
            <a:off x="174383" y="4454936"/>
            <a:ext cx="1742337" cy="2100926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9" name="组合 23"/>
          <p:cNvGrpSpPr/>
          <p:nvPr/>
        </p:nvGrpSpPr>
        <p:grpSpPr>
          <a:xfrm>
            <a:off x="232030" y="3250985"/>
            <a:ext cx="1290742" cy="131853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11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12" name="椭圆 26"/>
          <p:cNvSpPr/>
          <p:nvPr/>
        </p:nvSpPr>
        <p:spPr>
          <a:xfrm>
            <a:off x="1150171" y="4165642"/>
            <a:ext cx="373310" cy="37331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3" name="矩形 27"/>
          <p:cNvSpPr/>
          <p:nvPr/>
        </p:nvSpPr>
        <p:spPr>
          <a:xfrm>
            <a:off x="408553" y="3700930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b="1" kern="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задача</a:t>
            </a:r>
            <a:r>
              <a:rPr lang="ru-RU" altLang="zh-CN" b="1" kern="0" noProof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5484" y="5373216"/>
            <a:ext cx="1250391" cy="180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  </a:t>
            </a:r>
          </a:p>
        </p:txBody>
      </p:sp>
      <p:sp>
        <p:nvSpPr>
          <p:cNvPr id="29" name="圆角矩形 22"/>
          <p:cNvSpPr/>
          <p:nvPr/>
        </p:nvSpPr>
        <p:spPr>
          <a:xfrm>
            <a:off x="2123744" y="4440988"/>
            <a:ext cx="1742337" cy="2100926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30" name="组合 23"/>
          <p:cNvGrpSpPr/>
          <p:nvPr/>
        </p:nvGrpSpPr>
        <p:grpSpPr>
          <a:xfrm>
            <a:off x="2096864" y="3225739"/>
            <a:ext cx="1290742" cy="131853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1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2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33" name="椭圆 26"/>
          <p:cNvSpPr/>
          <p:nvPr/>
        </p:nvSpPr>
        <p:spPr>
          <a:xfrm>
            <a:off x="3066232" y="4165642"/>
            <a:ext cx="373310" cy="37331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4" name="矩形 27"/>
          <p:cNvSpPr/>
          <p:nvPr/>
        </p:nvSpPr>
        <p:spPr>
          <a:xfrm>
            <a:off x="2267744" y="3666238"/>
            <a:ext cx="1148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b="1" kern="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задача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圆角矩形 22"/>
          <p:cNvSpPr/>
          <p:nvPr/>
        </p:nvSpPr>
        <p:spPr>
          <a:xfrm>
            <a:off x="4011631" y="4464628"/>
            <a:ext cx="1742337" cy="2100926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37" name="组合 23"/>
          <p:cNvGrpSpPr/>
          <p:nvPr/>
        </p:nvGrpSpPr>
        <p:grpSpPr>
          <a:xfrm>
            <a:off x="4094629" y="3269776"/>
            <a:ext cx="1290742" cy="131853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  <p:sp>
          <p:nvSpPr>
            <p:cNvPr id="39" name="椭圆 2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40" name="椭圆 26"/>
          <p:cNvSpPr/>
          <p:nvPr/>
        </p:nvSpPr>
        <p:spPr>
          <a:xfrm>
            <a:off x="4849462" y="4157971"/>
            <a:ext cx="373310" cy="373310"/>
          </a:xfrm>
          <a:prstGeom prst="ellipse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kern="0" dirty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41" name="矩形 27"/>
          <p:cNvSpPr/>
          <p:nvPr/>
        </p:nvSpPr>
        <p:spPr>
          <a:xfrm>
            <a:off x="4211960" y="3666238"/>
            <a:ext cx="1173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b="1" kern="0" dirty="0" smtClean="0">
                <a:solidFill>
                  <a:srgbClr val="92D050"/>
                </a:solidFill>
                <a:latin typeface="微软雅黑" pitchFamily="34" charset="-122"/>
                <a:ea typeface="微软雅黑" pitchFamily="34" charset="-122"/>
              </a:rPr>
              <a:t>задача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99430" y="5373216"/>
            <a:ext cx="1250391" cy="180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       </a:t>
            </a:r>
            <a:endParaRPr kumimoji="0" lang="zh-CN" altLang="en-US" sz="1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22"/>
          <p:cNvSpPr/>
          <p:nvPr/>
        </p:nvSpPr>
        <p:spPr>
          <a:xfrm>
            <a:off x="164873" y="1724990"/>
            <a:ext cx="6048672" cy="1508812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19" y="1716813"/>
            <a:ext cx="61584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j-ea"/>
                <a:cs typeface="+mj-cs"/>
              </a:rPr>
              <a:t>Миссия </a:t>
            </a:r>
            <a:r>
              <a:rPr lang="ru-RU" sz="1400" b="1" dirty="0"/>
              <a:t>Формирование инициативного сообщества добровольческих организаций, вовлеченного в создание условий развития благоприятной окружающей среды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  <a:ea typeface="+mj-ea"/>
                <a:cs typeface="+mj-cs"/>
              </a:rPr>
              <a:t>Цель </a:t>
            </a:r>
            <a:r>
              <a:rPr lang="ru-RU" sz="1400" b="1" dirty="0" smtClean="0"/>
              <a:t>Формирование </a:t>
            </a:r>
            <a:r>
              <a:rPr lang="ru-RU" sz="1400" b="1" dirty="0"/>
              <a:t>инициативного сообщества экологических добровольческих организаций и молодежных объединений на основе общности интереса в обеспечении благоприятной окружающей </a:t>
            </a:r>
            <a:r>
              <a:rPr lang="ru-RU" sz="1400" b="1" dirty="0" smtClean="0"/>
              <a:t>среды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3"/>
          <a:srcRect l="7800" t="38632" r="67329" b="26834"/>
          <a:stretch/>
        </p:blipFill>
        <p:spPr>
          <a:xfrm>
            <a:off x="7650773" y="180151"/>
            <a:ext cx="129071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167822" y="4573200"/>
            <a:ext cx="16982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Вовлечение молодежи и добровольческих организаций в реализацию мероприятий, направленных на снижение негативного воздействия на окружающую среду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67976" y="4648452"/>
            <a:ext cx="1637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Отбор и популяризация лучших экологических практик в сфере «зеленого» бизнеса, защиты окружающей среды, экотуризма </a:t>
            </a:r>
            <a:r>
              <a:rPr lang="ru-RU" sz="1200" b="1" dirty="0" smtClean="0"/>
              <a:t>в регионах</a:t>
            </a:r>
            <a:endParaRPr lang="ru-RU" sz="12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23186" y="3834805"/>
            <a:ext cx="2293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 ЖИЗНИ =</a:t>
            </a:r>
          </a:p>
          <a:p>
            <a:pPr lvl="0"/>
            <a:r>
              <a:rPr lang="ru-RU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ЭКОЛОГИЯ СТРАНЫ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82139" y="4569522"/>
            <a:ext cx="22470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</a:t>
            </a:r>
            <a:r>
              <a:rPr lang="ru-RU" sz="1400" dirty="0"/>
              <a:t> </a:t>
            </a:r>
            <a:r>
              <a:rPr lang="ru-RU" sz="1400" b="1" dirty="0"/>
              <a:t>– экологическое потребление и эко-этика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</a:t>
            </a:r>
            <a:r>
              <a:rPr lang="ru-RU" sz="1400" b="1" dirty="0"/>
              <a:t> – сохранение окружающей среды, переработка ТБО</a:t>
            </a:r>
          </a:p>
          <a:p>
            <a:r>
              <a:rPr lang="ru-RU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ЭКОНОМИКА / БИЗНЕС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400" b="1" dirty="0"/>
              <a:t>– «зеленый бизнес», снижение выбросов промышленных отходов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63442" y="3130387"/>
            <a:ext cx="186891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</a:rPr>
              <a:t>Основная идея</a:t>
            </a:r>
            <a:endParaRPr lang="ru-RU" sz="2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Штриховая стрелка вправо 4"/>
          <p:cNvSpPr/>
          <p:nvPr/>
        </p:nvSpPr>
        <p:spPr>
          <a:xfrm rot="5400000">
            <a:off x="6433918" y="3495067"/>
            <a:ext cx="360040" cy="3545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2031" y="4499428"/>
            <a:ext cx="17434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sz="1200" b="1" dirty="0" smtClean="0"/>
              <a:t>оздание </a:t>
            </a:r>
            <a:r>
              <a:rPr lang="ru-RU" sz="1200" b="1" dirty="0"/>
              <a:t>в Камчатском крае условий для совместного решения проблем сохранения природного и культурного наследия России в рамках межрегионального сотрудничества</a:t>
            </a:r>
          </a:p>
        </p:txBody>
      </p:sp>
    </p:spTree>
    <p:extLst>
      <p:ext uri="{BB962C8B-B14F-4D97-AF65-F5344CB8AC3E}">
        <p14:creationId xmlns:p14="http://schemas.microsoft.com/office/powerpoint/2010/main" val="265098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8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35"/>
                                </p:stCondLst>
                                <p:childTnLst>
                                  <p:par>
                                    <p:cTn id="31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35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8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35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35"/>
                                </p:stCondLst>
                                <p:childTnLst>
                                  <p:par>
                                    <p:cTn id="6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3" dur="8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35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570"/>
                                </p:stCondLst>
                                <p:childTnLst>
                                  <p:par>
                                    <p:cTn id="7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6" dur="8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  <p:bldP spid="13" grpId="0"/>
          <p:bldP spid="26" grpId="0"/>
          <p:bldP spid="26" grpId="1"/>
          <p:bldP spid="29" grpId="0" animBg="1"/>
          <p:bldP spid="33" grpId="0" animBg="1"/>
          <p:bldP spid="34" grpId="0"/>
          <p:bldP spid="36" grpId="0" animBg="1"/>
          <p:bldP spid="40" grpId="0" animBg="1"/>
          <p:bldP spid="41" grpId="0"/>
          <p:bldP spid="49" grpId="0"/>
          <p:bldP spid="49" grpId="1"/>
          <p:bldP spid="5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700"/>
                                </p:stCondLst>
                                <p:childTnLst>
                                  <p:par>
                                    <p:cTn id="18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0" dur="8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26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27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8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35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235"/>
                                </p:stCondLst>
                                <p:childTnLst>
                                  <p:par>
                                    <p:cTn id="4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6" dur="8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035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35"/>
                                </p:stCondLst>
                                <p:childTnLst>
                                  <p:par>
                                    <p:cTn id="61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63" dur="8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535"/>
                                </p:stCondLst>
                                <p:childTnLst>
                                  <p:par>
                                    <p:cTn id="6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9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70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1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2" dur="2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4570"/>
                                </p:stCondLst>
                                <p:childTnLst>
                                  <p:par>
                                    <p:cTn id="74" presetID="21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6" dur="8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  <p:bldP spid="13" grpId="0"/>
          <p:bldP spid="26" grpId="0"/>
          <p:bldP spid="26" grpId="1"/>
          <p:bldP spid="29" grpId="0" animBg="1"/>
          <p:bldP spid="33" grpId="0" animBg="1"/>
          <p:bldP spid="34" grpId="0"/>
          <p:bldP spid="36" grpId="0" animBg="1"/>
          <p:bldP spid="40" grpId="0" animBg="1"/>
          <p:bldP spid="41" grpId="0"/>
          <p:bldP spid="49" grpId="0"/>
          <p:bldP spid="49" grpId="1"/>
          <p:bldP spid="50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220932"/>
            <a:ext cx="6612602" cy="52796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Команда проекта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3617" t="13225" r="55203" b="66575"/>
          <a:stretch/>
        </p:blipFill>
        <p:spPr>
          <a:xfrm>
            <a:off x="162742" y="1783239"/>
            <a:ext cx="1795172" cy="18243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208674" y="3673805"/>
            <a:ext cx="1603712" cy="273381"/>
          </a:xfrm>
        </p:spPr>
        <p:txBody>
          <a:bodyPr>
            <a:normAutofit fontScale="92500" lnSpcReduction="10000"/>
          </a:bodyPr>
          <a:lstStyle/>
          <a:p>
            <a:pPr marL="257175" lvl="0" indent="-257175" defTabSz="342900">
              <a:spcBef>
                <a:spcPts val="75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35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Руднев</a:t>
            </a:r>
            <a:endParaRPr lang="ru-RU" sz="13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8148" t="34389" r="77804" b="38653"/>
          <a:stretch/>
        </p:blipFill>
        <p:spPr>
          <a:xfrm>
            <a:off x="2039582" y="1770353"/>
            <a:ext cx="1763490" cy="19034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1890593" y="3601013"/>
            <a:ext cx="210393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342900">
              <a:spcBef>
                <a:spcPts val="75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3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Виктория Подлесная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9" t="22627" r="1" b="29292"/>
          <a:stretch/>
        </p:blipFill>
        <p:spPr>
          <a:xfrm>
            <a:off x="5713123" y="1742342"/>
            <a:ext cx="1828531" cy="17885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Прямоугольник 23"/>
          <p:cNvSpPr/>
          <p:nvPr/>
        </p:nvSpPr>
        <p:spPr>
          <a:xfrm>
            <a:off x="5459882" y="3564468"/>
            <a:ext cx="228827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lvl="1" indent="-257175" defTabSz="342900">
              <a:spcBef>
                <a:spcPts val="75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3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Анастасия Орлова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858589" y="3577412"/>
            <a:ext cx="148220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defTabSz="342900">
              <a:spcBef>
                <a:spcPts val="75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ru-RU" sz="135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Антон </a:t>
            </a:r>
            <a:r>
              <a:rPr lang="ru-RU" sz="135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Тицкий</a:t>
            </a:r>
            <a:endParaRPr lang="ru-RU" sz="13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7" y="5525918"/>
            <a:ext cx="1423555" cy="8264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469" y="5427787"/>
            <a:ext cx="962839" cy="96283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96" y="5525918"/>
            <a:ext cx="698331" cy="872062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8860" y="4200725"/>
            <a:ext cx="163589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spcBef>
                <a:spcPts val="750"/>
              </a:spcBef>
              <a:buClr>
                <a:srgbClr val="90C226"/>
              </a:buClr>
              <a:buSzPct val="80000"/>
            </a:pPr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ВОО волонтеров-экологов «Делай!»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957913" y="3902176"/>
            <a:ext cx="184515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spcBef>
                <a:spcPts val="750"/>
              </a:spcBef>
              <a:buClr>
                <a:srgbClr val="90C226"/>
              </a:buClr>
              <a:buSzPct val="80000"/>
            </a:pPr>
            <a:endParaRPr lang="ru-RU" sz="1350" dirty="0">
              <a:solidFill>
                <a:srgbClr val="90C226">
                  <a:lumMod val="75000"/>
                </a:srgb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65087" y="4174302"/>
            <a:ext cx="191248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50" b="1" dirty="0">
                <a:latin typeface="Arial" panose="020B0604020202020204" pitchFamily="34" charset="0"/>
              </a:rPr>
              <a:t>Начальник Управления по делам молодежи</a:t>
            </a:r>
          </a:p>
          <a:p>
            <a:pPr algn="ctr"/>
            <a:r>
              <a:rPr lang="ru-RU" sz="1350" b="1" dirty="0">
                <a:latin typeface="Arial" panose="020B0604020202020204" pitchFamily="34" charset="0"/>
              </a:rPr>
              <a:t>Министерства РГО Камчатского края </a:t>
            </a:r>
            <a:endParaRPr lang="ru-RU" sz="135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858589" y="4200725"/>
            <a:ext cx="2137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50" b="1" dirty="0" smtClean="0">
                <a:latin typeface="Arial" panose="020B0604020202020204" pitchFamily="34" charset="0"/>
              </a:rPr>
              <a:t>Советник Федерального агентства «</a:t>
            </a:r>
            <a:r>
              <a:rPr lang="ru-RU" sz="1350" b="1" dirty="0" err="1" smtClean="0">
                <a:latin typeface="Arial" panose="020B0604020202020204" pitchFamily="34" charset="0"/>
              </a:rPr>
              <a:t>Росмолодёжь</a:t>
            </a:r>
            <a:r>
              <a:rPr lang="ru-RU" sz="1350" b="1" dirty="0" smtClean="0">
                <a:latin typeface="Arial" panose="020B0604020202020204" pitchFamily="34" charset="0"/>
              </a:rPr>
              <a:t>»</a:t>
            </a:r>
            <a:endParaRPr lang="ru-RU" sz="1350" b="1" dirty="0">
              <a:latin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18957" y="4021100"/>
            <a:ext cx="17238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350" b="1" dirty="0">
                <a:latin typeface="Arial" panose="020B0604020202020204" pitchFamily="34" charset="0"/>
              </a:rPr>
              <a:t>Директор АНО «Ресурсный центр добровольчества Камчатского края»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367418" y="10680"/>
            <a:ext cx="1693992" cy="12482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l="21651" t="45800" r="60237" b="23401"/>
          <a:stretch/>
        </p:blipFill>
        <p:spPr>
          <a:xfrm>
            <a:off x="3819454" y="1763255"/>
            <a:ext cx="1893669" cy="1811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0" y="5205932"/>
            <a:ext cx="886789" cy="119209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/>
          <a:srcRect l="7800" t="38632" r="67329" b="26834"/>
          <a:stretch/>
        </p:blipFill>
        <p:spPr>
          <a:xfrm>
            <a:off x="7715272" y="116632"/>
            <a:ext cx="129071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407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423940" y="1216607"/>
            <a:ext cx="6457737" cy="513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Организаторы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71414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367418" y="10680"/>
            <a:ext cx="1693992" cy="1248204"/>
          </a:xfrm>
          <a:prstGeom prst="rect">
            <a:avLst/>
          </a:prstGeom>
        </p:spPr>
      </p:pic>
      <p:grpSp>
        <p:nvGrpSpPr>
          <p:cNvPr id="8" name="Group 2"/>
          <p:cNvGrpSpPr>
            <a:grpSpLocks/>
          </p:cNvGrpSpPr>
          <p:nvPr/>
        </p:nvGrpSpPr>
        <p:grpSpPr bwMode="auto">
          <a:xfrm rot="-1142007">
            <a:off x="93474" y="1736884"/>
            <a:ext cx="1718368" cy="1718864"/>
            <a:chOff x="0" y="0"/>
            <a:chExt cx="1200" cy="1200"/>
          </a:xfrm>
          <a:solidFill>
            <a:srgbClr val="0070C0"/>
          </a:solidFill>
        </p:grpSpPr>
        <p:sp>
          <p:nvSpPr>
            <p:cNvPr id="9" name="AutoShape 32"/>
            <p:cNvSpPr>
              <a:spLocks/>
            </p:cNvSpPr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24EB3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20" name="AutoShape 34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AutoShape 35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" name="Group 7"/>
            <p:cNvGrpSpPr>
              <a:grpSpLocks/>
            </p:cNvGrpSpPr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8" name="AutoShape 37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AutoShape 38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6" name="AutoShape 40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AutoShape 41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4" name="AutoShape 43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AutoShape 44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22" name="Group 16"/>
          <p:cNvGrpSpPr>
            <a:grpSpLocks/>
          </p:cNvGrpSpPr>
          <p:nvPr/>
        </p:nvGrpSpPr>
        <p:grpSpPr bwMode="auto">
          <a:xfrm rot="-1142007">
            <a:off x="76492" y="4779064"/>
            <a:ext cx="1718368" cy="1718864"/>
            <a:chOff x="0" y="0"/>
            <a:chExt cx="1200" cy="1200"/>
          </a:xfrm>
          <a:solidFill>
            <a:srgbClr val="0070C0"/>
          </a:solidFill>
        </p:grpSpPr>
        <p:sp>
          <p:nvSpPr>
            <p:cNvPr id="23" name="AutoShape 46"/>
            <p:cNvSpPr>
              <a:spLocks/>
            </p:cNvSpPr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24EB3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oup 18"/>
            <p:cNvGrpSpPr>
              <a:grpSpLocks/>
            </p:cNvGrpSpPr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34" name="AutoShape 48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AutoShape 49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5" name="Group 21"/>
            <p:cNvGrpSpPr>
              <a:grpSpLocks/>
            </p:cNvGrpSpPr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32" name="AutoShape 51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AutoShape 52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30" name="AutoShape 54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AutoShape 55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28" name="AutoShape 57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AutoShape 58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50" name="Group 44"/>
          <p:cNvGrpSpPr>
            <a:grpSpLocks/>
          </p:cNvGrpSpPr>
          <p:nvPr/>
        </p:nvGrpSpPr>
        <p:grpSpPr bwMode="auto">
          <a:xfrm rot="1008948">
            <a:off x="1599568" y="4038570"/>
            <a:ext cx="2365730" cy="2366415"/>
            <a:chOff x="0" y="0"/>
            <a:chExt cx="1200" cy="1200"/>
          </a:xfrm>
          <a:solidFill>
            <a:srgbClr val="0070C0"/>
          </a:solidFill>
        </p:grpSpPr>
        <p:sp>
          <p:nvSpPr>
            <p:cNvPr id="51" name="AutoShape 74"/>
            <p:cNvSpPr>
              <a:spLocks/>
            </p:cNvSpPr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24EB3"/>
                </a:solidFill>
                <a:effectLst/>
                <a:uLnTx/>
                <a:uFillTx/>
              </a:endParaRPr>
            </a:p>
          </p:txBody>
        </p:sp>
        <p:grpSp>
          <p:nvGrpSpPr>
            <p:cNvPr id="52" name="Group 46"/>
            <p:cNvGrpSpPr>
              <a:grpSpLocks/>
            </p:cNvGrpSpPr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62" name="AutoShape 76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AutoShape 77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3" name="Group 49"/>
            <p:cNvGrpSpPr>
              <a:grpSpLocks/>
            </p:cNvGrpSpPr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60" name="AutoShape 79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AutoShape 80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4" name="Group 52"/>
            <p:cNvGrpSpPr>
              <a:grpSpLocks/>
            </p:cNvGrpSpPr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58" name="AutoShape 82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AutoShape 83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55" name="Group 55"/>
            <p:cNvGrpSpPr>
              <a:grpSpLocks/>
            </p:cNvGrpSpPr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56" name="AutoShape 85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AutoShape 86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64" name="Group 58"/>
          <p:cNvGrpSpPr>
            <a:grpSpLocks/>
          </p:cNvGrpSpPr>
          <p:nvPr/>
        </p:nvGrpSpPr>
        <p:grpSpPr bwMode="auto">
          <a:xfrm rot="1282349">
            <a:off x="3250562" y="1484148"/>
            <a:ext cx="2100360" cy="2100964"/>
            <a:chOff x="0" y="0"/>
            <a:chExt cx="1200" cy="1200"/>
          </a:xfrm>
          <a:solidFill>
            <a:srgbClr val="0070C0"/>
          </a:solidFill>
        </p:grpSpPr>
        <p:sp>
          <p:nvSpPr>
            <p:cNvPr id="65" name="AutoShape 88"/>
            <p:cNvSpPr>
              <a:spLocks/>
            </p:cNvSpPr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66" name="Group 60"/>
            <p:cNvGrpSpPr>
              <a:grpSpLocks/>
            </p:cNvGrpSpPr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76" name="AutoShape 90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AutoShape 91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7" name="Group 63"/>
            <p:cNvGrpSpPr>
              <a:grpSpLocks/>
            </p:cNvGrpSpPr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74" name="AutoShape 93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AutoShape 94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8" name="Group 66"/>
            <p:cNvGrpSpPr>
              <a:grpSpLocks/>
            </p:cNvGrpSpPr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72" name="AutoShape 96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AutoShape 97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9" name="Group 69"/>
            <p:cNvGrpSpPr>
              <a:grpSpLocks/>
            </p:cNvGrpSpPr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70" name="AutoShape 99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AutoShape 100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78" name="Group 72"/>
          <p:cNvGrpSpPr>
            <a:grpSpLocks/>
          </p:cNvGrpSpPr>
          <p:nvPr/>
        </p:nvGrpSpPr>
        <p:grpSpPr bwMode="auto">
          <a:xfrm rot="1283135">
            <a:off x="3797599" y="4441670"/>
            <a:ext cx="2105120" cy="2105727"/>
            <a:chOff x="0" y="0"/>
            <a:chExt cx="1200" cy="1200"/>
          </a:xfrm>
          <a:solidFill>
            <a:srgbClr val="0070C0"/>
          </a:solidFill>
        </p:grpSpPr>
        <p:sp>
          <p:nvSpPr>
            <p:cNvPr id="79" name="AutoShape 102"/>
            <p:cNvSpPr>
              <a:spLocks/>
            </p:cNvSpPr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80" name="Group 74"/>
            <p:cNvGrpSpPr>
              <a:grpSpLocks/>
            </p:cNvGrpSpPr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90" name="AutoShape 104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AutoShape 105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1" name="Group 77"/>
            <p:cNvGrpSpPr>
              <a:grpSpLocks/>
            </p:cNvGrpSpPr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88" name="AutoShape 107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AutoShape 108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2" name="Group 80"/>
            <p:cNvGrpSpPr>
              <a:grpSpLocks/>
            </p:cNvGrpSpPr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86" name="AutoShape 110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AutoShape 111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83" name="Group 83"/>
            <p:cNvGrpSpPr>
              <a:grpSpLocks/>
            </p:cNvGrpSpPr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84" name="AutoShape 113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AutoShape 114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2" name="Group 86"/>
          <p:cNvGrpSpPr>
            <a:grpSpLocks/>
          </p:cNvGrpSpPr>
          <p:nvPr/>
        </p:nvGrpSpPr>
        <p:grpSpPr bwMode="auto">
          <a:xfrm rot="532759">
            <a:off x="6356003" y="4969098"/>
            <a:ext cx="1669579" cy="1670060"/>
            <a:chOff x="0" y="0"/>
            <a:chExt cx="1200" cy="1200"/>
          </a:xfrm>
          <a:solidFill>
            <a:srgbClr val="0070C0"/>
          </a:solidFill>
        </p:grpSpPr>
        <p:sp>
          <p:nvSpPr>
            <p:cNvPr id="93" name="AutoShape 116"/>
            <p:cNvSpPr>
              <a:spLocks/>
            </p:cNvSpPr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24EB3"/>
                </a:solidFill>
                <a:effectLst/>
                <a:uLnTx/>
                <a:uFillTx/>
              </a:endParaRPr>
            </a:p>
          </p:txBody>
        </p:sp>
        <p:grpSp>
          <p:nvGrpSpPr>
            <p:cNvPr id="94" name="Group 88"/>
            <p:cNvGrpSpPr>
              <a:grpSpLocks/>
            </p:cNvGrpSpPr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04" name="AutoShape 118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AutoShape 119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5" name="Group 91"/>
            <p:cNvGrpSpPr>
              <a:grpSpLocks/>
            </p:cNvGrpSpPr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02" name="AutoShape 121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AutoShape 122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6" name="Group 94"/>
            <p:cNvGrpSpPr>
              <a:grpSpLocks/>
            </p:cNvGrpSpPr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00" name="AutoShape 124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AutoShape 125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97" name="Group 97"/>
            <p:cNvGrpSpPr>
              <a:grpSpLocks/>
            </p:cNvGrpSpPr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98" name="AutoShape 127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AutoShape 128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06" name="Group 100"/>
          <p:cNvGrpSpPr>
            <a:grpSpLocks/>
          </p:cNvGrpSpPr>
          <p:nvPr/>
        </p:nvGrpSpPr>
        <p:grpSpPr bwMode="auto">
          <a:xfrm rot="467254">
            <a:off x="5174175" y="1752320"/>
            <a:ext cx="1674338" cy="1674822"/>
            <a:chOff x="0" y="0"/>
            <a:chExt cx="1200" cy="1200"/>
          </a:xfrm>
          <a:solidFill>
            <a:srgbClr val="0070C0"/>
          </a:solidFill>
        </p:grpSpPr>
        <p:sp>
          <p:nvSpPr>
            <p:cNvPr id="107" name="AutoShape 130"/>
            <p:cNvSpPr>
              <a:spLocks/>
            </p:cNvSpPr>
            <p:nvPr/>
          </p:nvSpPr>
          <p:spPr bwMode="auto">
            <a:xfrm>
              <a:off x="96" y="96"/>
              <a:ext cx="1007" cy="1007"/>
            </a:xfrm>
            <a:custGeom>
              <a:avLst/>
              <a:gdLst>
                <a:gd name="T0" fmla="*/ 0 w 21600"/>
                <a:gd name="T1" fmla="*/ 23 h 21600"/>
                <a:gd name="T2" fmla="*/ 23 w 21600"/>
                <a:gd name="T3" fmla="*/ 0 h 21600"/>
                <a:gd name="T4" fmla="*/ 47 w 21600"/>
                <a:gd name="T5" fmla="*/ 23 h 21600"/>
                <a:gd name="T6" fmla="*/ 23 w 21600"/>
                <a:gd name="T7" fmla="*/ 47 h 21600"/>
                <a:gd name="T8" fmla="*/ 0 w 21600"/>
                <a:gd name="T9" fmla="*/ 23 h 21600"/>
                <a:gd name="T10" fmla="*/ 7 w 21600"/>
                <a:gd name="T11" fmla="*/ 23 h 21600"/>
                <a:gd name="T12" fmla="*/ 23 w 21600"/>
                <a:gd name="T13" fmla="*/ 40 h 21600"/>
                <a:gd name="T14" fmla="*/ 40 w 21600"/>
                <a:gd name="T15" fmla="*/ 23 h 21600"/>
                <a:gd name="T16" fmla="*/ 23 w 21600"/>
                <a:gd name="T17" fmla="*/ 7 h 21600"/>
                <a:gd name="T18" fmla="*/ 7 w 21600"/>
                <a:gd name="T19" fmla="*/ 23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3153 w 21600"/>
                <a:gd name="T31" fmla="*/ 3153 h 21600"/>
                <a:gd name="T32" fmla="*/ 18447 w 21600"/>
                <a:gd name="T33" fmla="*/ 18447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03" y="10800"/>
                  </a:moveTo>
                  <a:cubicBezTo>
                    <a:pt x="3003" y="15106"/>
                    <a:pt x="6494" y="18597"/>
                    <a:pt x="10800" y="18597"/>
                  </a:cubicBezTo>
                  <a:cubicBezTo>
                    <a:pt x="15106" y="18597"/>
                    <a:pt x="18597" y="15106"/>
                    <a:pt x="18597" y="10800"/>
                  </a:cubicBezTo>
                  <a:cubicBezTo>
                    <a:pt x="18597" y="6494"/>
                    <a:pt x="15106" y="3003"/>
                    <a:pt x="10800" y="3003"/>
                  </a:cubicBezTo>
                  <a:cubicBezTo>
                    <a:pt x="6494" y="3003"/>
                    <a:pt x="3003" y="6494"/>
                    <a:pt x="3003" y="108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24EB3"/>
                </a:solidFill>
                <a:effectLst/>
                <a:uLnTx/>
                <a:uFillTx/>
              </a:endParaRPr>
            </a:p>
          </p:txBody>
        </p:sp>
        <p:grpSp>
          <p:nvGrpSpPr>
            <p:cNvPr id="108" name="Group 102"/>
            <p:cNvGrpSpPr>
              <a:grpSpLocks/>
            </p:cNvGrpSpPr>
            <p:nvPr/>
          </p:nvGrpSpPr>
          <p:grpSpPr bwMode="auto">
            <a:xfrm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18" name="AutoShape 132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AutoShape 133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09" name="Group 105"/>
            <p:cNvGrpSpPr>
              <a:grpSpLocks/>
            </p:cNvGrpSpPr>
            <p:nvPr/>
          </p:nvGrpSpPr>
          <p:grpSpPr bwMode="auto">
            <a:xfrm rot="-54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16" name="AutoShape 135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AutoShape 136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0" name="Group 108"/>
            <p:cNvGrpSpPr>
              <a:grpSpLocks/>
            </p:cNvGrpSpPr>
            <p:nvPr/>
          </p:nvGrpSpPr>
          <p:grpSpPr bwMode="auto">
            <a:xfrm rot="-2700000">
              <a:off x="456" y="0"/>
              <a:ext cx="288" cy="1200"/>
              <a:chOff x="0" y="0"/>
              <a:chExt cx="288" cy="1200"/>
            </a:xfrm>
            <a:grpFill/>
          </p:grpSpPr>
          <p:sp>
            <p:nvSpPr>
              <p:cNvPr id="114" name="AutoShape 138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AutoShape 139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11" name="Group 111"/>
            <p:cNvGrpSpPr>
              <a:grpSpLocks/>
            </p:cNvGrpSpPr>
            <p:nvPr/>
          </p:nvGrpSpPr>
          <p:grpSpPr bwMode="auto">
            <a:xfrm rot="2700000" flipH="1">
              <a:off x="457" y="0"/>
              <a:ext cx="288" cy="1200"/>
              <a:chOff x="0" y="0"/>
              <a:chExt cx="288" cy="1200"/>
            </a:xfrm>
            <a:grpFill/>
          </p:grpSpPr>
          <p:sp>
            <p:nvSpPr>
              <p:cNvPr id="112" name="AutoShape 141"/>
              <p:cNvSpPr>
                <a:spLocks/>
              </p:cNvSpPr>
              <p:nvPr/>
            </p:nvSpPr>
            <p:spPr bwMode="auto">
              <a:xfrm>
                <a:off x="0" y="983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AutoShape 142"/>
              <p:cNvSpPr>
                <a:spLocks/>
              </p:cNvSpPr>
              <p:nvPr/>
            </p:nvSpPr>
            <p:spPr bwMode="auto">
              <a:xfrm flipV="1">
                <a:off x="0" y="0"/>
                <a:ext cx="288" cy="21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2 h 21600"/>
                  <a:gd name="T4" fmla="*/ 3 w 21600"/>
                  <a:gd name="T5" fmla="*/ 2 h 21600"/>
                  <a:gd name="T6" fmla="*/ 4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4500 w 21600"/>
                  <a:gd name="T16" fmla="*/ 4479 h 21600"/>
                  <a:gd name="T17" fmla="*/ 17100 w 21600"/>
                  <a:gd name="T18" fmla="*/ 17121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24EB3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20" name="AutoShape 143"/>
          <p:cNvSpPr>
            <a:spLocks noChangeArrowheads="1"/>
          </p:cNvSpPr>
          <p:nvPr/>
        </p:nvSpPr>
        <p:spPr bwMode="auto">
          <a:xfrm>
            <a:off x="395147" y="2040874"/>
            <a:ext cx="1542247" cy="697137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wrap="none" lIns="68534" tIns="34267" rIns="68534" bIns="34267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 sz="1200" b="0" dirty="0">
              <a:ea typeface="黑体" pitchFamily="49" charset="-122"/>
            </a:endParaRPr>
          </a:p>
        </p:txBody>
      </p:sp>
      <p:sp>
        <p:nvSpPr>
          <p:cNvPr id="121" name="AutoShape 144"/>
          <p:cNvSpPr>
            <a:spLocks noChangeArrowheads="1"/>
          </p:cNvSpPr>
          <p:nvPr/>
        </p:nvSpPr>
        <p:spPr bwMode="auto">
          <a:xfrm>
            <a:off x="2092094" y="2649925"/>
            <a:ext cx="1542247" cy="43090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wrap="none" lIns="68534" tIns="34267" rIns="68534" bIns="34267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 sz="1300" dirty="0">
              <a:ea typeface="黑体" pitchFamily="49" charset="-122"/>
            </a:endParaRPr>
          </a:p>
        </p:txBody>
      </p:sp>
      <p:sp>
        <p:nvSpPr>
          <p:cNvPr id="122" name="AutoShape 145"/>
          <p:cNvSpPr>
            <a:spLocks noChangeArrowheads="1"/>
          </p:cNvSpPr>
          <p:nvPr/>
        </p:nvSpPr>
        <p:spPr bwMode="auto">
          <a:xfrm>
            <a:off x="4047275" y="4699707"/>
            <a:ext cx="1542247" cy="43090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wrap="none" lIns="68534" tIns="34267" rIns="68534" bIns="34267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endParaRPr lang="ru-RU" altLang="zh-CN" sz="1200" b="0" dirty="0" smtClean="0">
              <a:ea typeface="黑体" pitchFamily="49" charset="-122"/>
            </a:endParaRPr>
          </a:p>
        </p:txBody>
      </p:sp>
      <p:sp>
        <p:nvSpPr>
          <p:cNvPr id="123" name="AutoShape 146"/>
          <p:cNvSpPr>
            <a:spLocks noChangeArrowheads="1"/>
          </p:cNvSpPr>
          <p:nvPr/>
        </p:nvSpPr>
        <p:spPr bwMode="auto">
          <a:xfrm>
            <a:off x="5817638" y="2819459"/>
            <a:ext cx="1542247" cy="43090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wrap="none" lIns="68534" tIns="34267" rIns="68534" bIns="34267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 sz="1200" b="0" dirty="0">
              <a:ea typeface="黑体" pitchFamily="49" charset="-122"/>
            </a:endParaRPr>
          </a:p>
        </p:txBody>
      </p:sp>
      <p:sp>
        <p:nvSpPr>
          <p:cNvPr id="124" name="Rectangle 147"/>
          <p:cNvSpPr>
            <a:spLocks noChangeArrowheads="1"/>
          </p:cNvSpPr>
          <p:nvPr/>
        </p:nvSpPr>
        <p:spPr bwMode="auto">
          <a:xfrm>
            <a:off x="533189" y="3152250"/>
            <a:ext cx="1092425" cy="8451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8534" tIns="34267" rIns="68534" bIns="34267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 sz="1100" b="0" dirty="0">
              <a:ea typeface="黑体" pitchFamily="49" charset="-122"/>
            </a:endParaRPr>
          </a:p>
        </p:txBody>
      </p:sp>
      <p:sp>
        <p:nvSpPr>
          <p:cNvPr id="125" name="Rectangle 148"/>
          <p:cNvSpPr>
            <a:spLocks noChangeArrowheads="1"/>
          </p:cNvSpPr>
          <p:nvPr/>
        </p:nvSpPr>
        <p:spPr bwMode="auto">
          <a:xfrm>
            <a:off x="2283687" y="3925978"/>
            <a:ext cx="1092425" cy="8451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8534" tIns="34267" rIns="68534" bIns="34267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 sz="1300" b="0" dirty="0">
              <a:ea typeface="黑体" pitchFamily="49" charset="-122"/>
            </a:endParaRPr>
          </a:p>
        </p:txBody>
      </p:sp>
      <p:sp>
        <p:nvSpPr>
          <p:cNvPr id="126" name="Rectangle 149"/>
          <p:cNvSpPr>
            <a:spLocks noChangeArrowheads="1"/>
          </p:cNvSpPr>
          <p:nvPr/>
        </p:nvSpPr>
        <p:spPr bwMode="auto">
          <a:xfrm>
            <a:off x="4221014" y="3085591"/>
            <a:ext cx="1092425" cy="8451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8534" tIns="34267" rIns="68534" bIns="34267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 sz="1300" b="0" dirty="0">
              <a:ea typeface="黑体" pitchFamily="49" charset="-122"/>
            </a:endParaRPr>
          </a:p>
        </p:txBody>
      </p:sp>
      <p:sp>
        <p:nvSpPr>
          <p:cNvPr id="127" name="Rectangle 150"/>
          <p:cNvSpPr>
            <a:spLocks noChangeArrowheads="1"/>
          </p:cNvSpPr>
          <p:nvPr/>
        </p:nvSpPr>
        <p:spPr bwMode="auto">
          <a:xfrm>
            <a:off x="5913204" y="3775994"/>
            <a:ext cx="1092425" cy="8451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68534" tIns="34267" rIns="68534" bIns="34267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endParaRPr lang="zh-CN" altLang="en-US" sz="1100" b="0" dirty="0">
              <a:ea typeface="黑体" pitchFamily="49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9" y="5126750"/>
            <a:ext cx="1022603" cy="1022603"/>
          </a:xfrm>
          <a:prstGeom prst="rect">
            <a:avLst/>
          </a:prstGeom>
        </p:spPr>
      </p:pic>
      <p:pic>
        <p:nvPicPr>
          <p:cNvPr id="128" name="Рисунок 127"/>
          <p:cNvPicPr>
            <a:picLocks noChangeAspect="1"/>
          </p:cNvPicPr>
          <p:nvPr/>
        </p:nvPicPr>
        <p:blipFill rotWithShape="1">
          <a:blip r:embed="rId5"/>
          <a:srcRect l="59838" t="11729" r="33035" b="73067"/>
          <a:stretch/>
        </p:blipFill>
        <p:spPr>
          <a:xfrm>
            <a:off x="2042099" y="4440293"/>
            <a:ext cx="1445284" cy="1489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2" y="5190264"/>
            <a:ext cx="1185955" cy="1185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08243">
            <a:off x="1686295" y="1922256"/>
            <a:ext cx="1670449" cy="1676545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0" t="33363" r="38975" b="28825"/>
          <a:stretch/>
        </p:blipFill>
        <p:spPr>
          <a:xfrm>
            <a:off x="2124383" y="-124599"/>
            <a:ext cx="1423051" cy="1368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47" y="2324143"/>
            <a:ext cx="711917" cy="858663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08243">
            <a:off x="5358075" y="3568856"/>
            <a:ext cx="1670449" cy="1676545"/>
          </a:xfrm>
          <a:prstGeom prst="rect">
            <a:avLst/>
          </a:prstGeom>
        </p:spPr>
      </p:pic>
      <p:pic>
        <p:nvPicPr>
          <p:cNvPr id="132" name="Рисунок 1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85" y="3753671"/>
            <a:ext cx="6863692" cy="833867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1" y="2121932"/>
            <a:ext cx="995602" cy="995602"/>
          </a:xfrm>
          <a:prstGeom prst="rect">
            <a:avLst/>
          </a:prstGeom>
        </p:spPr>
      </p:pic>
      <p:pic>
        <p:nvPicPr>
          <p:cNvPr id="134" name="Picture 2" descr="https://xn--68-6kcuzpihjx2b4d.xn--p1ai/assets/templates/site/img/logo/logo-e-left-i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21" y="5109660"/>
            <a:ext cx="1114417" cy="9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809" y="2054024"/>
            <a:ext cx="1667847" cy="968278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1" b="6926"/>
          <a:stretch/>
        </p:blipFill>
        <p:spPr>
          <a:xfrm>
            <a:off x="5669166" y="4286770"/>
            <a:ext cx="1026073" cy="285935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15"/>
          <a:srcRect l="7800" t="38632" r="67329" b="26834"/>
          <a:stretch/>
        </p:blipFill>
        <p:spPr>
          <a:xfrm>
            <a:off x="7715272" y="116632"/>
            <a:ext cx="129071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Прямоугольник 35"/>
          <p:cNvSpPr/>
          <p:nvPr/>
        </p:nvSpPr>
        <p:spPr>
          <a:xfrm>
            <a:off x="5392586" y="2054024"/>
            <a:ext cx="118601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Научно –образовательный центр «Ойкумена»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8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" dur="2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" dur="2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1" dur="20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3" dur="200" fill="hold"/>
                                        <p:tgtEl>
                                          <p:spTgt spid="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199941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1"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199941">
                                      <p:cBhvr>
                                        <p:cTn id="5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utoUpdateAnimBg="0"/>
      <p:bldP spid="121" grpId="0" autoUpdateAnimBg="0"/>
      <p:bldP spid="122" grpId="0" autoUpdateAnimBg="0"/>
      <p:bldP spid="123" grpId="0" autoUpdateAnimBg="0"/>
      <p:bldP spid="124" grpId="0" autoUpdateAnimBg="0"/>
      <p:bldP spid="125" grpId="0" autoUpdateAnimBg="0"/>
      <p:bldP spid="126" grpId="0" autoUpdateAnimBg="0"/>
      <p:bldP spid="1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1140380"/>
            <a:ext cx="6518528" cy="513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noProof="0" dirty="0" smtClean="0">
                <a:solidFill>
                  <a:srgbClr val="0070C0"/>
                </a:solidFill>
              </a:rPr>
              <a:t>Эксперты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71414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367418" y="10680"/>
            <a:ext cx="1693992" cy="1248204"/>
          </a:xfrm>
          <a:prstGeom prst="rect">
            <a:avLst/>
          </a:prstGeom>
        </p:spPr>
      </p:pic>
      <p:sp>
        <p:nvSpPr>
          <p:cNvPr id="123" name="AutoShape 146"/>
          <p:cNvSpPr>
            <a:spLocks noChangeArrowheads="1"/>
          </p:cNvSpPr>
          <p:nvPr/>
        </p:nvSpPr>
        <p:spPr bwMode="auto">
          <a:xfrm>
            <a:off x="5817638" y="2819459"/>
            <a:ext cx="1542247" cy="430905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/>
        </p:spPr>
        <p:txBody>
          <a:bodyPr wrap="none" lIns="68534" tIns="34267" rIns="68534" bIns="34267" anchor="ctr"/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endParaRPr lang="zh-CN" altLang="en-US" sz="1200" b="0" dirty="0">
              <a:ea typeface="黑体" pitchFamily="49" charset="-122"/>
            </a:endParaRPr>
          </a:p>
        </p:txBody>
      </p:sp>
      <p:pic>
        <p:nvPicPr>
          <p:cNvPr id="131" name="Рисунок 1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847" y="4378644"/>
            <a:ext cx="2104179" cy="1058195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3" y="1724495"/>
            <a:ext cx="1132861" cy="1132861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553" y="1652349"/>
            <a:ext cx="1152649" cy="1152649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9" b="28077"/>
          <a:stretch/>
        </p:blipFill>
        <p:spPr>
          <a:xfrm>
            <a:off x="5290092" y="2936460"/>
            <a:ext cx="1841895" cy="1703342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10" y="1687387"/>
            <a:ext cx="1073501" cy="1150435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1" t="5429" r="20647" b="9482"/>
          <a:stretch/>
        </p:blipFill>
        <p:spPr>
          <a:xfrm>
            <a:off x="166446" y="4362548"/>
            <a:ext cx="1480616" cy="2089580"/>
          </a:xfrm>
          <a:prstGeom prst="rect">
            <a:avLst/>
          </a:prstGeom>
        </p:spPr>
      </p:pic>
      <p:pic>
        <p:nvPicPr>
          <p:cNvPr id="138" name="Рисунок 1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4" r="9195" b="12264"/>
          <a:stretch/>
        </p:blipFill>
        <p:spPr>
          <a:xfrm>
            <a:off x="51630" y="3020300"/>
            <a:ext cx="1907931" cy="1342248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24" y="5643550"/>
            <a:ext cx="5563130" cy="921569"/>
          </a:xfrm>
          <a:prstGeom prst="rect">
            <a:avLst/>
          </a:prstGeom>
        </p:spPr>
      </p:pic>
      <p:pic>
        <p:nvPicPr>
          <p:cNvPr id="140" name="Рисунок 139"/>
          <p:cNvPicPr>
            <a:picLocks noChangeAspect="1"/>
          </p:cNvPicPr>
          <p:nvPr/>
        </p:nvPicPr>
        <p:blipFill rotWithShape="1">
          <a:blip r:embed="rId12"/>
          <a:srcRect l="25469" t="14532" r="44312" b="24519"/>
          <a:stretch/>
        </p:blipFill>
        <p:spPr>
          <a:xfrm>
            <a:off x="3980282" y="1262589"/>
            <a:ext cx="1573307" cy="1784963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1"/>
          <a:stretch/>
        </p:blipFill>
        <p:spPr>
          <a:xfrm>
            <a:off x="2046960" y="3257283"/>
            <a:ext cx="3502885" cy="1062690"/>
          </a:xfrm>
          <a:prstGeom prst="rect">
            <a:avLst/>
          </a:prstGeom>
        </p:spPr>
      </p:pic>
      <p:pic>
        <p:nvPicPr>
          <p:cNvPr id="17" name="Объект 1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8" t="18870" r="13264" b="19129"/>
          <a:stretch/>
        </p:blipFill>
        <p:spPr>
          <a:xfrm>
            <a:off x="1647062" y="4408443"/>
            <a:ext cx="1636653" cy="1146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5"/>
          <a:srcRect l="2750" t="8000" r="80714" b="80800"/>
          <a:stretch/>
        </p:blipFill>
        <p:spPr>
          <a:xfrm>
            <a:off x="5881264" y="4992718"/>
            <a:ext cx="1889321" cy="7197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/>
          <a:srcRect l="7800" t="38632" r="67329" b="26834"/>
          <a:stretch/>
        </p:blipFill>
        <p:spPr>
          <a:xfrm>
            <a:off x="7715272" y="116632"/>
            <a:ext cx="129071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31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1248525"/>
            <a:ext cx="6518528" cy="513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noProof="0" dirty="0" smtClean="0">
                <a:solidFill>
                  <a:srgbClr val="0070C0"/>
                </a:solidFill>
              </a:rPr>
              <a:t>География проекта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71414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367418" y="10680"/>
            <a:ext cx="1693992" cy="1248204"/>
          </a:xfrm>
          <a:prstGeom prst="rect">
            <a:avLst/>
          </a:prstGeom>
        </p:spPr>
      </p:pic>
      <p:sp>
        <p:nvSpPr>
          <p:cNvPr id="129" name="AutoShape 14"/>
          <p:cNvSpPr>
            <a:spLocks noChangeArrowheads="1"/>
          </p:cNvSpPr>
          <p:nvPr/>
        </p:nvSpPr>
        <p:spPr bwMode="auto">
          <a:xfrm>
            <a:off x="89170" y="4579519"/>
            <a:ext cx="6571062" cy="2001193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7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0" name="Oval 53"/>
          <p:cNvSpPr>
            <a:spLocks noChangeArrowheads="1"/>
          </p:cNvSpPr>
          <p:nvPr/>
        </p:nvSpPr>
        <p:spPr bwMode="auto">
          <a:xfrm>
            <a:off x="6375995" y="4744364"/>
            <a:ext cx="1440000" cy="1440000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D9DEDF"/>
              </a:gs>
            </a:gsLst>
            <a:lin ang="2700000" scaled="0"/>
            <a:tileRect/>
          </a:gradFill>
          <a:ln w="28575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  <a:prstDash val="solid"/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txBody>
          <a:bodyPr lIns="68580" tIns="34290" rIns="68580" bIns="3429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7" name="Line 548"/>
          <p:cNvSpPr>
            <a:spLocks noChangeShapeType="1"/>
          </p:cNvSpPr>
          <p:nvPr/>
        </p:nvSpPr>
        <p:spPr bwMode="auto">
          <a:xfrm flipV="1">
            <a:off x="5759579" y="2974286"/>
            <a:ext cx="1350345" cy="0"/>
          </a:xfrm>
          <a:prstGeom prst="line">
            <a:avLst/>
          </a:prstGeom>
          <a:noFill/>
          <a:ln w="12700">
            <a:solidFill>
              <a:sysClr val="windowText" lastClr="000000">
                <a:lumMod val="65000"/>
                <a:lumOff val="35000"/>
              </a:sysClr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8" name="Line 548"/>
          <p:cNvSpPr>
            <a:spLocks noChangeShapeType="1"/>
          </p:cNvSpPr>
          <p:nvPr/>
        </p:nvSpPr>
        <p:spPr bwMode="auto">
          <a:xfrm flipV="1">
            <a:off x="5759579" y="3314413"/>
            <a:ext cx="1350345" cy="0"/>
          </a:xfrm>
          <a:prstGeom prst="line">
            <a:avLst/>
          </a:prstGeom>
          <a:noFill/>
          <a:ln w="12700">
            <a:solidFill>
              <a:sysClr val="windowText" lastClr="000000">
                <a:lumMod val="65000"/>
                <a:lumOff val="35000"/>
              </a:sysClr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9" name="Line 548"/>
          <p:cNvSpPr>
            <a:spLocks noChangeShapeType="1"/>
          </p:cNvSpPr>
          <p:nvPr/>
        </p:nvSpPr>
        <p:spPr bwMode="auto">
          <a:xfrm flipV="1">
            <a:off x="5759579" y="3638263"/>
            <a:ext cx="1350345" cy="0"/>
          </a:xfrm>
          <a:prstGeom prst="line">
            <a:avLst/>
          </a:prstGeom>
          <a:noFill/>
          <a:ln w="12700">
            <a:solidFill>
              <a:sysClr val="windowText" lastClr="000000">
                <a:lumMod val="65000"/>
                <a:lumOff val="35000"/>
              </a:sysClr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0" name="Line 548"/>
          <p:cNvSpPr>
            <a:spLocks noChangeShapeType="1"/>
          </p:cNvSpPr>
          <p:nvPr/>
        </p:nvSpPr>
        <p:spPr bwMode="auto">
          <a:xfrm flipV="1">
            <a:off x="5705995" y="4015691"/>
            <a:ext cx="1403929" cy="0"/>
          </a:xfrm>
          <a:prstGeom prst="line">
            <a:avLst/>
          </a:prstGeom>
          <a:noFill/>
          <a:ln w="12700">
            <a:solidFill>
              <a:sysClr val="windowText" lastClr="000000">
                <a:lumMod val="65000"/>
                <a:lumOff val="35000"/>
              </a:sysClr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1" name="Rectangle 23"/>
          <p:cNvSpPr>
            <a:spLocks noChangeArrowheads="1"/>
          </p:cNvSpPr>
          <p:nvPr/>
        </p:nvSpPr>
        <p:spPr bwMode="auto">
          <a:xfrm>
            <a:off x="6138248" y="2681001"/>
            <a:ext cx="1026452" cy="29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1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Татарстан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2" name="Rectangle 24"/>
          <p:cNvSpPr>
            <a:spLocks noChangeArrowheads="1"/>
          </p:cNvSpPr>
          <p:nvPr/>
        </p:nvSpPr>
        <p:spPr bwMode="auto">
          <a:xfrm>
            <a:off x="5843808" y="3044141"/>
            <a:ext cx="1320892" cy="29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100" b="1" kern="0" noProof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Алтайский край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3" name="Rectangle 25"/>
          <p:cNvSpPr>
            <a:spLocks noChangeArrowheads="1"/>
          </p:cNvSpPr>
          <p:nvPr/>
        </p:nvSpPr>
        <p:spPr bwMode="auto">
          <a:xfrm>
            <a:off x="6004982" y="3367991"/>
            <a:ext cx="1159718" cy="29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100" b="1" kern="0" noProof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Хакасия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4" name="Rectangle 26"/>
          <p:cNvSpPr>
            <a:spLocks noChangeArrowheads="1"/>
          </p:cNvSpPr>
          <p:nvPr/>
        </p:nvSpPr>
        <p:spPr bwMode="auto">
          <a:xfrm>
            <a:off x="6134918" y="3746118"/>
            <a:ext cx="762595" cy="29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1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Кузбасс</a:t>
            </a:r>
            <a:endParaRPr kumimoji="0" lang="zh-CN" alt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6" name="圆角矩形 5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4228">
            <a:off x="5109424" y="3478709"/>
            <a:ext cx="161925" cy="1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圆角矩形 5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4228">
            <a:off x="5378540" y="3694212"/>
            <a:ext cx="161925" cy="1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圆角矩形 5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4228">
            <a:off x="3639742" y="3285995"/>
            <a:ext cx="161925" cy="15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" name="Line 548"/>
          <p:cNvSpPr>
            <a:spLocks noChangeShapeType="1"/>
          </p:cNvSpPr>
          <p:nvPr/>
        </p:nvSpPr>
        <p:spPr bwMode="auto">
          <a:xfrm>
            <a:off x="5077262" y="2720292"/>
            <a:ext cx="647784" cy="269081"/>
          </a:xfrm>
          <a:prstGeom prst="line">
            <a:avLst/>
          </a:prstGeom>
          <a:noFill/>
          <a:ln w="12700">
            <a:solidFill>
              <a:sysClr val="windowText" lastClr="000000">
                <a:lumMod val="65000"/>
                <a:lumOff val="35000"/>
              </a:sysClr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0" name="Line 548"/>
          <p:cNvSpPr>
            <a:spLocks noChangeShapeType="1"/>
          </p:cNvSpPr>
          <p:nvPr/>
        </p:nvSpPr>
        <p:spPr bwMode="auto">
          <a:xfrm flipV="1">
            <a:off x="5218965" y="3314413"/>
            <a:ext cx="540614" cy="269081"/>
          </a:xfrm>
          <a:prstGeom prst="line">
            <a:avLst/>
          </a:prstGeom>
          <a:noFill/>
          <a:ln w="12700">
            <a:solidFill>
              <a:sysClr val="windowText" lastClr="000000">
                <a:lumMod val="65000"/>
                <a:lumOff val="35000"/>
              </a:sysClr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1" name="Line 548"/>
          <p:cNvSpPr>
            <a:spLocks noChangeShapeType="1"/>
          </p:cNvSpPr>
          <p:nvPr/>
        </p:nvSpPr>
        <p:spPr bwMode="auto">
          <a:xfrm flipV="1">
            <a:off x="5165381" y="4015691"/>
            <a:ext cx="540614" cy="323850"/>
          </a:xfrm>
          <a:prstGeom prst="line">
            <a:avLst/>
          </a:prstGeom>
          <a:noFill/>
          <a:ln w="12700">
            <a:solidFill>
              <a:sysClr val="windowText" lastClr="000000">
                <a:lumMod val="65000"/>
                <a:lumOff val="35000"/>
              </a:sysClr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2" name="Line 548"/>
          <p:cNvSpPr>
            <a:spLocks noChangeShapeType="1"/>
          </p:cNvSpPr>
          <p:nvPr/>
        </p:nvSpPr>
        <p:spPr bwMode="auto">
          <a:xfrm flipV="1">
            <a:off x="5489272" y="3638263"/>
            <a:ext cx="270307" cy="161925"/>
          </a:xfrm>
          <a:prstGeom prst="line">
            <a:avLst/>
          </a:prstGeom>
          <a:noFill/>
          <a:ln w="12700">
            <a:solidFill>
              <a:sysClr val="windowText" lastClr="000000">
                <a:lumMod val="65000"/>
                <a:lumOff val="35000"/>
              </a:sysClr>
            </a:solidFill>
            <a:prstDash val="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9" y="1611714"/>
            <a:ext cx="5122494" cy="293104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6375995" y="4881578"/>
            <a:ext cx="1492249" cy="1099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43" y="2222487"/>
            <a:ext cx="2030144" cy="4084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74579" y="2207692"/>
            <a:ext cx="1811714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altLang="zh-CN" sz="11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Воронежская область</a:t>
            </a:r>
            <a:endParaRPr lang="zh-CN" altLang="en-US" sz="11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162" y="4744364"/>
            <a:ext cx="28986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altLang="zh-CN" sz="14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3500</a:t>
            </a:r>
            <a:r>
              <a:rPr lang="ru-RU" altLang="zh-CN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altLang="zh-CN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участников со всей России: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zh-CN" sz="14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150 </a:t>
            </a:r>
            <a:r>
              <a:rPr lang="ru-RU" altLang="zh-CN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офлайн участники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zh-CN" sz="14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350 </a:t>
            </a:r>
            <a:r>
              <a:rPr lang="ru-RU" altLang="zh-CN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онлайн участники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zh-CN" sz="1400" b="1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3000 </a:t>
            </a:r>
            <a:r>
              <a:rPr lang="ru-RU" altLang="zh-CN" sz="14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онлайн - зрителей </a:t>
            </a:r>
            <a:endParaRPr lang="zh-CN" altLang="en-US" sz="14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lvl="0">
              <a:lnSpc>
                <a:spcPct val="150000"/>
              </a:lnSpc>
              <a:defRPr/>
            </a:pPr>
            <a:endParaRPr lang="en-US" altLang="zh-CN" sz="14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27784" y="4586144"/>
            <a:ext cx="38884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altLang="zh-CN" sz="1400" b="1" kern="0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1</a:t>
            </a:r>
            <a:r>
              <a:rPr lang="ru-RU" altLang="zh-CN" sz="1400" b="1" kern="0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00</a:t>
            </a:r>
            <a:r>
              <a:rPr lang="ru-RU" altLang="zh-CN" sz="14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человек – модераторы, спикеры </a:t>
            </a:r>
          </a:p>
          <a:p>
            <a:pPr lvl="0">
              <a:lnSpc>
                <a:spcPct val="150000"/>
              </a:lnSpc>
              <a:defRPr/>
            </a:pPr>
            <a:r>
              <a:rPr lang="ru-RU" altLang="zh-CN" sz="14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и волонтеры. Представители бизнес-компаний, руководители компаний в сегменте «зеленый бизнес». Специалисты ведомств и министерств, учреждений в сфере окружающей среды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57182" y="3985289"/>
            <a:ext cx="649537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ru-RU" altLang="zh-CN" sz="11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ХМАО</a:t>
            </a:r>
            <a:endParaRPr lang="zh-CN" altLang="en-US" sz="11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6"/>
          <a:srcRect l="7800" t="38632" r="67329" b="26834"/>
          <a:stretch/>
        </p:blipFill>
        <p:spPr>
          <a:xfrm>
            <a:off x="7715272" y="116632"/>
            <a:ext cx="129071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317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00"/>
                            </p:stCondLst>
                            <p:childTnLst>
                              <p:par>
                                <p:cTn id="6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8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800"/>
                            </p:stCondLst>
                            <p:childTnLst>
                              <p:par>
                                <p:cTn id="8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67" grpId="0" animBg="1"/>
      <p:bldP spid="168" grpId="0" animBg="1"/>
      <p:bldP spid="169" grpId="0" animBg="1"/>
      <p:bldP spid="170" grpId="0" animBg="1"/>
      <p:bldP spid="171" grpId="0"/>
      <p:bldP spid="173" grpId="0"/>
      <p:bldP spid="174" grpId="0"/>
      <p:bldP spid="179" grpId="0" animBg="1"/>
      <p:bldP spid="180" grpId="0" animBg="1"/>
      <p:bldP spid="181" grpId="0" animBg="1"/>
      <p:bldP spid="1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-11711" y="1412776"/>
            <a:ext cx="6300597" cy="618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noProof="0" dirty="0" smtClean="0">
                <a:solidFill>
                  <a:srgbClr val="0070C0"/>
                </a:solidFill>
              </a:rPr>
              <a:t>Форматы образовательной программы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71414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367418" y="10680"/>
            <a:ext cx="1693992" cy="1248204"/>
          </a:xfrm>
          <a:prstGeom prst="rect">
            <a:avLst/>
          </a:prstGeom>
        </p:spPr>
      </p:pic>
      <p:sp>
        <p:nvSpPr>
          <p:cNvPr id="138" name="圆角矩形 22"/>
          <p:cNvSpPr/>
          <p:nvPr/>
        </p:nvSpPr>
        <p:spPr>
          <a:xfrm>
            <a:off x="2285294" y="5079378"/>
            <a:ext cx="2180024" cy="1432573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8" name="圆角矩形 22"/>
          <p:cNvSpPr/>
          <p:nvPr/>
        </p:nvSpPr>
        <p:spPr>
          <a:xfrm>
            <a:off x="4603686" y="1977993"/>
            <a:ext cx="1813714" cy="1432573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9" name="圆角矩形 22"/>
          <p:cNvSpPr/>
          <p:nvPr/>
        </p:nvSpPr>
        <p:spPr>
          <a:xfrm>
            <a:off x="305232" y="2004007"/>
            <a:ext cx="1813714" cy="1432573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0" name="圆角矩形 22"/>
          <p:cNvSpPr/>
          <p:nvPr/>
        </p:nvSpPr>
        <p:spPr>
          <a:xfrm>
            <a:off x="4603686" y="3501008"/>
            <a:ext cx="1813714" cy="1432573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1" name="圆角矩形 22"/>
          <p:cNvSpPr/>
          <p:nvPr/>
        </p:nvSpPr>
        <p:spPr>
          <a:xfrm>
            <a:off x="340541" y="3543960"/>
            <a:ext cx="1813714" cy="1432573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2" name="圆角矩形 22"/>
          <p:cNvSpPr/>
          <p:nvPr/>
        </p:nvSpPr>
        <p:spPr>
          <a:xfrm>
            <a:off x="329394" y="5142025"/>
            <a:ext cx="1813714" cy="1432573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4" name="圆角矩形 22"/>
          <p:cNvSpPr/>
          <p:nvPr/>
        </p:nvSpPr>
        <p:spPr>
          <a:xfrm>
            <a:off x="2250691" y="1977994"/>
            <a:ext cx="2180024" cy="3010052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5" name="圆角矩形 22"/>
          <p:cNvSpPr/>
          <p:nvPr/>
        </p:nvSpPr>
        <p:spPr>
          <a:xfrm>
            <a:off x="6519304" y="4149080"/>
            <a:ext cx="1221047" cy="2307516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7169" y="1950019"/>
            <a:ext cx="227646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Прямая связь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с руководителями федеральных ведомств и министерств, представителями </a:t>
            </a:r>
            <a:r>
              <a:rPr lang="ru-RU" altLang="zh-CN" sz="1200" kern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нац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 проекта «Экология» в формате тренд-сессий, где участники получат возможность задать вопрос людям, которые отвечают за реализацию экологических программ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2471" y="1944626"/>
            <a:ext cx="193147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Тренд сессии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 с </a:t>
            </a:r>
            <a:r>
              <a:rPr lang="ru-RU" altLang="zh-CN" sz="1200" kern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медийными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 персонами, представителями СМИ и </a:t>
            </a:r>
            <a:r>
              <a:rPr lang="ru-RU" altLang="zh-CN" sz="1200" kern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блогерами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 эко тематики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0019" y="3567795"/>
            <a:ext cx="156886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Проведение </a:t>
            </a:r>
            <a:r>
              <a:rPr lang="ru-RU" altLang="zh-CN" sz="1200" kern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экологических акций </a:t>
            </a:r>
            <a:r>
              <a:rPr lang="ru-RU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в Камчатском крае ( 5 мероприятий)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19304" y="4702673"/>
            <a:ext cx="12785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Выступление </a:t>
            </a:r>
            <a:r>
              <a:rPr lang="ru-RU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артистов, поддерживающих эко инициативы на закрытии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1095" y="5203716"/>
            <a:ext cx="15414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Воркшопы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по производству аксессуаров из переработанного материала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3514324"/>
            <a:ext cx="1964971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Лаборатория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ru-RU" altLang="zh-CN" sz="1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«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Эко-старт. 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Зеленые  технологии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» Теория и практика регенеративной экономики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8340" y="1945619"/>
            <a:ext cx="1620315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Мастер-классы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ru-RU" altLang="zh-CN" sz="1200" kern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воркшопы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 и лаборатории от ведущих специалистов в сфере экологии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39321" y="5024023"/>
            <a:ext cx="2349935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200" kern="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Нетворкинг</a:t>
            </a:r>
            <a:r>
              <a:rPr lang="ru-RU" altLang="zh-CN" sz="1200" kern="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сессии </a:t>
            </a: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для участников, обмен лучшими практиками и взаимодействие по будущим совместным проектам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 22"/>
          <p:cNvSpPr/>
          <p:nvPr/>
        </p:nvSpPr>
        <p:spPr>
          <a:xfrm>
            <a:off x="4615418" y="5024705"/>
            <a:ext cx="1813714" cy="1549893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76688" y="4976533"/>
            <a:ext cx="2066169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ru-RU" altLang="zh-CN" sz="1200" kern="0" dirty="0" smtClean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Площадки всероссийских организаций и проектов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АВЦ, ВОО «Делай», ВМОО ВСКС, Школа защитников природы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80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8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6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4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1188186"/>
            <a:ext cx="6444269" cy="682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0070C0"/>
                </a:solidFill>
              </a:rPr>
              <a:t>Программа форума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71414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367418" y="10680"/>
            <a:ext cx="1693992" cy="1248204"/>
          </a:xfrm>
          <a:prstGeom prst="rect">
            <a:avLst/>
          </a:prstGeom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63069" y="3685844"/>
            <a:ext cx="7302428" cy="809625"/>
          </a:xfrm>
          <a:prstGeom prst="homePlate">
            <a:avLst>
              <a:gd name="adj" fmla="val 40030"/>
            </a:avLst>
          </a:prstGeom>
          <a:gradFill rotWithShape="1">
            <a:gsLst>
              <a:gs pos="50000">
                <a:sysClr val="window" lastClr="FFFFFF">
                  <a:lumMod val="95000"/>
                </a:sysClr>
              </a:gs>
              <a:gs pos="0">
                <a:sysClr val="window" lastClr="FFFFFF"/>
              </a:gs>
              <a:gs pos="100000">
                <a:sysClr val="window" lastClr="FFFFFF">
                  <a:lumMod val="85000"/>
                </a:sysClr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/>
          <a:p>
            <a:pPr lvl="0" fontAlgn="base">
              <a:defRPr/>
            </a:pPr>
            <a:r>
              <a:rPr lang="ru-RU" altLang="zh-CN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       20.09</a:t>
            </a:r>
            <a:endParaRPr lang="zh-CN" altLang="en-US" kern="0" dirty="0"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4063965" y="3704497"/>
            <a:ext cx="503237" cy="828675"/>
          </a:xfrm>
          <a:prstGeom prst="chevron">
            <a:avLst>
              <a:gd name="adj" fmla="val 5547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2480824" y="3687840"/>
            <a:ext cx="501650" cy="828675"/>
          </a:xfrm>
          <a:prstGeom prst="chevron">
            <a:avLst>
              <a:gd name="adj" fmla="val 5547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1122458" y="3678793"/>
            <a:ext cx="503238" cy="828675"/>
          </a:xfrm>
          <a:prstGeom prst="chevron">
            <a:avLst>
              <a:gd name="adj" fmla="val 5547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4447" y="3941533"/>
            <a:ext cx="6799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2</a:t>
            </a:r>
            <a:r>
              <a:rPr kumimoji="0" lang="ru-RU" altLang="zh-CN" sz="1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1.09</a:t>
            </a:r>
            <a:endParaRPr kumimoji="0" lang="zh-CN" altLang="en-US" sz="1800" b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0325" y="3921665"/>
            <a:ext cx="877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2</a:t>
            </a:r>
            <a:r>
              <a:rPr lang="ru-RU" altLang="zh-CN" kern="0" noProof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2</a:t>
            </a:r>
            <a:r>
              <a:rPr kumimoji="0" lang="ru-RU" altLang="zh-CN" sz="1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.09</a:t>
            </a:r>
            <a:endParaRPr kumimoji="0" lang="zh-CN" altLang="en-US" sz="1800" b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</a:endParaRPr>
          </a:p>
        </p:txBody>
      </p:sp>
      <p:grpSp>
        <p:nvGrpSpPr>
          <p:cNvPr id="20" name="组合 13"/>
          <p:cNvGrpSpPr>
            <a:grpSpLocks/>
          </p:cNvGrpSpPr>
          <p:nvPr/>
        </p:nvGrpSpPr>
        <p:grpSpPr bwMode="auto">
          <a:xfrm>
            <a:off x="208715" y="1992516"/>
            <a:ext cx="1977876" cy="1840503"/>
            <a:chOff x="1001663" y="1653436"/>
            <a:chExt cx="1868589" cy="1959080"/>
          </a:xfrm>
        </p:grpSpPr>
        <p:cxnSp>
          <p:nvCxnSpPr>
            <p:cNvPr id="21" name="直接连接符 23"/>
            <p:cNvCxnSpPr>
              <a:cxnSpLocks noChangeShapeType="1"/>
            </p:cNvCxnSpPr>
            <p:nvPr/>
          </p:nvCxnSpPr>
          <p:spPr bwMode="auto">
            <a:xfrm>
              <a:off x="1001663" y="2243894"/>
              <a:ext cx="296175" cy="1368622"/>
            </a:xfrm>
            <a:prstGeom prst="line">
              <a:avLst/>
            </a:prstGeom>
            <a:noFill/>
            <a:ln w="9525" algn="ctr">
              <a:solidFill>
                <a:srgbClr val="0070C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1098794" y="1653436"/>
              <a:ext cx="1771458" cy="17690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b="1" kern="0" dirty="0" smtClean="0">
                  <a:solidFill>
                    <a:srgbClr val="92D050"/>
                  </a:solidFill>
                  <a:latin typeface="Calibri"/>
                </a:rPr>
                <a:t>День заезда</a:t>
              </a:r>
            </a:p>
            <a:p>
              <a:pPr lvl="0">
                <a:defRPr/>
              </a:pP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rPr>
                <a:t>Заезд  участников  и экспертов </a:t>
              </a:r>
            </a:p>
            <a:p>
              <a:pPr lvl="0">
                <a:defRPr/>
              </a:pP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rPr>
                <a:t>(85 субъектов РФ)</a:t>
              </a:r>
            </a:p>
            <a:p>
              <a:pPr lvl="0">
                <a:defRPr/>
              </a:pP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rPr>
                <a:t>Установочная сессия</a:t>
              </a:r>
              <a:endParaRPr lang="ru-RU" altLang="zh-CN" sz="1200" kern="0" dirty="0">
                <a:solidFill>
                  <a:sysClr val="windowText" lastClr="000000">
                    <a:lumMod val="65000"/>
                    <a:lumOff val="35000"/>
                  </a:sysClr>
                </a:solidFill>
              </a:endParaRPr>
            </a:p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altLang="zh-CN" b="1" kern="0" dirty="0" smtClean="0">
                <a:solidFill>
                  <a:srgbClr val="92D050"/>
                </a:solidFill>
                <a:latin typeface="Calibri"/>
              </a:endParaRPr>
            </a:p>
          </p:txBody>
        </p:sp>
      </p:grpSp>
      <p:grpSp>
        <p:nvGrpSpPr>
          <p:cNvPr id="29" name="组合 16"/>
          <p:cNvGrpSpPr>
            <a:grpSpLocks/>
          </p:cNvGrpSpPr>
          <p:nvPr/>
        </p:nvGrpSpPr>
        <p:grpSpPr bwMode="auto">
          <a:xfrm>
            <a:off x="5618901" y="2293320"/>
            <a:ext cx="2200111" cy="1410990"/>
            <a:chOff x="4711226" y="1825724"/>
            <a:chExt cx="1945439" cy="1593657"/>
          </a:xfrm>
        </p:grpSpPr>
        <p:cxnSp>
          <p:nvCxnSpPr>
            <p:cNvPr id="30" name="直接连接符 17"/>
            <p:cNvCxnSpPr>
              <a:cxnSpLocks noChangeShapeType="1"/>
            </p:cNvCxnSpPr>
            <p:nvPr/>
          </p:nvCxnSpPr>
          <p:spPr bwMode="auto">
            <a:xfrm>
              <a:off x="4711226" y="2166540"/>
              <a:ext cx="332865" cy="1252841"/>
            </a:xfrm>
            <a:prstGeom prst="line">
              <a:avLst/>
            </a:prstGeom>
            <a:noFill/>
            <a:ln w="9525" algn="ctr">
              <a:solidFill>
                <a:srgbClr val="0070C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>
              <a:off x="4730734" y="1825724"/>
              <a:ext cx="1925931" cy="5735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b="1" kern="0" dirty="0" smtClean="0">
                  <a:solidFill>
                    <a:srgbClr val="92D050"/>
                  </a:solidFill>
                  <a:latin typeface="Calibri"/>
                </a:rPr>
                <a:t>День отъезда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2" name="Group 13"/>
          <p:cNvGrpSpPr>
            <a:grpSpLocks/>
          </p:cNvGrpSpPr>
          <p:nvPr/>
        </p:nvGrpSpPr>
        <p:grpSpPr bwMode="auto">
          <a:xfrm rot="-1693754" flipH="1" flipV="1">
            <a:off x="6554520" y="4273863"/>
            <a:ext cx="904875" cy="195263"/>
            <a:chOff x="1565" y="2568"/>
            <a:chExt cx="1118" cy="279"/>
          </a:xfrm>
        </p:grpSpPr>
        <p:sp>
          <p:nvSpPr>
            <p:cNvPr id="33" name="AutoShape 14"/>
            <p:cNvSpPr>
              <a:spLocks noChangeArrowheads="1"/>
            </p:cNvSpPr>
            <p:nvPr/>
          </p:nvSpPr>
          <p:spPr bwMode="ltGray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AutoShape 15"/>
            <p:cNvSpPr>
              <a:spLocks noChangeArrowheads="1"/>
            </p:cNvSpPr>
            <p:nvPr/>
          </p:nvSpPr>
          <p:spPr bwMode="ltGray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AutoShape 16"/>
            <p:cNvSpPr>
              <a:spLocks noChangeArrowheads="1"/>
            </p:cNvSpPr>
            <p:nvPr/>
          </p:nvSpPr>
          <p:spPr bwMode="ltGray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AutoShape 17"/>
            <p:cNvSpPr>
              <a:spLocks noChangeArrowheads="1"/>
            </p:cNvSpPr>
            <p:nvPr/>
          </p:nvSpPr>
          <p:spPr bwMode="ltGray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7" name="Group 18"/>
          <p:cNvGrpSpPr>
            <a:grpSpLocks/>
          </p:cNvGrpSpPr>
          <p:nvPr/>
        </p:nvGrpSpPr>
        <p:grpSpPr bwMode="auto">
          <a:xfrm rot="-340214" flipH="1" flipV="1">
            <a:off x="6362432" y="4304026"/>
            <a:ext cx="903288" cy="196850"/>
            <a:chOff x="1565" y="2568"/>
            <a:chExt cx="1118" cy="279"/>
          </a:xfrm>
        </p:grpSpPr>
        <p:sp>
          <p:nvSpPr>
            <p:cNvPr id="38" name="AutoShape 19"/>
            <p:cNvSpPr>
              <a:spLocks noChangeArrowheads="1"/>
            </p:cNvSpPr>
            <p:nvPr/>
          </p:nvSpPr>
          <p:spPr bwMode="ltGray">
            <a:xfrm rot="5263130">
              <a:off x="1859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9" name="AutoShape 20"/>
            <p:cNvSpPr>
              <a:spLocks noChangeArrowheads="1"/>
            </p:cNvSpPr>
            <p:nvPr/>
          </p:nvSpPr>
          <p:spPr bwMode="ltGray">
            <a:xfrm rot="6078281">
              <a:off x="1995" y="2274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0" name="AutoShape 21"/>
            <p:cNvSpPr>
              <a:spLocks noChangeArrowheads="1"/>
            </p:cNvSpPr>
            <p:nvPr/>
          </p:nvSpPr>
          <p:spPr bwMode="ltGray">
            <a:xfrm rot="6373927">
              <a:off x="2071" y="229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1" name="AutoShape 22"/>
            <p:cNvSpPr>
              <a:spLocks noChangeArrowheads="1"/>
            </p:cNvSpPr>
            <p:nvPr/>
          </p:nvSpPr>
          <p:spPr bwMode="ltGray">
            <a:xfrm rot="6906312">
              <a:off x="2161" y="2326"/>
              <a:ext cx="227" cy="816"/>
            </a:xfrm>
            <a:prstGeom prst="moon">
              <a:avLst>
                <a:gd name="adj" fmla="val 49773"/>
              </a:avLst>
            </a:prstGeom>
            <a:solidFill>
              <a:srgbClr val="F8F8F8">
                <a:alpha val="392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618903" y="3672199"/>
            <a:ext cx="501650" cy="828675"/>
          </a:xfrm>
          <a:prstGeom prst="chevron">
            <a:avLst>
              <a:gd name="adj" fmla="val 5547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19775" y="3939922"/>
            <a:ext cx="7136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2</a:t>
            </a:r>
            <a:r>
              <a:rPr lang="ru-RU" altLang="zh-CN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3</a:t>
            </a:r>
            <a:r>
              <a:rPr kumimoji="0" lang="ru-RU" altLang="zh-CN" sz="1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.09</a:t>
            </a:r>
            <a:endParaRPr kumimoji="0" lang="zh-CN" altLang="en-US" sz="1800" b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auto">
          <a:xfrm>
            <a:off x="7003369" y="3677060"/>
            <a:ext cx="501650" cy="828675"/>
          </a:xfrm>
          <a:prstGeom prst="chevron">
            <a:avLst>
              <a:gd name="adj" fmla="val 55472"/>
            </a:avLst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30414" y="3891199"/>
            <a:ext cx="70724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2</a:t>
            </a:r>
            <a:r>
              <a:rPr lang="ru-RU" altLang="zh-CN" kern="0" noProof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4</a:t>
            </a:r>
            <a:r>
              <a:rPr kumimoji="0" lang="ru-RU" altLang="zh-CN" sz="18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.09</a:t>
            </a:r>
            <a:endParaRPr kumimoji="0" lang="zh-CN" altLang="en-US" sz="1800" b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</a:endParaRPr>
          </a:p>
        </p:txBody>
      </p:sp>
      <p:grpSp>
        <p:nvGrpSpPr>
          <p:cNvPr id="51" name="组合 13"/>
          <p:cNvGrpSpPr>
            <a:grpSpLocks/>
          </p:cNvGrpSpPr>
          <p:nvPr/>
        </p:nvGrpSpPr>
        <p:grpSpPr bwMode="auto">
          <a:xfrm>
            <a:off x="1046776" y="4365796"/>
            <a:ext cx="2992127" cy="2361754"/>
            <a:chOff x="126319" y="3983470"/>
            <a:chExt cx="5142778" cy="2670360"/>
          </a:xfrm>
        </p:grpSpPr>
        <p:cxnSp>
          <p:nvCxnSpPr>
            <p:cNvPr id="52" name="直接连接符 23"/>
            <p:cNvCxnSpPr>
              <a:cxnSpLocks noChangeShapeType="1"/>
            </p:cNvCxnSpPr>
            <p:nvPr/>
          </p:nvCxnSpPr>
          <p:spPr bwMode="auto">
            <a:xfrm flipH="1">
              <a:off x="126319" y="3983470"/>
              <a:ext cx="815568" cy="1160477"/>
            </a:xfrm>
            <a:prstGeom prst="line">
              <a:avLst/>
            </a:prstGeom>
            <a:noFill/>
            <a:ln w="9525" algn="ctr">
              <a:solidFill>
                <a:srgbClr val="0070C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extBox 52"/>
            <p:cNvSpPr txBox="1"/>
            <p:nvPr/>
          </p:nvSpPr>
          <p:spPr>
            <a:xfrm>
              <a:off x="615935" y="4357076"/>
              <a:ext cx="4653162" cy="22967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b="1" kern="0" dirty="0" smtClean="0">
                  <a:solidFill>
                    <a:srgbClr val="92D050"/>
                  </a:solidFill>
                  <a:latin typeface="Calibri"/>
                </a:rPr>
                <a:t>Установочный день</a:t>
              </a:r>
            </a:p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 err="1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Нетворкинг</a:t>
              </a: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-мероприятия.</a:t>
              </a:r>
            </a:p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Экскурсия.</a:t>
              </a:r>
              <a:endPara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</a:endParaRPr>
            </a:p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Креативная </a:t>
              </a: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сессия.</a:t>
              </a:r>
              <a:endPara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</a:endParaRPr>
            </a:p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Мастер-классы, лаборатории, </a:t>
              </a:r>
              <a:r>
                <a:rPr lang="ru-RU" altLang="zh-CN" sz="1200" kern="0" dirty="0" err="1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ворк-шопы</a:t>
              </a:r>
              <a:endPara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</a:endParaRPr>
            </a:p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Эко-акции – благоустройство 2 х эко-троп и сбор мусора , работа на территории ООПТ.</a:t>
              </a:r>
            </a:p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Церемония открытия.</a:t>
              </a:r>
              <a:endPara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</a:endParaRPr>
            </a:p>
          </p:txBody>
        </p:sp>
      </p:grpSp>
      <p:sp>
        <p:nvSpPr>
          <p:cNvPr id="57" name="TextBox 56"/>
          <p:cNvSpPr txBox="1"/>
          <p:nvPr/>
        </p:nvSpPr>
        <p:spPr bwMode="auto">
          <a:xfrm>
            <a:off x="3798055" y="4421581"/>
            <a:ext cx="1413081" cy="340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zh-CN" sz="1200" kern="0" dirty="0" smtClean="0">
              <a:solidFill>
                <a:sysClr val="windowText" lastClr="000000">
                  <a:lumMod val="65000"/>
                  <a:lumOff val="35000"/>
                </a:sysClr>
              </a:solidFill>
              <a:latin typeface="Calibri"/>
            </a:endParaRPr>
          </a:p>
        </p:txBody>
      </p:sp>
      <p:grpSp>
        <p:nvGrpSpPr>
          <p:cNvPr id="58" name="组合 13"/>
          <p:cNvGrpSpPr>
            <a:grpSpLocks/>
          </p:cNvGrpSpPr>
          <p:nvPr/>
        </p:nvGrpSpPr>
        <p:grpSpPr bwMode="auto">
          <a:xfrm>
            <a:off x="4038903" y="4421580"/>
            <a:ext cx="3520798" cy="2208114"/>
            <a:chOff x="-2058537" y="4276630"/>
            <a:chExt cx="6051444" cy="2496643"/>
          </a:xfrm>
        </p:grpSpPr>
        <p:cxnSp>
          <p:nvCxnSpPr>
            <p:cNvPr id="59" name="直接连接符 23"/>
            <p:cNvCxnSpPr>
              <a:cxnSpLocks noChangeShapeType="1"/>
              <a:stCxn id="57" idx="0"/>
            </p:cNvCxnSpPr>
            <p:nvPr/>
          </p:nvCxnSpPr>
          <p:spPr bwMode="auto">
            <a:xfrm flipH="1">
              <a:off x="-2058537" y="4276630"/>
              <a:ext cx="800419" cy="1239407"/>
            </a:xfrm>
            <a:prstGeom prst="line">
              <a:avLst/>
            </a:prstGeom>
            <a:noFill/>
            <a:ln w="9525" algn="ctr">
              <a:solidFill>
                <a:srgbClr val="0070C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extBox 59"/>
            <p:cNvSpPr txBox="1"/>
            <p:nvPr/>
          </p:nvSpPr>
          <p:spPr>
            <a:xfrm>
              <a:off x="-1658328" y="4580918"/>
              <a:ext cx="5651235" cy="2192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b="1" kern="0" dirty="0" smtClean="0">
                  <a:solidFill>
                    <a:srgbClr val="92D050"/>
                  </a:solidFill>
                  <a:latin typeface="Calibri"/>
                </a:rPr>
                <a:t>Бизнес и технологии. Экология настоящего и будущего.</a:t>
              </a:r>
            </a:p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Сбор и тиражирование лучших экологических практик, обмен уже существующими практиками. Повышение экологической осознанности у общества через формирование экологического мировоззрения и эко культуры</a:t>
              </a: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. Презентационные площадки Всероссийских организаций и проектов. </a:t>
              </a: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Церемония закрытия</a:t>
              </a:r>
            </a:p>
          </p:txBody>
        </p:sp>
      </p:grpSp>
      <p:grpSp>
        <p:nvGrpSpPr>
          <p:cNvPr id="65" name="组合 16"/>
          <p:cNvGrpSpPr>
            <a:grpSpLocks/>
          </p:cNvGrpSpPr>
          <p:nvPr/>
        </p:nvGrpSpPr>
        <p:grpSpPr bwMode="auto">
          <a:xfrm>
            <a:off x="2259097" y="1585399"/>
            <a:ext cx="3728740" cy="2400657"/>
            <a:chOff x="4369290" y="1013033"/>
            <a:chExt cx="3297122" cy="2711445"/>
          </a:xfrm>
        </p:grpSpPr>
        <p:cxnSp>
          <p:nvCxnSpPr>
            <p:cNvPr id="66" name="直接连接符 17"/>
            <p:cNvCxnSpPr>
              <a:cxnSpLocks noChangeShapeType="1"/>
            </p:cNvCxnSpPr>
            <p:nvPr/>
          </p:nvCxnSpPr>
          <p:spPr bwMode="auto">
            <a:xfrm>
              <a:off x="4369290" y="2028480"/>
              <a:ext cx="549234" cy="1503984"/>
            </a:xfrm>
            <a:prstGeom prst="line">
              <a:avLst/>
            </a:prstGeom>
            <a:noFill/>
            <a:ln w="9525" algn="ctr">
              <a:solidFill>
                <a:srgbClr val="0070C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TextBox 66"/>
            <p:cNvSpPr txBox="1"/>
            <p:nvPr/>
          </p:nvSpPr>
          <p:spPr>
            <a:xfrm>
              <a:off x="4709043" y="1013033"/>
              <a:ext cx="2957369" cy="27114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b="1" kern="0" noProof="0" dirty="0" smtClean="0">
                  <a:solidFill>
                    <a:srgbClr val="92D050"/>
                  </a:solidFill>
                  <a:latin typeface="Calibri"/>
                </a:rPr>
                <a:t>Экология. Личный вклад и общественная деятельность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l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Образовательный день . «Прямая связь с руководителями ведомств и министерств, формирование точек контакта добровольческих организаций, НКО и государства по экологической повестке. Создание комфортных условий жизни в гармонии с окружающей средой</a:t>
              </a:r>
              <a:r>
                <a:rPr lang="ru-RU" altLang="zh-CN" sz="1200" kern="0" dirty="0" smtClean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/>
                </a:rPr>
                <a:t>». Обмен практиками. Защита проектов.  </a:t>
              </a:r>
              <a:endPara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</a:endParaRPr>
            </a:p>
            <a:p>
              <a:pPr marL="0" marR="0" lvl="0" indent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</a:endParaRPr>
            </a:p>
          </p:txBody>
        </p:sp>
      </p:grpSp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3"/>
          <a:srcRect l="7800" t="38632" r="67329" b="26834"/>
          <a:stretch/>
        </p:blipFill>
        <p:spPr>
          <a:xfrm>
            <a:off x="7715272" y="116632"/>
            <a:ext cx="129071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7" name="Прямоугольник 76"/>
          <p:cNvSpPr/>
          <p:nvPr/>
        </p:nvSpPr>
        <p:spPr>
          <a:xfrm>
            <a:off x="5926765" y="2759933"/>
            <a:ext cx="1010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altLang="zh-CN" sz="12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Отъезд участников. Мастер-классы</a:t>
            </a:r>
            <a:endParaRPr lang="ru-RU" altLang="zh-CN" sz="1200" kern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3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7" grpId="0"/>
      <p:bldP spid="18" grpId="0"/>
      <p:bldP spid="45" grpId="0" animBg="1"/>
      <p:bldP spid="46" grpId="0"/>
      <p:bldP spid="48" grpId="0" animBg="1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15619" y="1349742"/>
            <a:ext cx="6300597" cy="6187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noProof="0" dirty="0" smtClean="0">
                <a:solidFill>
                  <a:srgbClr val="0070C0"/>
                </a:solidFill>
              </a:rPr>
              <a:t>Условия проживания участников и экспертов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71414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5" t="11326" r="9697" b="26163"/>
          <a:stretch/>
        </p:blipFill>
        <p:spPr>
          <a:xfrm>
            <a:off x="367418" y="10680"/>
            <a:ext cx="1693992" cy="1248204"/>
          </a:xfrm>
          <a:prstGeom prst="rect">
            <a:avLst/>
          </a:prstGeom>
        </p:spPr>
      </p:pic>
      <p:sp>
        <p:nvSpPr>
          <p:cNvPr id="67" name="Freeform 6"/>
          <p:cNvSpPr>
            <a:spLocks/>
          </p:cNvSpPr>
          <p:nvPr/>
        </p:nvSpPr>
        <p:spPr bwMode="auto">
          <a:xfrm>
            <a:off x="821356" y="5704790"/>
            <a:ext cx="2043238" cy="953470"/>
          </a:xfrm>
          <a:custGeom>
            <a:avLst/>
            <a:gdLst>
              <a:gd name="T0" fmla="*/ 138565 w 4367"/>
              <a:gd name="T1" fmla="*/ 131504 h 2224"/>
              <a:gd name="T2" fmla="*/ 2122168 w 4367"/>
              <a:gd name="T3" fmla="*/ 131504 h 2224"/>
              <a:gd name="T4" fmla="*/ 2142766 w 4367"/>
              <a:gd name="T5" fmla="*/ 99486 h 2224"/>
              <a:gd name="T6" fmla="*/ 2205183 w 4367"/>
              <a:gd name="T7" fmla="*/ 0 h 2224"/>
              <a:gd name="T8" fmla="*/ 2268223 w 4367"/>
              <a:gd name="T9" fmla="*/ 99486 h 2224"/>
              <a:gd name="T10" fmla="*/ 2288821 w 4367"/>
              <a:gd name="T11" fmla="*/ 131504 h 2224"/>
              <a:gd name="T12" fmla="*/ 2587797 w 4367"/>
              <a:gd name="T13" fmla="*/ 131504 h 2224"/>
              <a:gd name="T14" fmla="*/ 2725738 w 4367"/>
              <a:gd name="T15" fmla="*/ 258434 h 2224"/>
              <a:gd name="T16" fmla="*/ 2725738 w 4367"/>
              <a:gd name="T17" fmla="*/ 1145230 h 2224"/>
              <a:gd name="T18" fmla="*/ 2587797 w 4367"/>
              <a:gd name="T19" fmla="*/ 1271588 h 2224"/>
              <a:gd name="T20" fmla="*/ 138565 w 4367"/>
              <a:gd name="T21" fmla="*/ 1271588 h 2224"/>
              <a:gd name="T22" fmla="*/ 0 w 4367"/>
              <a:gd name="T23" fmla="*/ 1145230 h 2224"/>
              <a:gd name="T24" fmla="*/ 0 w 4367"/>
              <a:gd name="T25" fmla="*/ 258434 h 2224"/>
              <a:gd name="T26" fmla="*/ 138565 w 4367"/>
              <a:gd name="T27" fmla="*/ 131504 h 2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34" tIns="34267" rIns="68534" bIns="3426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Freeform 6"/>
          <p:cNvSpPr>
            <a:spLocks/>
          </p:cNvSpPr>
          <p:nvPr/>
        </p:nvSpPr>
        <p:spPr bwMode="auto">
          <a:xfrm>
            <a:off x="3052672" y="5704790"/>
            <a:ext cx="2043238" cy="953470"/>
          </a:xfrm>
          <a:custGeom>
            <a:avLst/>
            <a:gdLst>
              <a:gd name="T0" fmla="*/ 138565 w 4367"/>
              <a:gd name="T1" fmla="*/ 131504 h 2224"/>
              <a:gd name="T2" fmla="*/ 2122168 w 4367"/>
              <a:gd name="T3" fmla="*/ 131504 h 2224"/>
              <a:gd name="T4" fmla="*/ 2142766 w 4367"/>
              <a:gd name="T5" fmla="*/ 99486 h 2224"/>
              <a:gd name="T6" fmla="*/ 2205183 w 4367"/>
              <a:gd name="T7" fmla="*/ 0 h 2224"/>
              <a:gd name="T8" fmla="*/ 2268223 w 4367"/>
              <a:gd name="T9" fmla="*/ 99486 h 2224"/>
              <a:gd name="T10" fmla="*/ 2288821 w 4367"/>
              <a:gd name="T11" fmla="*/ 131504 h 2224"/>
              <a:gd name="T12" fmla="*/ 2587797 w 4367"/>
              <a:gd name="T13" fmla="*/ 131504 h 2224"/>
              <a:gd name="T14" fmla="*/ 2725738 w 4367"/>
              <a:gd name="T15" fmla="*/ 258434 h 2224"/>
              <a:gd name="T16" fmla="*/ 2725738 w 4367"/>
              <a:gd name="T17" fmla="*/ 1145230 h 2224"/>
              <a:gd name="T18" fmla="*/ 2587797 w 4367"/>
              <a:gd name="T19" fmla="*/ 1271588 h 2224"/>
              <a:gd name="T20" fmla="*/ 138565 w 4367"/>
              <a:gd name="T21" fmla="*/ 1271588 h 2224"/>
              <a:gd name="T22" fmla="*/ 0 w 4367"/>
              <a:gd name="T23" fmla="*/ 1145230 h 2224"/>
              <a:gd name="T24" fmla="*/ 0 w 4367"/>
              <a:gd name="T25" fmla="*/ 258434 h 2224"/>
              <a:gd name="T26" fmla="*/ 138565 w 4367"/>
              <a:gd name="T27" fmla="*/ 131504 h 2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34" tIns="34267" rIns="68534" bIns="3426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3" name="Freeform 6"/>
          <p:cNvSpPr>
            <a:spLocks/>
          </p:cNvSpPr>
          <p:nvPr/>
        </p:nvSpPr>
        <p:spPr bwMode="auto">
          <a:xfrm>
            <a:off x="5284339" y="5649769"/>
            <a:ext cx="2043238" cy="953470"/>
          </a:xfrm>
          <a:custGeom>
            <a:avLst/>
            <a:gdLst>
              <a:gd name="T0" fmla="*/ 138565 w 4367"/>
              <a:gd name="T1" fmla="*/ 131504 h 2224"/>
              <a:gd name="T2" fmla="*/ 2122168 w 4367"/>
              <a:gd name="T3" fmla="*/ 131504 h 2224"/>
              <a:gd name="T4" fmla="*/ 2142766 w 4367"/>
              <a:gd name="T5" fmla="*/ 99486 h 2224"/>
              <a:gd name="T6" fmla="*/ 2205183 w 4367"/>
              <a:gd name="T7" fmla="*/ 0 h 2224"/>
              <a:gd name="T8" fmla="*/ 2268223 w 4367"/>
              <a:gd name="T9" fmla="*/ 99486 h 2224"/>
              <a:gd name="T10" fmla="*/ 2288821 w 4367"/>
              <a:gd name="T11" fmla="*/ 131504 h 2224"/>
              <a:gd name="T12" fmla="*/ 2587797 w 4367"/>
              <a:gd name="T13" fmla="*/ 131504 h 2224"/>
              <a:gd name="T14" fmla="*/ 2725738 w 4367"/>
              <a:gd name="T15" fmla="*/ 258434 h 2224"/>
              <a:gd name="T16" fmla="*/ 2725738 w 4367"/>
              <a:gd name="T17" fmla="*/ 1145230 h 2224"/>
              <a:gd name="T18" fmla="*/ 2587797 w 4367"/>
              <a:gd name="T19" fmla="*/ 1271588 h 2224"/>
              <a:gd name="T20" fmla="*/ 138565 w 4367"/>
              <a:gd name="T21" fmla="*/ 1271588 h 2224"/>
              <a:gd name="T22" fmla="*/ 0 w 4367"/>
              <a:gd name="T23" fmla="*/ 1145230 h 2224"/>
              <a:gd name="T24" fmla="*/ 0 w 4367"/>
              <a:gd name="T25" fmla="*/ 258434 h 2224"/>
              <a:gd name="T26" fmla="*/ 138565 w 4367"/>
              <a:gd name="T27" fmla="*/ 131504 h 2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4367" h="2224">
                <a:moveTo>
                  <a:pt x="222" y="230"/>
                </a:moveTo>
                <a:lnTo>
                  <a:pt x="3400" y="230"/>
                </a:lnTo>
                <a:lnTo>
                  <a:pt x="3433" y="174"/>
                </a:lnTo>
                <a:lnTo>
                  <a:pt x="3533" y="0"/>
                </a:lnTo>
                <a:lnTo>
                  <a:pt x="3634" y="174"/>
                </a:lnTo>
                <a:lnTo>
                  <a:pt x="3667" y="230"/>
                </a:lnTo>
                <a:lnTo>
                  <a:pt x="4146" y="230"/>
                </a:lnTo>
                <a:cubicBezTo>
                  <a:pt x="4267" y="230"/>
                  <a:pt x="4367" y="330"/>
                  <a:pt x="4367" y="452"/>
                </a:cubicBezTo>
                <a:lnTo>
                  <a:pt x="4367" y="2003"/>
                </a:lnTo>
                <a:cubicBezTo>
                  <a:pt x="4367" y="2124"/>
                  <a:pt x="4267" y="2224"/>
                  <a:pt x="4146" y="2224"/>
                </a:cubicBezTo>
                <a:lnTo>
                  <a:pt x="222" y="2224"/>
                </a:lnTo>
                <a:cubicBezTo>
                  <a:pt x="100" y="2224"/>
                  <a:pt x="0" y="2124"/>
                  <a:pt x="0" y="2003"/>
                </a:cubicBezTo>
                <a:lnTo>
                  <a:pt x="0" y="452"/>
                </a:lnTo>
                <a:cubicBezTo>
                  <a:pt x="0" y="330"/>
                  <a:pt x="100" y="230"/>
                  <a:pt x="222" y="2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68534" tIns="34267" rIns="68534" bIns="3426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5" name="TextBox 9"/>
          <p:cNvSpPr txBox="1">
            <a:spLocks noChangeArrowheads="1"/>
          </p:cNvSpPr>
          <p:nvPr/>
        </p:nvSpPr>
        <p:spPr bwMode="auto">
          <a:xfrm>
            <a:off x="755907" y="5937838"/>
            <a:ext cx="1913528" cy="6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4" tIns="34267" rIns="68534" bIns="3426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300" b="1" kern="0" dirty="0" smtClean="0">
                <a:solidFill>
                  <a:sysClr val="window" lastClr="FFFFFF"/>
                </a:solidFill>
                <a:latin typeface="微软雅黑" pitchFamily="34" charset="-122"/>
              </a:rPr>
              <a:t>Двух местные номера в уютных домах</a:t>
            </a:r>
            <a:endParaRPr kumimoji="0" lang="en-US" altLang="zh-CN" sz="13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6" name="TextBox 10"/>
          <p:cNvSpPr txBox="1">
            <a:spLocks noChangeArrowheads="1"/>
          </p:cNvSpPr>
          <p:nvPr/>
        </p:nvSpPr>
        <p:spPr bwMode="auto">
          <a:xfrm>
            <a:off x="3091433" y="5904885"/>
            <a:ext cx="1912339" cy="6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4" tIns="34267" rIns="68534" bIns="3426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300" b="1" kern="0" dirty="0" smtClean="0">
                <a:solidFill>
                  <a:sysClr val="window" lastClr="FFFFFF"/>
                </a:solidFill>
                <a:latin typeface="微软雅黑" pitchFamily="34" charset="-122"/>
              </a:rPr>
              <a:t>Открытый горячий бассейн  в видом на озеро </a:t>
            </a:r>
            <a:endParaRPr kumimoji="0" lang="en-US" altLang="zh-CN" sz="13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7" name="TextBox 11"/>
          <p:cNvSpPr txBox="1">
            <a:spLocks noChangeArrowheads="1"/>
          </p:cNvSpPr>
          <p:nvPr/>
        </p:nvSpPr>
        <p:spPr bwMode="auto">
          <a:xfrm>
            <a:off x="5414049" y="5870396"/>
            <a:ext cx="1913528" cy="6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34" tIns="34267" rIns="68534" bIns="34267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accent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" pitchFamily="34" charset="0"/>
                <a:ea typeface="仿宋_GB2312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1300" b="1" kern="0" dirty="0" smtClean="0">
                <a:solidFill>
                  <a:sysClr val="window" lastClr="FFFFFF"/>
                </a:solidFill>
                <a:latin typeface="微软雅黑" pitchFamily="34" charset="-122"/>
              </a:rPr>
              <a:t>3-х разовое питание в ресторане</a:t>
            </a:r>
            <a:endParaRPr kumimoji="0" lang="en-US" altLang="zh-CN" sz="13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8" name="圆角矩形 22"/>
          <p:cNvSpPr/>
          <p:nvPr/>
        </p:nvSpPr>
        <p:spPr>
          <a:xfrm>
            <a:off x="287816" y="1832108"/>
            <a:ext cx="6084384" cy="1785081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24420"/>
            <a:ext cx="56886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ru-RU" altLang="zh-CN" sz="1600" kern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Спа</a:t>
            </a:r>
            <a:r>
              <a:rPr lang="ru-RU" altLang="zh-CN" sz="16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-отель «Лагуна» расположен в живописном месте на берегу озера  в </a:t>
            </a:r>
            <a:r>
              <a:rPr lang="ru-RU" altLang="zh-CN" sz="1600" kern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Паратунской</a:t>
            </a:r>
            <a:r>
              <a:rPr lang="ru-RU" altLang="zh-CN" sz="16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зоне </a:t>
            </a:r>
            <a:r>
              <a:rPr lang="ru-RU" altLang="zh-CN" sz="1600" kern="0" dirty="0" err="1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Елизовском</a:t>
            </a:r>
            <a:r>
              <a:rPr lang="ru-RU" altLang="zh-CN" sz="16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районе Камчатского края. 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ru-RU" altLang="zh-CN" sz="16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Размещение по 2 человека в номере.</a:t>
            </a:r>
          </a:p>
          <a:p>
            <a:pPr lvl="0" algn="ctr">
              <a:lnSpc>
                <a:spcPct val="130000"/>
              </a:lnSpc>
              <a:defRPr/>
            </a:pPr>
            <a:r>
              <a:rPr lang="ru-RU" altLang="zh-CN" sz="1600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Закрытая территория. Транспортная доступность</a:t>
            </a:r>
            <a:r>
              <a:rPr lang="ru-RU" altLang="zh-CN" sz="1600" b="1" kern="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1600" b="1" kern="0" dirty="0">
              <a:solidFill>
                <a:sysClr val="windowText" lastClr="000000">
                  <a:lumMod val="65000"/>
                  <a:lumOff val="3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 r="7526"/>
          <a:stretch/>
        </p:blipFill>
        <p:spPr>
          <a:xfrm>
            <a:off x="2893768" y="3725242"/>
            <a:ext cx="2520281" cy="176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4" r="4785"/>
          <a:stretch/>
        </p:blipFill>
        <p:spPr>
          <a:xfrm>
            <a:off x="285720" y="3793340"/>
            <a:ext cx="2431066" cy="1735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9" t="4966" b="6482"/>
          <a:stretch/>
        </p:blipFill>
        <p:spPr>
          <a:xfrm>
            <a:off x="5591031" y="3756853"/>
            <a:ext cx="2347253" cy="169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/>
          <a:srcRect l="7800" t="38632" r="67329" b="26834"/>
          <a:stretch/>
        </p:blipFill>
        <p:spPr>
          <a:xfrm>
            <a:off x="7715272" y="116632"/>
            <a:ext cx="129071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154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8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31" grpId="0" animBg="1"/>
      <p:bldP spid="133" grpId="0" animBg="1"/>
      <p:bldP spid="135" grpId="0" autoUpdateAnimBg="0"/>
      <p:bldP spid="136" grpId="0" autoUpdateAnimBg="0"/>
      <p:bldP spid="137" grpId="0" autoUpdateAnimBg="0"/>
      <p:bldP spid="1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13647</TotalTime>
  <Words>844</Words>
  <Application>Microsoft Office PowerPoint</Application>
  <PresentationFormat>Экран (4:3)</PresentationFormat>
  <Paragraphs>131</Paragraphs>
  <Slides>12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Microsoft YaHei</vt:lpstr>
      <vt:lpstr>SimSun</vt:lpstr>
      <vt:lpstr>Arial</vt:lpstr>
      <vt:lpstr>Calibri</vt:lpstr>
      <vt:lpstr>Impact</vt:lpstr>
      <vt:lpstr>黑体</vt:lpstr>
      <vt:lpstr>Times New Roman</vt:lpstr>
      <vt:lpstr>Trebuchet MS</vt:lpstr>
      <vt:lpstr>Wingdings 3</vt:lpstr>
      <vt:lpstr>Тема Office</vt:lpstr>
      <vt:lpstr>Специальное оформление</vt:lpstr>
      <vt:lpstr>Презентация PowerPoint</vt:lpstr>
      <vt:lpstr>Презентация PowerPoint</vt:lpstr>
      <vt:lpstr>Команда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Учетная запись Майкрософт</cp:lastModifiedBy>
  <cp:revision>95</cp:revision>
  <dcterms:created xsi:type="dcterms:W3CDTF">2011-12-13T19:04:59Z</dcterms:created>
  <dcterms:modified xsi:type="dcterms:W3CDTF">2021-03-19T09:46:24Z</dcterms:modified>
</cp:coreProperties>
</file>