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2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4" r:id="rId20"/>
  </p:sldIdLst>
  <p:sldSz cx="9906000" cy="6858000" type="A4"/>
  <p:notesSz cx="6858000" cy="9144000"/>
  <p:defaultTextStyle>
    <a:defPPr>
      <a:defRPr lang="ru-RU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14" y="-12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5;&#1088;&#1077;&#1079;&#1077;&#1085;&#1090;&#1072;&#1094;&#1080;&#1103;%20&#1085;&#1072;%20&#1074;&#1077;&#1088;&#1080;&#1092;&#1080;&#1082;&#1072;&#1094;&#1080;&#1102;\IMG_3899.MOV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%D0%9C%D0%AB%D0%92%D0%9C%D0%95%D0%A1%D0%A2%D0%9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на верификацию\Шаблон презентации ДЦ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8504" y="2420888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Euclid Circular B Bold" pitchFamily="34" charset="-52"/>
              </a:rPr>
              <a:t>Добро.Центр</a:t>
            </a:r>
            <a:r>
              <a:rPr lang="ru-RU" sz="3600" dirty="0" smtClean="0">
                <a:solidFill>
                  <a:schemeClr val="bg1"/>
                </a:solidFill>
                <a:latin typeface="Euclid Circular B Bold" pitchFamily="34" charset="-52"/>
              </a:rPr>
              <a:t> «</a:t>
            </a:r>
            <a:r>
              <a:rPr lang="ru-RU" sz="3600" dirty="0" err="1" smtClean="0">
                <a:solidFill>
                  <a:schemeClr val="bg1"/>
                </a:solidFill>
                <a:latin typeface="Euclid Circular B Bold" pitchFamily="34" charset="-52"/>
              </a:rPr>
              <a:t>Благотвор</a:t>
            </a:r>
            <a:r>
              <a:rPr lang="ru-RU" sz="3600" dirty="0" smtClean="0">
                <a:solidFill>
                  <a:schemeClr val="bg1"/>
                </a:solidFill>
                <a:latin typeface="Euclid Circular B Bold" pitchFamily="34" charset="-52"/>
              </a:rPr>
              <a:t>» г. Тайшет </a:t>
            </a:r>
            <a:endParaRPr lang="ru-RU" sz="3600" dirty="0">
              <a:solidFill>
                <a:schemeClr val="bg1"/>
              </a:solidFill>
              <a:latin typeface="Euclid Circular B Bol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0512" y="332656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Группа волонтёров Сибирь</a:t>
            </a:r>
            <a:r>
              <a:rPr lang="en-US" dirty="0" smtClean="0">
                <a:latin typeface="Euclid Circular B Bold" pitchFamily="34" charset="-52"/>
              </a:rPr>
              <a:t> ZOV</a:t>
            </a:r>
            <a:r>
              <a:rPr lang="ru-RU" dirty="0" smtClean="0">
                <a:latin typeface="Euclid Circular B Bold" pitchFamily="34" charset="-52"/>
              </a:rPr>
              <a:t> отчёт за год работы (Видео)  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5" name="IMG_3899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4568" y="764704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8504" y="2606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Euclid Circular B Bold" pitchFamily="34" charset="-52"/>
              </a:rPr>
              <a:t>С 3 по 5 декабря в Иркутске прошел фестиваль лучших волонтеров, который </a:t>
            </a:r>
            <a:r>
              <a:rPr lang="ru-RU" sz="2000" dirty="0" smtClean="0">
                <a:latin typeface="Euclid Circular B Bold" pitchFamily="34" charset="-52"/>
              </a:rPr>
              <a:t>посетила </a:t>
            </a:r>
            <a:r>
              <a:rPr lang="ru-RU" sz="2000" dirty="0" smtClean="0">
                <a:latin typeface="Euclid Circular B Bold" pitchFamily="34" charset="-52"/>
              </a:rPr>
              <a:t>– </a:t>
            </a:r>
            <a:r>
              <a:rPr lang="ru-RU" sz="2000" dirty="0" err="1" smtClean="0">
                <a:latin typeface="Euclid Circular B Bold" pitchFamily="34" charset="-52"/>
              </a:rPr>
              <a:t>Текутьева</a:t>
            </a:r>
            <a:r>
              <a:rPr lang="ru-RU" sz="2000" dirty="0" smtClean="0">
                <a:latin typeface="Euclid Circular B Bold" pitchFamily="34" charset="-52"/>
              </a:rPr>
              <a:t> Ирина Юрьевна</a:t>
            </a:r>
            <a:r>
              <a:rPr lang="ru-RU" sz="2000" dirty="0" smtClean="0">
                <a:latin typeface="Euclid Circular B Bold" pitchFamily="34" charset="-52"/>
              </a:rPr>
              <a:t>. </a:t>
            </a:r>
            <a:endParaRPr lang="ru-RU" sz="2000" dirty="0">
              <a:latin typeface="Euclid Circular B Bold" pitchFamily="34" charset="-52"/>
            </a:endParaRPr>
          </a:p>
        </p:txBody>
      </p:sp>
      <p:pic>
        <p:nvPicPr>
          <p:cNvPr id="6147" name="Picture 3" descr="C:\Users\User\Desktop\Презентация на верификацию\r4PLxADYN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1340768"/>
            <a:ext cx="4320480" cy="3240360"/>
          </a:xfrm>
          <a:prstGeom prst="rect">
            <a:avLst/>
          </a:prstGeom>
          <a:noFill/>
        </p:spPr>
      </p:pic>
      <p:pic>
        <p:nvPicPr>
          <p:cNvPr id="6148" name="Picture 4" descr="C:\Users\User\Desktop\Презентация на верификацию\2gJK5_EBg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323528"/>
            <a:ext cx="3847356" cy="512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0512" y="260648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12 ноября в Иркутске прошел первый региональный форум «Своих не бросаем!» на площадке </a:t>
            </a:r>
            <a:r>
              <a:rPr lang="ru-RU" dirty="0" err="1" smtClean="0">
                <a:latin typeface="Euclid Circular B Bold" pitchFamily="34" charset="-52"/>
              </a:rPr>
              <a:t>Сибэкспоцентра</a:t>
            </a:r>
            <a:r>
              <a:rPr lang="ru-RU" dirty="0" smtClean="0">
                <a:latin typeface="Euclid Circular B Bold" pitchFamily="34" charset="-52"/>
              </a:rPr>
              <a:t>. В нем приняли участие 60 волонтерских групп и 350 активных участников добровольческих движений из 39 районов Иркутской области.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7171" name="Picture 3" descr="C:\Users\User\Desktop\Презентация на верификацию\FE6cMtkO2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1556792"/>
            <a:ext cx="4277881" cy="2747716"/>
          </a:xfrm>
          <a:prstGeom prst="rect">
            <a:avLst/>
          </a:prstGeom>
          <a:noFill/>
        </p:spPr>
      </p:pic>
      <p:pic>
        <p:nvPicPr>
          <p:cNvPr id="7172" name="Picture 4" descr="C:\Users\User\Desktop\Презентация на верификацию\WJkb-N86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299695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260648"/>
            <a:ext cx="88569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18 декабря, в РДК «Юбилейный» прошел первый форум волонтёров </a:t>
            </a:r>
            <a:r>
              <a:rPr lang="ru-RU" dirty="0" err="1" smtClean="0">
                <a:latin typeface="Euclid Circular B Bold" pitchFamily="34" charset="-52"/>
              </a:rPr>
              <a:t>Тайшетского</a:t>
            </a:r>
            <a:r>
              <a:rPr lang="ru-RU" dirty="0" smtClean="0">
                <a:latin typeface="Euclid Circular B Bold" pitchFamily="34" charset="-52"/>
              </a:rPr>
              <a:t> района. Участие в нём приняли 133 человека из различных населённых пунктов. Это люди, которые, не считаясь со своим личными проблемами и трудностями, ежедневно помогают участникам спецоперации.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8195" name="Picture 3" descr="C:\Users\User\Desktop\Презентация на верификацию\zvCgE70Ob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3645024"/>
            <a:ext cx="4342396" cy="2736304"/>
          </a:xfrm>
          <a:prstGeom prst="rect">
            <a:avLst/>
          </a:prstGeom>
          <a:noFill/>
        </p:spPr>
      </p:pic>
      <p:pic>
        <p:nvPicPr>
          <p:cNvPr id="8196" name="Picture 4" descr="C:\Users\User\Desktop\Презентация на верификацию\cq18pqlyPw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1844824"/>
            <a:ext cx="4248472" cy="283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езентация на верификацию\Шаблон презентации ДЦ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0512" y="2060848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Euclid Circular B Bold" pitchFamily="34" charset="-52"/>
              </a:rPr>
              <a:t>Добро.Центр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 «БЛАГОТВОР» обратились 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2 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волонтёрских группы - «Вектор добра» - группа инвалидов с ментальными нарушениями под руководством Елены Александровны Королевой и волонтерская группа «Заряд </a:t>
            </a:r>
            <a:r>
              <a:rPr lang="ru-RU" sz="2400" dirty="0" err="1" smtClean="0">
                <a:solidFill>
                  <a:schemeClr val="bg1"/>
                </a:solidFill>
                <a:latin typeface="Euclid Circular B Bold" pitchFamily="34" charset="-52"/>
              </a:rPr>
              <a:t>ДоброТы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» - команда энергичных и отзывчивых сотрудников Комплексного центра социального обслуживания населения, которые готовы проявлять свою заботу об окружающих, а также расширять кругозор, приобретать новые навыки и опыт.</a:t>
            </a:r>
            <a:endParaRPr lang="ru-RU" sz="2400" dirty="0">
              <a:solidFill>
                <a:schemeClr val="bg1"/>
              </a:solidFill>
              <a:latin typeface="Euclid Circular B Bol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0512" y="332656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04.12.2023 "Вектор добра" отправился на борьбу со снегом. Под руководством Елены Александровны Королевой, трое волонтеров убрали снег у особенного человека - у </a:t>
            </a:r>
            <a:r>
              <a:rPr lang="ru-RU" dirty="0" err="1" smtClean="0">
                <a:latin typeface="Euclid Circular B Bold" pitchFamily="34" charset="-52"/>
              </a:rPr>
              <a:t>Тотолиной</a:t>
            </a:r>
            <a:r>
              <a:rPr lang="ru-RU" dirty="0" smtClean="0">
                <a:latin typeface="Euclid Circular B Bold" pitchFamily="34" charset="-52"/>
              </a:rPr>
              <a:t> Валентины Степановны, которой 25 ноября исполнилось 100 лет!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10243" name="Picture 3" descr="C:\Users\User\Desktop\Презентация на верификацию\io7G2n9u1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1628800"/>
            <a:ext cx="3528455" cy="4704606"/>
          </a:xfrm>
          <a:prstGeom prst="rect">
            <a:avLst/>
          </a:prstGeom>
          <a:noFill/>
        </p:spPr>
      </p:pic>
      <p:pic>
        <p:nvPicPr>
          <p:cNvPr id="10244" name="Picture 4" descr="C:\Users\User\Desktop\Презентация на верификацию\5ph8ASpUs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1916832"/>
            <a:ext cx="4896544" cy="220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26  </a:t>
            </a:r>
            <a:r>
              <a:rPr lang="ru-RU" dirty="0" smtClean="0">
                <a:latin typeface="Euclid Circular B Bold" pitchFamily="34" charset="-52"/>
              </a:rPr>
              <a:t>декабря команда волонтеров Комплексного центра "Вектор Добра", под руководством Елены Александровны Королевой, помогла семье участника СВО, в которой есть два маленьких ребенка.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11267" name="Picture 3" descr="C:\Users\User\Desktop\Презентация на верификацию\7L8djuoq4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1484784"/>
            <a:ext cx="4313844" cy="1944216"/>
          </a:xfrm>
          <a:prstGeom prst="rect">
            <a:avLst/>
          </a:prstGeom>
          <a:noFill/>
        </p:spPr>
      </p:pic>
      <p:pic>
        <p:nvPicPr>
          <p:cNvPr id="11268" name="Picture 4" descr="C:\Users\User\Desktop\Презентация на верификацию\NV_xekhyuQ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744" y="3717032"/>
            <a:ext cx="5760640" cy="2596275"/>
          </a:xfrm>
          <a:prstGeom prst="rect">
            <a:avLst/>
          </a:prstGeom>
          <a:noFill/>
        </p:spPr>
      </p:pic>
      <p:pic>
        <p:nvPicPr>
          <p:cNvPr id="11269" name="Picture 5" descr="C:\Users\User\Desktop\Презентация на верификацию\-jcwajIFQ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2" y="1484784"/>
            <a:ext cx="4464496" cy="201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8504" y="260648"/>
            <a:ext cx="90730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В Комплексном центре социального обслуживания населения появилась новая команда волонтёров «Заряд </a:t>
            </a:r>
            <a:r>
              <a:rPr lang="ru-RU" dirty="0" err="1" smtClean="0">
                <a:latin typeface="Euclid Circular B Bold" pitchFamily="34" charset="-52"/>
              </a:rPr>
              <a:t>ДоброТы</a:t>
            </a:r>
            <a:r>
              <a:rPr lang="ru-RU" dirty="0" smtClean="0">
                <a:latin typeface="Euclid Circular B Bold" pitchFamily="34" charset="-52"/>
              </a:rPr>
              <a:t>». </a:t>
            </a:r>
            <a:r>
              <a:rPr lang="ru-RU" dirty="0" smtClean="0">
                <a:latin typeface="Euclid Circular B Bold" pitchFamily="34" charset="-52"/>
              </a:rPr>
              <a:t>Волонтёры </a:t>
            </a:r>
            <a:r>
              <a:rPr lang="ru-RU" dirty="0" smtClean="0">
                <a:latin typeface="Euclid Circular B Bold" pitchFamily="34" charset="-52"/>
              </a:rPr>
              <a:t>провели мероприятие ко Дню </a:t>
            </a:r>
            <a:r>
              <a:rPr lang="ru-RU" dirty="0" smtClean="0">
                <a:latin typeface="Euclid Circular B Bold" pitchFamily="34" charset="-52"/>
              </a:rPr>
              <a:t>волонтёра.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12291" name="Picture 3" descr="C:\Users\User\Desktop\Презентация на верификацию\Ym857widV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3284984"/>
            <a:ext cx="4187957" cy="3140968"/>
          </a:xfrm>
          <a:prstGeom prst="rect">
            <a:avLst/>
          </a:prstGeom>
          <a:noFill/>
        </p:spPr>
      </p:pic>
      <p:pic>
        <p:nvPicPr>
          <p:cNvPr id="12292" name="Picture 4" descr="C:\Users\User\Desktop\Презентация на верификацию\QMtzCU4zVTk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134076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260648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26 ноября волонтёры помогли в реализации мероприятия </a:t>
            </a:r>
            <a:r>
              <a:rPr lang="ru-RU" dirty="0" smtClean="0">
                <a:latin typeface="Euclid Circular B Bold" pitchFamily="34" charset="-52"/>
              </a:rPr>
              <a:t>для мам, достойно воспитавших детей. Земляки чествовали многодетных мам, мам, воспитывающих особых детей, мам, воспитавших героев, вставших на защиту нашего Отечества. 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16387" name="Picture 3" descr="C:\Users\User\Desktop\Презентация на верификацию\HqtVT4hvJ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772816"/>
            <a:ext cx="4643669" cy="3482752"/>
          </a:xfrm>
          <a:prstGeom prst="rect">
            <a:avLst/>
          </a:prstGeom>
          <a:noFill/>
        </p:spPr>
      </p:pic>
      <p:pic>
        <p:nvPicPr>
          <p:cNvPr id="16388" name="Picture 4" descr="C:\Users\User\Desktop\Презентация на верификацию\QrUjBUSOx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088" y="1700808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езентация на верификацию\Шаблон презентации ДЦ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6536" y="24208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Euclid Circular B Bold" pitchFamily="34" charset="-52"/>
              </a:rPr>
              <a:t>Спасибо за внимание! </a:t>
            </a:r>
            <a:endParaRPr lang="ru-RU" sz="5400" dirty="0">
              <a:solidFill>
                <a:schemeClr val="bg1"/>
              </a:solidFill>
              <a:latin typeface="Euclid Circular B Bol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260648"/>
            <a:ext cx="88569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28 декабря 2022 года был подписан лицензионный договор между Ассоциацией волонтерских центров России и Автономной некоммерческой организацией «Центр социального обслуживания населения «БЛАГОТВОР» о создании и организации деятельности на территории </a:t>
            </a:r>
            <a:r>
              <a:rPr lang="ru-RU" dirty="0" err="1" smtClean="0">
                <a:latin typeface="Euclid Circular B Bold" pitchFamily="34" charset="-52"/>
              </a:rPr>
              <a:t>Тайшетского</a:t>
            </a:r>
            <a:r>
              <a:rPr lang="ru-RU" dirty="0" smtClean="0">
                <a:latin typeface="Euclid Circular B Bold" pitchFamily="34" charset="-52"/>
              </a:rPr>
              <a:t> района </a:t>
            </a:r>
            <a:r>
              <a:rPr lang="ru-RU" dirty="0" err="1" smtClean="0">
                <a:latin typeface="Euclid Circular B Bold" pitchFamily="34" charset="-52"/>
              </a:rPr>
              <a:t>Добро.Центра</a:t>
            </a:r>
            <a:r>
              <a:rPr lang="ru-RU" dirty="0" smtClean="0">
                <a:latin typeface="Euclid Circular B Bold" pitchFamily="34" charset="-52"/>
              </a:rPr>
              <a:t>.</a:t>
            </a:r>
            <a:br>
              <a:rPr lang="ru-RU" dirty="0" smtClean="0">
                <a:latin typeface="Euclid Circular B Bold" pitchFamily="34" charset="-52"/>
              </a:rPr>
            </a:br>
            <a:r>
              <a:rPr lang="ru-RU" dirty="0" smtClean="0">
                <a:latin typeface="Euclid Circular B Bold" pitchFamily="34" charset="-52"/>
              </a:rPr>
              <a:t>28 августа 2023 года в городе Тайшете открылся первый </a:t>
            </a:r>
            <a:r>
              <a:rPr lang="ru-RU" dirty="0" err="1" smtClean="0">
                <a:latin typeface="Euclid Circular B Bold" pitchFamily="34" charset="-52"/>
              </a:rPr>
              <a:t>Добро.Центр</a:t>
            </a:r>
            <a:r>
              <a:rPr lang="ru-RU" dirty="0" smtClean="0">
                <a:latin typeface="Euclid Circular B Bold" pitchFamily="34" charset="-52"/>
              </a:rPr>
              <a:t> «БЛАГОТВОР». 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2051" name="Picture 3" descr="C:\Users\User\Desktop\Презентация на верификацию\908XMfVin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752" y="4509120"/>
            <a:ext cx="4232920" cy="1908121"/>
          </a:xfrm>
          <a:prstGeom prst="rect">
            <a:avLst/>
          </a:prstGeom>
          <a:noFill/>
        </p:spPr>
      </p:pic>
      <p:pic>
        <p:nvPicPr>
          <p:cNvPr id="2052" name="Picture 4" descr="C:\Users\User\Desktop\Презентация на верификацию\HqhPFMAaS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016" y="2492896"/>
            <a:ext cx="3960440" cy="1785292"/>
          </a:xfrm>
          <a:prstGeom prst="rect">
            <a:avLst/>
          </a:prstGeom>
          <a:noFill/>
        </p:spPr>
      </p:pic>
      <p:pic>
        <p:nvPicPr>
          <p:cNvPr id="2053" name="Picture 5" descr="C:\Users\User\Desktop\Презентация на верификацию\sIToydwAP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2492896"/>
            <a:ext cx="4015469" cy="181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404664"/>
            <a:ext cx="89289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Руководителем </a:t>
            </a:r>
            <a:r>
              <a:rPr lang="ru-RU" dirty="0" err="1" smtClean="0">
                <a:latin typeface="Euclid Circular B Bold" pitchFamily="34" charset="-52"/>
              </a:rPr>
              <a:t>Добро.Центра</a:t>
            </a:r>
            <a:r>
              <a:rPr lang="ru-RU" dirty="0" smtClean="0">
                <a:latin typeface="Euclid Circular B Bold" pitchFamily="34" charset="-52"/>
              </a:rPr>
              <a:t> является Григорьева Ольга Анатолиевна</a:t>
            </a:r>
            <a:r>
              <a:rPr lang="ru-RU" dirty="0" smtClean="0">
                <a:latin typeface="Euclid Circular B Bold" pitchFamily="34" charset="-52"/>
              </a:rPr>
              <a:t>.</a:t>
            </a:r>
          </a:p>
          <a:p>
            <a:r>
              <a:rPr lang="ru-RU" sz="1600" dirty="0" smtClean="0">
                <a:latin typeface="Euclid Circular B Bold" pitchFamily="34" charset="-52"/>
              </a:rPr>
              <a:t>Руководитель Добро. Центра БЛАГОТВОР приняла участие в МЕЖДУНАРОДНОМ ФОРУМЕ ГРАЖДАНСКОГО УЧАСТИЯ</a:t>
            </a:r>
            <a:br>
              <a:rPr lang="ru-RU" sz="1600" dirty="0" smtClean="0">
                <a:latin typeface="Euclid Circular B Bold" pitchFamily="34" charset="-52"/>
              </a:rPr>
            </a:br>
            <a:r>
              <a:rPr lang="ru-RU" sz="1600" dirty="0" smtClean="0">
                <a:latin typeface="Euclid Circular B Bold" pitchFamily="34" charset="-52"/>
                <a:hlinkClick r:id="rId3"/>
              </a:rPr>
              <a:t>#МЫВМЕСТЕ</a:t>
            </a:r>
            <a:r>
              <a:rPr lang="ru-RU" sz="1600" dirty="0" smtClean="0">
                <a:latin typeface="Euclid Circular B Bold" pitchFamily="34" charset="-52"/>
              </a:rPr>
              <a:t/>
            </a:r>
            <a:br>
              <a:rPr lang="ru-RU" sz="1600" dirty="0" smtClean="0">
                <a:latin typeface="Euclid Circular B Bold" pitchFamily="34" charset="-52"/>
              </a:rPr>
            </a:br>
            <a:r>
              <a:rPr lang="ru-RU" sz="1600" dirty="0" smtClean="0">
                <a:latin typeface="Euclid Circular B Bold" pitchFamily="34" charset="-52"/>
              </a:rPr>
              <a:t>ЦЕЛЬЮ форума является демонстрация достижений добровольчества и некоммерческого сектора за последние 20 лет и определение векторов развития сферы до 2030 года вместе с сообществом лидеров социальных изменений.</a:t>
            </a:r>
            <a:br>
              <a:rPr lang="ru-RU" sz="1600" dirty="0" smtClean="0">
                <a:latin typeface="Euclid Circular B Bold" pitchFamily="34" charset="-52"/>
              </a:rPr>
            </a:br>
            <a:r>
              <a:rPr lang="ru-RU" sz="1600" dirty="0" smtClean="0">
                <a:latin typeface="Euclid Circular B Bold" pitchFamily="34" charset="-52"/>
              </a:rPr>
              <a:t>Форум объединил более 10 тысяч волонтеров.</a:t>
            </a:r>
            <a:endParaRPr lang="ru-RU" sz="1600" dirty="0">
              <a:latin typeface="Euclid Circular B Bold" pitchFamily="34" charset="-52"/>
            </a:endParaRPr>
          </a:p>
        </p:txBody>
      </p:sp>
      <p:pic>
        <p:nvPicPr>
          <p:cNvPr id="3077" name="Picture 5" descr="C:\Users\User\Desktop\Презентация на верификацию\9Hb26cyZW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2996952"/>
            <a:ext cx="4332326" cy="2880320"/>
          </a:xfrm>
          <a:prstGeom prst="rect">
            <a:avLst/>
          </a:prstGeom>
          <a:noFill/>
        </p:spPr>
      </p:pic>
      <p:pic>
        <p:nvPicPr>
          <p:cNvPr id="3078" name="Picture 6" descr="C:\Users\User\Desktop\Презентация на верификацию\k7KkuNRTy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2852936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на верификацию\Шаблон презентации ДЦ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234888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Нам </a:t>
            </a:r>
            <a: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  <a:t>интересно претворять социальные проекты в жизнь и развивать волонтеров, чтобы оказать больше помощи нуждающимся категориям граждан.</a:t>
            </a:r>
            <a:br>
              <a:rPr lang="ru-RU" sz="2400" dirty="0" smtClean="0">
                <a:solidFill>
                  <a:schemeClr val="bg1"/>
                </a:solidFill>
                <a:latin typeface="Euclid Circular B Bold" pitchFamily="34" charset="-52"/>
              </a:rPr>
            </a:br>
            <a:endParaRPr lang="ru-RU" sz="2400" dirty="0">
              <a:solidFill>
                <a:schemeClr val="bg1"/>
              </a:solidFill>
              <a:latin typeface="Euclid Circular B Bold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808" y="83671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Euclid Circular B Bold" pitchFamily="34" charset="-52"/>
              </a:rPr>
              <a:t>Почему мы стали </a:t>
            </a:r>
            <a:r>
              <a:rPr lang="ru-RU" sz="3600" dirty="0" err="1" smtClean="0">
                <a:solidFill>
                  <a:schemeClr val="bg1"/>
                </a:solidFill>
                <a:latin typeface="Euclid Circular B Bold" pitchFamily="34" charset="-52"/>
              </a:rPr>
              <a:t>ДоброЦентром</a:t>
            </a:r>
            <a:r>
              <a:rPr lang="ru-RU" sz="3600" dirty="0" smtClean="0">
                <a:solidFill>
                  <a:schemeClr val="bg1"/>
                </a:solidFill>
                <a:latin typeface="Euclid Circular B Bold" pitchFamily="34" charset="-52"/>
              </a:rPr>
              <a:t>?</a:t>
            </a:r>
            <a:endParaRPr lang="ru-RU" sz="3600" dirty="0">
              <a:latin typeface="Euclid Circular B Bol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8504" y="260648"/>
            <a:ext cx="9145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Euclid Circular B Bold" pitchFamily="34" charset="-52"/>
              </a:rPr>
              <a:t>В2022году </a:t>
            </a:r>
            <a:r>
              <a:rPr lang="ru-RU" sz="1800" dirty="0" smtClean="0">
                <a:latin typeface="Euclid Circular B Bold" pitchFamily="34" charset="-52"/>
              </a:rPr>
              <a:t>АНО ЦСОН «БЛАГОТВОР»</a:t>
            </a:r>
            <a:r>
              <a:rPr lang="ru-RU" sz="1800" dirty="0" smtClean="0">
                <a:latin typeface="Euclid Circular B Bold" pitchFamily="34" charset="-52"/>
              </a:rPr>
              <a:t> </a:t>
            </a:r>
            <a:r>
              <a:rPr lang="ru-RU" sz="1800" dirty="0" smtClean="0">
                <a:latin typeface="Euclid Circular B Bold" pitchFamily="34" charset="-52"/>
              </a:rPr>
              <a:t>реализовал проект «Сказка входит в дом» в г.Тайшете Иркутской области</a:t>
            </a:r>
            <a:r>
              <a:rPr lang="ru-RU" sz="1800" dirty="0" smtClean="0">
                <a:latin typeface="Euclid Circular B Bold" pitchFamily="34" charset="-52"/>
              </a:rPr>
              <a:t>.</a:t>
            </a:r>
            <a:r>
              <a:rPr lang="ru-RU" sz="1800" dirty="0" smtClean="0">
                <a:latin typeface="Euclid Circular B Bold" pitchFamily="34" charset="-52"/>
              </a:rPr>
              <a:t/>
            </a:r>
            <a:br>
              <a:rPr lang="ru-RU" sz="1800" dirty="0" smtClean="0">
                <a:latin typeface="Euclid Circular B Bold" pitchFamily="34" charset="-52"/>
              </a:rPr>
            </a:br>
            <a:r>
              <a:rPr lang="ru-RU" sz="1800" dirty="0" smtClean="0">
                <a:latin typeface="Euclid Circular B Bold" pitchFamily="34" charset="-52"/>
              </a:rPr>
              <a:t>Участники проекта, на которых направлены мероприятия, это дети-инвалиды с заболеванием «эпилепсия». Выбор детей с данным диагнозом был не случайным, так как в силу заболевания ребенка, мероприятия с массовым скоплением людей могут спровоцировать приступ. Таким детям требуется постоянный присмотр со стороны родителей, дети ограничены в социальных контактах</a:t>
            </a:r>
            <a:r>
              <a:rPr lang="ru-RU" sz="1800" dirty="0" smtClean="0">
                <a:latin typeface="Euclid Circular B Bold" pitchFamily="34" charset="-52"/>
              </a:rPr>
              <a:t>.</a:t>
            </a:r>
            <a:r>
              <a:rPr lang="ru-RU" sz="1800" dirty="0" smtClean="0">
                <a:latin typeface="Euclid Circular B Bold" pitchFamily="34" charset="-52"/>
              </a:rPr>
              <a:t/>
            </a:r>
            <a:br>
              <a:rPr lang="ru-RU" sz="1800" dirty="0" smtClean="0">
                <a:latin typeface="Euclid Circular B Bold" pitchFamily="34" charset="-52"/>
              </a:rPr>
            </a:br>
            <a:r>
              <a:rPr lang="ru-RU" sz="1800" dirty="0" smtClean="0">
                <a:latin typeface="Euclid Circular B Bold" pitchFamily="34" charset="-52"/>
              </a:rPr>
              <a:t>В реализации проекта партнерами </a:t>
            </a:r>
            <a:r>
              <a:rPr lang="ru-RU" sz="1800" dirty="0" smtClean="0">
                <a:latin typeface="Euclid Circular B Bold" pitchFamily="34" charset="-52"/>
              </a:rPr>
              <a:t>выступили </a:t>
            </a:r>
            <a:r>
              <a:rPr lang="ru-RU" sz="1800" dirty="0" smtClean="0">
                <a:latin typeface="Euclid Circular B Bold" pitchFamily="34" charset="-52"/>
              </a:rPr>
              <a:t>волонтеры Женсовета ООО «</a:t>
            </a:r>
            <a:r>
              <a:rPr lang="ru-RU" sz="1800" dirty="0" err="1" smtClean="0">
                <a:latin typeface="Euclid Circular B Bold" pitchFamily="34" charset="-52"/>
              </a:rPr>
              <a:t>Русал</a:t>
            </a:r>
            <a:r>
              <a:rPr lang="ru-RU" sz="1800" dirty="0" smtClean="0">
                <a:latin typeface="Euclid Circular B Bold" pitchFamily="34" charset="-52"/>
              </a:rPr>
              <a:t> – Тайшет». </a:t>
            </a:r>
            <a:endParaRPr lang="ru-RU" sz="1800" dirty="0">
              <a:latin typeface="Euclid Circular B Bold" pitchFamily="34" charset="-52"/>
            </a:endParaRPr>
          </a:p>
        </p:txBody>
      </p:sp>
      <p:pic>
        <p:nvPicPr>
          <p:cNvPr id="13315" name="Picture 3" descr="C:\Users\User\Desktop\Презентация на верификацию\ZuC9d3ynt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3284984"/>
            <a:ext cx="4032448" cy="3024336"/>
          </a:xfrm>
          <a:prstGeom prst="rect">
            <a:avLst/>
          </a:prstGeom>
          <a:noFill/>
        </p:spPr>
      </p:pic>
      <p:pic>
        <p:nvPicPr>
          <p:cNvPr id="13316" name="Picture 4" descr="C:\Users\User\Desktop\Презентация на верификацию\wbGcc3Tlj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048" y="328498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0512" y="260648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Euclid Circular B Bold" pitchFamily="34" charset="-52"/>
              </a:rPr>
              <a:t>Ко Дню защиты детей волонтёры посетили </a:t>
            </a:r>
            <a:r>
              <a:rPr lang="ru-RU" sz="1600" dirty="0" smtClean="0">
                <a:latin typeface="Euclid Circular B Bold" pitchFamily="34" charset="-52"/>
              </a:rPr>
              <a:t>Областное государственное учреждение социального обслуживания "Социальный приют для детей и подростков"Аистенок" г.Тайшет</a:t>
            </a:r>
            <a:r>
              <a:rPr lang="ru-RU" sz="1600" dirty="0" smtClean="0">
                <a:latin typeface="Euclid Circular B Bold" pitchFamily="34" charset="-52"/>
              </a:rPr>
              <a:t>.</a:t>
            </a:r>
            <a:r>
              <a:rPr lang="ru-RU" sz="1600" dirty="0" smtClean="0">
                <a:latin typeface="Euclid Circular B Bold" pitchFamily="34" charset="-52"/>
              </a:rPr>
              <a:t/>
            </a:r>
            <a:br>
              <a:rPr lang="ru-RU" sz="1600" dirty="0" smtClean="0">
                <a:latin typeface="Euclid Circular B Bold" pitchFamily="34" charset="-52"/>
              </a:rPr>
            </a:br>
            <a:r>
              <a:rPr lang="ru-RU" sz="1600" dirty="0" smtClean="0">
                <a:latin typeface="Euclid Circular B Bold" pitchFamily="34" charset="-52"/>
              </a:rPr>
              <a:t>Волонтёры сообщества приготовили маленькие сладкие подарки и один хороший и полезный подарок - футбольный мяч, с которым дети смогут в дальнейшем играть и развивать свои спортивные навыки. Так же придумали для них разные конкурсы как развивающие, так и спортивные.</a:t>
            </a:r>
            <a:endParaRPr lang="ru-RU" sz="1600" dirty="0">
              <a:latin typeface="Euclid Circular B Bold" pitchFamily="34" charset="-52"/>
            </a:endParaRPr>
          </a:p>
        </p:txBody>
      </p:sp>
      <p:pic>
        <p:nvPicPr>
          <p:cNvPr id="14340" name="Picture 4" descr="C:\Users\User\Desktop\Презентация на верификацию\50Sj5eUiN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3140968"/>
            <a:ext cx="4475989" cy="3356992"/>
          </a:xfrm>
          <a:prstGeom prst="rect">
            <a:avLst/>
          </a:prstGeom>
          <a:noFill/>
        </p:spPr>
      </p:pic>
      <p:pic>
        <p:nvPicPr>
          <p:cNvPr id="14342" name="Picture 6" descr="C:\Users\User\Desktop\Презентация на верификацию\njCFXcf5wW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220486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Презентация на верификацию\Шаблон презентации ДЦ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0512" y="260648"/>
            <a:ext cx="89289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Euclid Circular B Bold" pitchFamily="34" charset="-52"/>
              </a:rPr>
              <a:t>Бабушкины сказки</a:t>
            </a:r>
            <a:br>
              <a:rPr lang="ru-RU" dirty="0" smtClean="0">
                <a:latin typeface="Euclid Circular B Bold" pitchFamily="34" charset="-52"/>
              </a:rPr>
            </a:br>
            <a:r>
              <a:rPr lang="ru-RU" dirty="0" smtClean="0">
                <a:latin typeface="Euclid Circular B Bold" pitchFamily="34" charset="-52"/>
              </a:rPr>
              <a:t> Волонтёры серебряного </a:t>
            </a:r>
            <a:r>
              <a:rPr lang="ru-RU" dirty="0" smtClean="0">
                <a:latin typeface="Euclid Circular B Bold" pitchFamily="34" charset="-52"/>
              </a:rPr>
              <a:t>возраста </a:t>
            </a:r>
            <a:r>
              <a:rPr lang="ru-RU" dirty="0" smtClean="0">
                <a:latin typeface="Euclid Circular B Bold" pitchFamily="34" charset="-52"/>
              </a:rPr>
              <a:t>приурочили вручение авторских книг для детей-инвалидов и детей с ОВЗ, посещающих группу кратковременного пребывания Комплексного центра, к показу кукольным театром сказки «Петушок и бобовое зёрнышко». </a:t>
            </a:r>
            <a:endParaRPr lang="ru-RU" dirty="0">
              <a:latin typeface="Euclid Circular B Bold" pitchFamily="34" charset="-52"/>
            </a:endParaRPr>
          </a:p>
        </p:txBody>
      </p:sp>
      <p:pic>
        <p:nvPicPr>
          <p:cNvPr id="15364" name="Picture 4" descr="C:\Users\User\Desktop\Презентация на верификацию\YBwQKLRbY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3284984"/>
            <a:ext cx="4448944" cy="3336708"/>
          </a:xfrm>
          <a:prstGeom prst="rect">
            <a:avLst/>
          </a:prstGeom>
          <a:noFill/>
        </p:spPr>
      </p:pic>
      <p:pic>
        <p:nvPicPr>
          <p:cNvPr id="15365" name="Picture 5" descr="C:\Users\User\Desktop\Презентация на верификацию\D5VC9HLhKK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1916832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404664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Euclid Circular B Bold" pitchFamily="34" charset="-52"/>
              </a:rPr>
              <a:t>Волонтеры - медики </a:t>
            </a:r>
            <a:r>
              <a:rPr lang="ru-RU" sz="1800" dirty="0" err="1" smtClean="0">
                <a:latin typeface="Euclid Circular B Bold" pitchFamily="34" charset="-52"/>
              </a:rPr>
              <a:t>Тайшетского</a:t>
            </a:r>
            <a:r>
              <a:rPr lang="ru-RU" sz="1800" dirty="0" smtClean="0">
                <a:latin typeface="Euclid Circular B Bold" pitchFamily="34" charset="-52"/>
              </a:rPr>
              <a:t> Медицинского Техникум совместно с </a:t>
            </a:r>
            <a:r>
              <a:rPr lang="ru-RU" sz="1800" dirty="0" err="1" smtClean="0">
                <a:latin typeface="Euclid Circular B Bold" pitchFamily="34" charset="-52"/>
              </a:rPr>
              <a:t>волонтёроами</a:t>
            </a:r>
            <a:r>
              <a:rPr lang="ru-RU" sz="1800" dirty="0" smtClean="0">
                <a:latin typeface="Euclid Circular B Bold" pitchFamily="34" charset="-52"/>
              </a:rPr>
              <a:t> </a:t>
            </a:r>
            <a:r>
              <a:rPr lang="ru-RU" sz="1800" dirty="0" err="1" smtClean="0">
                <a:latin typeface="Euclid Circular B Bold" pitchFamily="34" charset="-52"/>
              </a:rPr>
              <a:t>Добро.Центра</a:t>
            </a:r>
            <a:r>
              <a:rPr lang="ru-RU" sz="1800" dirty="0" smtClean="0">
                <a:latin typeface="Euclid Circular B Bold" pitchFamily="34" charset="-52"/>
              </a:rPr>
              <a:t> "</a:t>
            </a:r>
            <a:r>
              <a:rPr lang="ru-RU" sz="1800" dirty="0" err="1" smtClean="0">
                <a:latin typeface="Euclid Circular B Bold" pitchFamily="34" charset="-52"/>
              </a:rPr>
              <a:t>Благотвор</a:t>
            </a:r>
            <a:r>
              <a:rPr lang="ru-RU" sz="1800" dirty="0" smtClean="0">
                <a:latin typeface="Euclid Circular B Bold" pitchFamily="34" charset="-52"/>
              </a:rPr>
              <a:t>" г.Тайшета по доброй традиции встретились с </a:t>
            </a:r>
            <a:r>
              <a:rPr lang="ru-RU" sz="1800" dirty="0" err="1" smtClean="0">
                <a:latin typeface="Euclid Circular B Bold" pitchFamily="34" charset="-52"/>
              </a:rPr>
              <a:t>благополучателями</a:t>
            </a:r>
            <a:r>
              <a:rPr lang="ru-RU" sz="1800" dirty="0" smtClean="0">
                <a:latin typeface="Euclid Circular B Bold" pitchFamily="34" charset="-52"/>
              </a:rPr>
              <a:t> ОГБУСО ""</a:t>
            </a:r>
            <a:r>
              <a:rPr lang="ru-RU" sz="1800" dirty="0" err="1" smtClean="0">
                <a:latin typeface="Euclid Circular B Bold" pitchFamily="34" charset="-52"/>
              </a:rPr>
              <a:t>Пуляевский</a:t>
            </a:r>
            <a:r>
              <a:rPr lang="ru-RU" sz="1800" dirty="0" smtClean="0">
                <a:latin typeface="Euclid Circular B Bold" pitchFamily="34" charset="-52"/>
              </a:rPr>
              <a:t> психоневрологический диспансер" . В рамках Всероссийской акции "Новый год в каждый двор" гости организовали праздничный концерт, совместно с </a:t>
            </a:r>
            <a:r>
              <a:rPr lang="ru-RU" sz="1800" dirty="0" err="1" smtClean="0">
                <a:latin typeface="Euclid Circular B Bold" pitchFamily="34" charset="-52"/>
              </a:rPr>
              <a:t>благополучателями</a:t>
            </a:r>
            <a:r>
              <a:rPr lang="ru-RU" sz="1800" dirty="0" smtClean="0">
                <a:latin typeface="Euclid Circular B Bold" pitchFamily="34" charset="-52"/>
              </a:rPr>
              <a:t> нарядили елку добра, поиграли в хоккей и под веселые новогодние песни поводили хоровод вокруг зимней красавицы!</a:t>
            </a:r>
            <a:endParaRPr lang="ru-RU" sz="1800" dirty="0">
              <a:latin typeface="Euclid Circular B Bold" pitchFamily="34" charset="-52"/>
            </a:endParaRPr>
          </a:p>
        </p:txBody>
      </p:sp>
      <p:pic>
        <p:nvPicPr>
          <p:cNvPr id="17411" name="Picture 3" descr="C:\Users\User\Desktop\Презентация на верификацию\_k7ggTmuz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2996952"/>
            <a:ext cx="4389131" cy="2924944"/>
          </a:xfrm>
          <a:prstGeom prst="rect">
            <a:avLst/>
          </a:prstGeom>
          <a:noFill/>
        </p:spPr>
      </p:pic>
      <p:pic>
        <p:nvPicPr>
          <p:cNvPr id="17412" name="Picture 4" descr="C:\Users\User\Desktop\Презентация на верификацию\7y_aHMyXP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2996952"/>
            <a:ext cx="4464496" cy="297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езентация на верификацию\Шаблон презентации ДЦ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Euclid Circular B Bold" pitchFamily="34" charset="-52"/>
              </a:rPr>
              <a:t>Наша деятельность </a:t>
            </a:r>
            <a:r>
              <a:rPr lang="ru-RU" sz="2000" dirty="0" smtClean="0">
                <a:latin typeface="Euclid Circular B Bold" pitchFamily="34" charset="-52"/>
              </a:rPr>
              <a:t>по развитию инициативных групп началась </a:t>
            </a:r>
            <a:r>
              <a:rPr lang="ru-RU" sz="2000" dirty="0" smtClean="0">
                <a:latin typeface="Euclid Circular B Bold" pitchFamily="34" charset="-52"/>
              </a:rPr>
              <a:t>с </a:t>
            </a:r>
            <a:r>
              <a:rPr lang="ru-RU" sz="2000" dirty="0" smtClean="0">
                <a:latin typeface="Euclid Circular B Bold" pitchFamily="34" charset="-52"/>
              </a:rPr>
              <a:t>группы </a:t>
            </a:r>
            <a:r>
              <a:rPr lang="ru-RU" sz="2000" dirty="0" smtClean="0">
                <a:latin typeface="Euclid Circular B Bold" pitchFamily="34" charset="-52"/>
              </a:rPr>
              <a:t>волонтёров – </a:t>
            </a:r>
            <a:r>
              <a:rPr lang="ru-RU" sz="2000" dirty="0" err="1" smtClean="0">
                <a:latin typeface="Euclid Circular B Bold" pitchFamily="34" charset="-52"/>
              </a:rPr>
              <a:t>Текутьевой</a:t>
            </a:r>
            <a:r>
              <a:rPr lang="ru-RU" sz="2000" dirty="0" smtClean="0">
                <a:latin typeface="Euclid Circular B Bold" pitchFamily="34" charset="-52"/>
              </a:rPr>
              <a:t> Ирины Юрьевны и Смолиной Елены Викторовны, которая была образована для оказания волонтерской помощи участникам СВО и членам их семей.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462</Words>
  <Application>Microsoft Office PowerPoint</Application>
  <PresentationFormat>Лист A4 (210x297 мм)</PresentationFormat>
  <Paragraphs>21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2024-04-01T02:00:46Z</dcterms:created>
  <dcterms:modified xsi:type="dcterms:W3CDTF">2024-04-01T03:12:05Z</dcterms:modified>
</cp:coreProperties>
</file>