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60E"/>
    <a:srgbClr val="006600"/>
    <a:srgbClr val="002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56" autoAdjust="0"/>
  </p:normalViewPr>
  <p:slideViewPr>
    <p:cSldViewPr snapToGrid="0">
      <p:cViewPr varScale="1">
        <p:scale>
          <a:sx n="116" d="100"/>
          <a:sy n="116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171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16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99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81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5211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962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951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9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79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93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2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70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97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92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906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54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67A6-EB4F-4DF5-8A58-A936E877744B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400919-1EFB-464F-8221-7264F437D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2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d/ShowOTPriGLC6Q" TargetMode="External"/><Relationship Id="rId2" Type="http://schemas.openxmlformats.org/officeDocument/2006/relationships/hyperlink" Target="https://disk.yandex.ru/d/WiuyWBc1VP6WtQ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CA3642-32BC-4597-B238-2129E781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539378" cy="2459355"/>
          </a:xfrm>
          <a:gradFill>
            <a:gsLst>
              <a:gs pos="8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sz="6600" b="1" dirty="0">
                <a:solidFill>
                  <a:srgbClr val="006600"/>
                </a:solidFill>
                <a:latin typeface="Book Antiqua" panose="02040602050305030304" pitchFamily="18" charset="0"/>
              </a:rPr>
              <a:t>«ЛЮБО-ЗЕЛЕНО»</a:t>
            </a:r>
            <a:br>
              <a:rPr lang="ru-RU" sz="6600" b="1" dirty="0">
                <a:solidFill>
                  <a:srgbClr val="006600"/>
                </a:solidFill>
                <a:latin typeface="Book Antiqua" panose="02040602050305030304" pitchFamily="18" charset="0"/>
              </a:rPr>
            </a:br>
            <a:r>
              <a:rPr lang="ru-RU" sz="4000" b="1" dirty="0" err="1">
                <a:solidFill>
                  <a:srgbClr val="006600"/>
                </a:solidFill>
                <a:latin typeface="Book Antiqua" panose="02040602050305030304" pitchFamily="18" charset="0"/>
              </a:rPr>
              <a:t>эковолонтёрский</a:t>
            </a:r>
            <a:r>
              <a:rPr lang="ru-RU" sz="4000" b="1" dirty="0">
                <a:solidFill>
                  <a:srgbClr val="006600"/>
                </a:solidFill>
                <a:latin typeface="Book Antiqua" panose="02040602050305030304" pitchFamily="18" charset="0"/>
              </a:rPr>
              <a:t> отряд </a:t>
            </a:r>
            <a:r>
              <a:rPr lang="ru-RU" sz="4000" dirty="0">
                <a:latin typeface="Book Antiqua" panose="02040602050305030304" pitchFamily="18" charset="0"/>
              </a:rPr>
              <a:t/>
            </a:r>
            <a:br>
              <a:rPr lang="ru-RU" sz="4000" dirty="0">
                <a:latin typeface="Book Antiqua" panose="02040602050305030304" pitchFamily="18" charset="0"/>
              </a:rPr>
            </a:br>
            <a:r>
              <a:rPr lang="ru-RU" sz="2800" b="1" dirty="0">
                <a:solidFill>
                  <a:srgbClr val="002B82"/>
                </a:solidFill>
                <a:latin typeface="Book Antiqua" panose="02040602050305030304" pitchFamily="18" charset="0"/>
              </a:rPr>
              <a:t>при </a:t>
            </a:r>
            <a:r>
              <a:rPr lang="ru-RU" sz="2800" b="1" dirty="0" err="1">
                <a:solidFill>
                  <a:srgbClr val="002B82"/>
                </a:solidFill>
                <a:latin typeface="Book Antiqua" panose="02040602050305030304" pitchFamily="18" charset="0"/>
              </a:rPr>
              <a:t>Шалакушском</a:t>
            </a:r>
            <a:r>
              <a:rPr lang="ru-RU" sz="2800" b="1" dirty="0">
                <a:solidFill>
                  <a:srgbClr val="002B82"/>
                </a:solidFill>
                <a:latin typeface="Book Antiqua" panose="02040602050305030304" pitchFamily="18" charset="0"/>
              </a:rPr>
              <a:t> обособленном подразделении</a:t>
            </a:r>
            <a:br>
              <a:rPr lang="ru-RU" sz="2800" b="1" dirty="0">
                <a:solidFill>
                  <a:srgbClr val="002B82"/>
                </a:solidFill>
                <a:latin typeface="Book Antiqua" panose="02040602050305030304" pitchFamily="18" charset="0"/>
              </a:rPr>
            </a:br>
            <a:r>
              <a:rPr lang="ru-RU" sz="2800" b="1" dirty="0">
                <a:solidFill>
                  <a:srgbClr val="002B82"/>
                </a:solidFill>
                <a:latin typeface="Book Antiqua" panose="02040602050305030304" pitchFamily="18" charset="0"/>
              </a:rPr>
              <a:t>ООО ПКП «Титан»</a:t>
            </a:r>
            <a:br>
              <a:rPr lang="ru-RU" sz="2800" b="1" dirty="0">
                <a:solidFill>
                  <a:srgbClr val="002B82"/>
                </a:solidFill>
                <a:latin typeface="Book Antiqua" panose="02040602050305030304" pitchFamily="18" charset="0"/>
              </a:rPr>
            </a:br>
            <a:endParaRPr lang="ru-RU" sz="2800" b="1" dirty="0">
              <a:solidFill>
                <a:srgbClr val="002B82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DAA0165-95DD-4C25-B08F-09540CE9D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48472"/>
            <a:ext cx="5157787" cy="3788229"/>
          </a:xfrm>
        </p:spPr>
        <p:txBody>
          <a:bodyPr>
            <a:normAutofit fontScale="92500" lnSpcReduction="20000"/>
          </a:bodyPr>
          <a:lstStyle/>
          <a:p>
            <a:r>
              <a:rPr lang="ru-RU" sz="1600" b="1" dirty="0">
                <a:latin typeface="Book Antiqua" panose="02040602050305030304" pitchFamily="18" charset="0"/>
              </a:rPr>
              <a:t>отряд создан </a:t>
            </a:r>
            <a:r>
              <a:rPr lang="ru-RU" sz="1600" b="1" dirty="0" smtClean="0">
                <a:latin typeface="Book Antiqua" panose="02040602050305030304" pitchFamily="18" charset="0"/>
              </a:rPr>
              <a:t>13.08.2020</a:t>
            </a:r>
            <a:endParaRPr lang="ru-RU" sz="15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Book Antiqua" panose="02040602050305030304" pitchFamily="18" charset="0"/>
              </a:rPr>
              <a:t>20 действующих волонтёров </a:t>
            </a:r>
            <a:r>
              <a:rPr lang="ru-RU" sz="1600" b="1" dirty="0">
                <a:latin typeface="Book Antiqua" panose="02040602050305030304" pitchFamily="18" charset="0"/>
              </a:rPr>
              <a:t>– активных, неравнодушных к природе и  позитивных добровольца </a:t>
            </a:r>
            <a:r>
              <a:rPr lang="ru-RU" sz="1600" b="1" dirty="0" smtClean="0">
                <a:latin typeface="Book Antiqua" panose="02040602050305030304" pitchFamily="18" charset="0"/>
              </a:rPr>
              <a:t>(за период существования отряда в акциях и мероприятиях приняли участие 45 волонтеров, в </a:t>
            </a:r>
            <a:r>
              <a:rPr lang="ru-RU" sz="1600" b="1" dirty="0">
                <a:latin typeface="Book Antiqua" panose="02040602050305030304" pitchFamily="18" charset="0"/>
              </a:rPr>
              <a:t>том числе </a:t>
            </a:r>
            <a:r>
              <a:rPr lang="ru-RU" sz="1600" b="1" dirty="0" smtClean="0">
                <a:latin typeface="Book Antiqua" panose="02040602050305030304" pitchFamily="18" charset="0"/>
              </a:rPr>
              <a:t>30 </a:t>
            </a:r>
            <a:r>
              <a:rPr lang="ru-RU" sz="1600" b="1" dirty="0">
                <a:latin typeface="Book Antiqua" panose="02040602050305030304" pitchFamily="18" charset="0"/>
              </a:rPr>
              <a:t>чел. подростки и молодёжь от 12 до </a:t>
            </a:r>
            <a:r>
              <a:rPr lang="ru-RU" sz="1600" b="1" dirty="0" smtClean="0">
                <a:latin typeface="Book Antiqua" panose="02040602050305030304" pitchFamily="18" charset="0"/>
              </a:rPr>
              <a:t>25 </a:t>
            </a:r>
            <a:r>
              <a:rPr lang="ru-RU" sz="1600" b="1" dirty="0">
                <a:latin typeface="Book Antiqua" panose="02040602050305030304" pitchFamily="18" charset="0"/>
              </a:rPr>
              <a:t>лет – </a:t>
            </a:r>
            <a:r>
              <a:rPr lang="ru-RU" sz="1600" b="1" dirty="0" smtClean="0">
                <a:latin typeface="Book Antiqua" panose="02040602050305030304" pitchFamily="18" charset="0"/>
              </a:rPr>
              <a:t>это   </a:t>
            </a:r>
            <a:r>
              <a:rPr lang="ru-RU" sz="1600" b="1" dirty="0">
                <a:latin typeface="Book Antiqua" panose="02040602050305030304" pitchFamily="18" charset="0"/>
              </a:rPr>
              <a:t>10 % данной социальной категории посёлка)</a:t>
            </a:r>
          </a:p>
          <a:p>
            <a:r>
              <a:rPr lang="ru-RU" sz="1600" b="1" dirty="0" err="1" smtClean="0">
                <a:latin typeface="Book Antiqua" panose="02040602050305030304" pitchFamily="18" charset="0"/>
              </a:rPr>
              <a:t>Лесовосстановление</a:t>
            </a:r>
            <a:r>
              <a:rPr lang="ru-RU" sz="1600" b="1" dirty="0" smtClean="0">
                <a:latin typeface="Book Antiqua" panose="02040602050305030304" pitchFamily="18" charset="0"/>
              </a:rPr>
              <a:t> 60  </a:t>
            </a:r>
            <a:r>
              <a:rPr lang="ru-RU" sz="1600" b="1" dirty="0">
                <a:latin typeface="Book Antiqua" panose="02040602050305030304" pitchFamily="18" charset="0"/>
              </a:rPr>
              <a:t>га = </a:t>
            </a:r>
            <a:r>
              <a:rPr lang="ru-RU" sz="1600" b="1" dirty="0" smtClean="0">
                <a:latin typeface="Book Antiqua" panose="02040602050305030304" pitchFamily="18" charset="0"/>
              </a:rPr>
              <a:t>180 </a:t>
            </a:r>
            <a:r>
              <a:rPr lang="ru-RU" sz="1600" b="1" dirty="0">
                <a:latin typeface="Book Antiqua" panose="02040602050305030304" pitchFamily="18" charset="0"/>
              </a:rPr>
              <a:t>тыс. сеянцев ели и сосны ОКС и ЗКС (2020 – </a:t>
            </a:r>
            <a:r>
              <a:rPr lang="ru-RU" sz="1600" b="1" dirty="0" smtClean="0">
                <a:latin typeface="Book Antiqua" panose="02040602050305030304" pitchFamily="18" charset="0"/>
              </a:rPr>
              <a:t>2024 </a:t>
            </a:r>
            <a:r>
              <a:rPr lang="ru-RU" sz="1600" b="1" dirty="0">
                <a:latin typeface="Book Antiqua" panose="02040602050305030304" pitchFamily="18" charset="0"/>
              </a:rPr>
              <a:t>гг.)</a:t>
            </a:r>
          </a:p>
          <a:p>
            <a:r>
              <a:rPr lang="ru-RU" sz="1600" b="1" dirty="0">
                <a:latin typeface="Book Antiqua" panose="02040602050305030304" pitchFamily="18" charset="0"/>
              </a:rPr>
              <a:t>«Сад Памяти» – 0,45 га = 1600 сеянцев ели ОКС</a:t>
            </a:r>
          </a:p>
          <a:p>
            <a:r>
              <a:rPr lang="ru-RU" sz="1600" b="1" dirty="0">
                <a:latin typeface="Book Antiqua" panose="02040602050305030304" pitchFamily="18" charset="0"/>
              </a:rPr>
              <a:t>участие в </a:t>
            </a:r>
            <a:r>
              <a:rPr lang="ru-RU" sz="1600" b="1" dirty="0" smtClean="0">
                <a:latin typeface="Book Antiqua" panose="02040602050305030304" pitchFamily="18" charset="0"/>
              </a:rPr>
              <a:t>39-ти </a:t>
            </a:r>
            <a:r>
              <a:rPr lang="ru-RU" sz="1600" b="1" dirty="0">
                <a:latin typeface="Book Antiqua" panose="02040602050305030304" pitchFamily="18" charset="0"/>
              </a:rPr>
              <a:t>всероссийских и международных экологических акциях</a:t>
            </a:r>
          </a:p>
          <a:p>
            <a:r>
              <a:rPr lang="ru-RU" sz="1600" b="1" dirty="0">
                <a:latin typeface="Book Antiqua" panose="02040602050305030304" pitchFamily="18" charset="0"/>
              </a:rPr>
              <a:t>участие в </a:t>
            </a:r>
            <a:r>
              <a:rPr lang="ru-RU" sz="1600" b="1" dirty="0" smtClean="0">
                <a:latin typeface="Book Antiqua" panose="02040602050305030304" pitchFamily="18" charset="0"/>
              </a:rPr>
              <a:t>32-х </a:t>
            </a:r>
            <a:r>
              <a:rPr lang="ru-RU" sz="1600" b="1" dirty="0">
                <a:latin typeface="Book Antiqua" panose="02040602050305030304" pitchFamily="18" charset="0"/>
              </a:rPr>
              <a:t>экологических мероприятиях и  конкурсах, в том числе </a:t>
            </a:r>
            <a:r>
              <a:rPr lang="ru-RU" sz="1600" b="1" dirty="0" err="1">
                <a:latin typeface="Book Antiqua" panose="02040602050305030304" pitchFamily="18" charset="0"/>
              </a:rPr>
              <a:t>экологопознавательных</a:t>
            </a:r>
            <a:r>
              <a:rPr lang="ru-RU" sz="1600" b="1" dirty="0">
                <a:latin typeface="Book Antiqua" panose="02040602050305030304" pitchFamily="18" charset="0"/>
              </a:rPr>
              <a:t> и творческих</a:t>
            </a:r>
            <a:r>
              <a:rPr lang="en-US" sz="1600" b="1" dirty="0">
                <a:latin typeface="Book Antiqua" panose="02040602050305030304" pitchFamily="18" charset="0"/>
              </a:rPr>
              <a:t>  </a:t>
            </a:r>
            <a:endParaRPr lang="ru-RU" sz="1600" b="1" dirty="0">
              <a:latin typeface="Book Antiqua" panose="02040602050305030304" pitchFamily="18" charset="0"/>
            </a:endParaRPr>
          </a:p>
        </p:txBody>
      </p:sp>
      <p:pic>
        <p:nvPicPr>
          <p:cNvPr id="25" name="Объект 24">
            <a:extLst>
              <a:ext uri="{FF2B5EF4-FFF2-40B4-BE49-F238E27FC236}">
                <a16:creationId xmlns="" xmlns:a16="http://schemas.microsoft.com/office/drawing/2014/main" id="{7D89DC8F-69B1-481E-8868-579FF0E698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7" y="2948473"/>
            <a:ext cx="4186237" cy="3139677"/>
          </a:xfrm>
        </p:spPr>
      </p:pic>
      <p:pic>
        <p:nvPicPr>
          <p:cNvPr id="4" name="Неизвестен - Вместе весело шагать минус (www.hotplayer.ru)">
            <a:hlinkClick r:id="" action="ppaction://media"/>
            <a:extLst>
              <a:ext uri="{FF2B5EF4-FFF2-40B4-BE49-F238E27FC236}">
                <a16:creationId xmlns="" xmlns:a16="http://schemas.microsoft.com/office/drawing/2014/main" id="{698E9350-0126-40CC-95B1-F378C15B9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2105" y="59463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1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4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4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5AC5A3-1853-4BFD-9A30-6C776A2D0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96" y="308886"/>
            <a:ext cx="8596668" cy="1239827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Участие в  КОНКУРСАХ волонтерских отрядов:</a:t>
            </a:r>
            <a:r>
              <a:rPr lang="ru-RU" sz="16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16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1.   Ноябрь 2020 года -   </a:t>
            </a:r>
            <a:r>
              <a:rPr lang="ru-RU" sz="16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отряд «ЛЮБО-ЗЕЛЕНО» вошёл в топ-30 </a:t>
            </a:r>
            <a:r>
              <a:rPr lang="en-US" sz="16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6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Всероссийского конкурса фонда </a:t>
            </a:r>
            <a:r>
              <a:rPr lang="ru-RU" sz="16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имени </a:t>
            </a:r>
            <a:r>
              <a:rPr lang="ru-RU" sz="1600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В.И.Вернадского</a:t>
            </a:r>
            <a:r>
              <a:rPr lang="ru-RU" sz="1600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«Лучший </a:t>
            </a:r>
            <a:r>
              <a:rPr lang="ru-RU" sz="1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эковолонтёрский</a:t>
            </a:r>
            <a:r>
              <a:rPr lang="ru-RU" sz="1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отряд» </a:t>
            </a:r>
            <a:r>
              <a:rPr lang="ru-RU" sz="16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2020 года, победитель в номинации «</a:t>
            </a:r>
            <a:r>
              <a:rPr lang="ru-RU" sz="1600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Экомолодость</a:t>
            </a:r>
            <a:r>
              <a:rPr lang="ru-RU" sz="16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br>
              <a:rPr lang="ru-RU" sz="16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14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sz="1400" dirty="0">
              <a:solidFill>
                <a:srgbClr val="0066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6D029217-C54A-4609-BA44-07161358B5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4" y="1679854"/>
            <a:ext cx="3633409" cy="4844546"/>
          </a:xfr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575A49D5-886D-43EA-A497-4087DC5FF7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70" y="1679854"/>
            <a:ext cx="3633409" cy="484454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77" y="1679854"/>
            <a:ext cx="3633410" cy="484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5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ED6CAC-936E-4014-9AF8-2339F2F9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288"/>
            <a:ext cx="9918357" cy="2164702"/>
          </a:xfrm>
        </p:spPr>
        <p:txBody>
          <a:bodyPr>
            <a:noAutofit/>
          </a:bodyPr>
          <a:lstStyle/>
          <a:p>
            <a:pPr algn="ctr"/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Участие в КОНКУРСАХ волонтёрских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отрядов</a:t>
            </a:r>
            <a:r>
              <a:rPr lang="ru-RU" sz="18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2021 год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специальный приз в премии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FSC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России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«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Зелёный проект года-2021»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 </a:t>
            </a:r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2021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год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– диплом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победителя «народного» голосования в соцсетях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FSC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России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в категории «Лесовосстановление при активном участии населения», набравшего наибольшее число голосов ВКонтакте.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endParaRPr lang="ru-RU" sz="1800" dirty="0">
              <a:solidFill>
                <a:srgbClr val="006600"/>
              </a:solidFill>
            </a:endParaRPr>
          </a:p>
        </p:txBody>
      </p:sp>
      <p:pic>
        <p:nvPicPr>
          <p:cNvPr id="22" name="Объект 21">
            <a:extLst>
              <a:ext uri="{FF2B5EF4-FFF2-40B4-BE49-F238E27FC236}">
                <a16:creationId xmlns="" xmlns:a16="http://schemas.microsoft.com/office/drawing/2014/main" id="{C55EB731-9E69-4612-8469-B75BF99102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7" y="2603921"/>
            <a:ext cx="5404288" cy="3722258"/>
          </a:xfrm>
        </p:spPr>
      </p:pic>
      <p:pic>
        <p:nvPicPr>
          <p:cNvPr id="24" name="Объект 23">
            <a:extLst>
              <a:ext uri="{FF2B5EF4-FFF2-40B4-BE49-F238E27FC236}">
                <a16:creationId xmlns="" xmlns:a16="http://schemas.microsoft.com/office/drawing/2014/main" id="{7FD1C624-2B96-41D4-9678-FA50C566CE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854" y="2603921"/>
            <a:ext cx="5559549" cy="3706364"/>
          </a:xfrm>
        </p:spPr>
      </p:pic>
    </p:spTree>
    <p:extLst>
      <p:ext uri="{BB962C8B-B14F-4D97-AF65-F5344CB8AC3E}">
        <p14:creationId xmlns:p14="http://schemas.microsoft.com/office/powerpoint/2010/main" val="123892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8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8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0617"/>
            <a:ext cx="9026867" cy="1773881"/>
          </a:xfrm>
        </p:spPr>
        <p:txBody>
          <a:bodyPr>
            <a:noAutofit/>
          </a:bodyPr>
          <a:lstStyle/>
          <a:p>
            <a:pPr algn="ctr"/>
            <a:r>
              <a:rPr lang="ru-RU" sz="1400" dirty="0">
                <a:solidFill>
                  <a:srgbClr val="2546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волонтёрских отрядов</a:t>
            </a:r>
            <a:br>
              <a:rPr lang="ru-RU" sz="1400" dirty="0">
                <a:solidFill>
                  <a:srgbClr val="2546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rgbClr val="25460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509571"/>
            <a:ext cx="4122346" cy="289762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75" y="2052269"/>
            <a:ext cx="3277261" cy="4585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" y="3539946"/>
            <a:ext cx="4122347" cy="28313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341" y="534514"/>
            <a:ext cx="4198535" cy="57453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74" y="83989"/>
            <a:ext cx="2534787" cy="35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44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24" y="92408"/>
            <a:ext cx="4680476" cy="32116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" y="939114"/>
            <a:ext cx="6482263" cy="4861697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24" y="3426264"/>
            <a:ext cx="4680476" cy="3397679"/>
          </a:xfrm>
        </p:spPr>
      </p:pic>
    </p:spTree>
    <p:extLst>
      <p:ext uri="{BB962C8B-B14F-4D97-AF65-F5344CB8AC3E}">
        <p14:creationId xmlns:p14="http://schemas.microsoft.com/office/powerpoint/2010/main" val="223928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A8AB3B8-AEFF-4C24-AD87-7744DABDF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96240"/>
            <a:ext cx="7766936" cy="1381760"/>
          </a:xfrm>
        </p:spPr>
        <p:txBody>
          <a:bodyPr/>
          <a:lstStyle/>
          <a:p>
            <a:pPr algn="ctr"/>
            <a:r>
              <a:rPr lang="ru-RU" sz="3000" b="1" dirty="0">
                <a:solidFill>
                  <a:srgbClr val="006600"/>
                </a:solidFill>
                <a:latin typeface="Book Antiqua" panose="02040602050305030304" pitchFamily="18" charset="0"/>
              </a:rPr>
              <a:t>Информация, подтверждающая деятельность «ЛЮБО-ЗЕЛЕНО, доступна по ссылкам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="" xmlns:a16="http://schemas.microsoft.com/office/drawing/2014/main" id="{1EDA21F6-261A-4FB1-BB78-45AC65EFD6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909" y="1935656"/>
            <a:ext cx="7430530" cy="4436188"/>
          </a:xfrm>
        </p:spPr>
        <p:txBody>
          <a:bodyPr/>
          <a:lstStyle/>
          <a:p>
            <a:pPr algn="l"/>
            <a:endParaRPr lang="en-US" sz="1800" b="1" u="sng" dirty="0">
              <a:solidFill>
                <a:srgbClr val="002B82"/>
              </a:solidFill>
              <a:effectLst/>
              <a:latin typeface="Times New Roman" panose="02020603050405020304" pitchFamily="18" charset="0"/>
              <a:ea typeface="Gungsuh" panose="020B0503020000020004" pitchFamily="18" charset="-127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endParaRPr lang="ru-RU" b="1" dirty="0">
              <a:solidFill>
                <a:srgbClr val="006600"/>
              </a:solidFill>
              <a:latin typeface="Times New Roman" panose="02020603050405020304" pitchFamily="18" charset="0"/>
              <a:ea typeface="Gungsuh" panose="020B0503020000020004" pitchFamily="18" charset="-127"/>
              <a:cs typeface="Times New Roman" panose="02020603050405020304" pitchFamily="18" charset="0"/>
              <a:hlinkClick r:id="rId3"/>
            </a:endParaRPr>
          </a:p>
          <a:p>
            <a:pPr algn="l"/>
            <a:endParaRPr lang="ru-RU" b="1" dirty="0" smtClean="0">
              <a:solidFill>
                <a:srgbClr val="006600"/>
              </a:solidFill>
              <a:latin typeface="Times New Roman" panose="02020603050405020304" pitchFamily="18" charset="0"/>
              <a:ea typeface="Gungsuh" panose="020B0503020000020004" pitchFamily="18" charset="-127"/>
              <a:cs typeface="Times New Roman" panose="02020603050405020304" pitchFamily="18" charset="0"/>
              <a:hlinkClick r:id="rId3"/>
            </a:endParaRPr>
          </a:p>
          <a:p>
            <a:pPr algn="l"/>
            <a:endParaRPr lang="ru-RU" sz="1600" b="1" dirty="0">
              <a:solidFill>
                <a:srgbClr val="0066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66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0066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/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srgbClr val="002B82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352" y="2289208"/>
            <a:ext cx="2347163" cy="1054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352" y="3681269"/>
            <a:ext cx="3261643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C0AFB4-E8B0-4D9A-81B8-2FFA897E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45" y="203200"/>
            <a:ext cx="8598256" cy="1981200"/>
          </a:xfrm>
        </p:spPr>
        <p:txBody>
          <a:bodyPr>
            <a:noAutofit/>
          </a:bodyPr>
          <a:lstStyle/>
          <a:p>
            <a:pPr marL="1371600" lvl="3" algn="ctr"/>
            <a:r>
              <a:rPr lang="ru-RU" b="1" u="sng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Область деятельности отряда</a:t>
            </a:r>
            <a:r>
              <a:rPr lang="ru-RU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волонтёрская деятельность, направленная на сохранение лесов,</a:t>
            </a:r>
            <a:br>
              <a:rPr lang="ru-RU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ответственное лесопользование и охрану природы;</a:t>
            </a:r>
            <a:r>
              <a:rPr lang="ru-RU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пропаганда знаний в области экологии,  повышение экологической и духовно-нравственной культуры у молодёжи;</a:t>
            </a:r>
            <a:r>
              <a:rPr lang="ru-RU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экологического мировоззрения участников проекта в ходе практического применения знаний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6738330-3013-43A6-B404-B7FE754F8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2184400"/>
            <a:ext cx="8976255" cy="568960"/>
          </a:xfrm>
        </p:spPr>
        <p:txBody>
          <a:bodyPr/>
          <a:lstStyle/>
          <a:p>
            <a:pPr algn="ctr"/>
            <a:r>
              <a:rPr lang="ru-RU" sz="1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новыми членами отряда обязательно проводится ознакомительно-обучающий курс по основам локализации лесных пожаров и их предотвращение – посещение ПСПИ </a:t>
            </a:r>
            <a:r>
              <a:rPr lang="ru-RU" sz="1600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Шалакушского</a:t>
            </a:r>
            <a:r>
              <a:rPr lang="ru-RU" sz="1600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  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5E61308D-FD2B-4E0E-BE37-21ABC4CFAE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66" y="3007361"/>
            <a:ext cx="4469553" cy="3034664"/>
          </a:xfrm>
        </p:spPr>
      </p:pic>
      <p:pic>
        <p:nvPicPr>
          <p:cNvPr id="14" name="Объект 13">
            <a:extLst>
              <a:ext uri="{FF2B5EF4-FFF2-40B4-BE49-F238E27FC236}">
                <a16:creationId xmlns="" xmlns:a16="http://schemas.microsoft.com/office/drawing/2014/main" id="{E527A45B-B79B-43EC-9ED5-000004E18E1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3007361"/>
            <a:ext cx="4053839" cy="3034664"/>
          </a:xfrm>
        </p:spPr>
      </p:pic>
    </p:spTree>
    <p:extLst>
      <p:ext uri="{BB962C8B-B14F-4D97-AF65-F5344CB8AC3E}">
        <p14:creationId xmlns:p14="http://schemas.microsoft.com/office/powerpoint/2010/main" val="16157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057D93AE-16F5-4F1A-9412-63CB80CFF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9507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Book Antiqua" panose="02040602050305030304" pitchFamily="18" charset="0"/>
              </a:rPr>
              <a:t>            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Проект «Жизнь в стиле ЭКО»                 </a:t>
            </a:r>
            <a:r>
              <a:rPr lang="ru-RU" b="1" dirty="0">
                <a:latin typeface="Book Antiqua" panose="02040602050305030304" pitchFamily="18" charset="0"/>
              </a:rPr>
              <a:t/>
            </a:r>
            <a:br>
              <a:rPr lang="ru-RU" b="1" dirty="0">
                <a:latin typeface="Book Antiqua" panose="02040602050305030304" pitchFamily="18" charset="0"/>
              </a:rPr>
            </a:br>
            <a:r>
              <a:rPr lang="ru-RU" b="1" dirty="0">
                <a:latin typeface="Book Antiqua" panose="02040602050305030304" pitchFamily="18" charset="0"/>
              </a:rPr>
              <a:t>              </a:t>
            </a:r>
            <a:r>
              <a:rPr lang="ru-RU" sz="2900" b="1" dirty="0" err="1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экоотряда</a:t>
            </a:r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 «ЛЮБО-ЗЕЛЕНО»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 Antiqua" panose="02040602050305030304" pitchFamily="18" charset="0"/>
              </a:rPr>
              <a:t>направлен на экологическое просвещение подростков и молодёжи, сохранение и восстановление лесов, их изучение, предотвращение лесных пожаров, уборку мусора и обустройство мест отдыха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ECDF3AE-6BB4-4814-B247-65D655C5D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2560320"/>
            <a:ext cx="4185623" cy="558799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За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4,5 года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жизни отряда проведено              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15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«экологических часов»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1AF20320-4473-4A43-B576-5667AB5600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81" y="3281363"/>
            <a:ext cx="4426162" cy="3190557"/>
          </a:xfrm>
        </p:spPr>
      </p:pic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0D9E3F20-DFC1-42AC-B298-8099086577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651125"/>
            <a:ext cx="2976880" cy="3820795"/>
          </a:xfrm>
        </p:spPr>
      </p:pic>
    </p:spTree>
    <p:extLst>
      <p:ext uri="{BB962C8B-B14F-4D97-AF65-F5344CB8AC3E}">
        <p14:creationId xmlns:p14="http://schemas.microsoft.com/office/powerpoint/2010/main" val="253716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BD1F6E-BF29-4F5D-8A89-65245D70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187" y="447039"/>
            <a:ext cx="8596668" cy="2324153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Благодаря волонтерской деятельности отряда «ЛЮБО-ЗЕЛЕНО» оказывается помощь в лесовосстановлении и защите природы на территории муниципального образования «</a:t>
            </a:r>
            <a:r>
              <a:rPr lang="ru-RU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Шалакушское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Результаты деятельности отряда «ЛЮБО-ЗЕЛЕНО» и реализации проекта «Жизнь в стиле ЭКО» несут положительный пример в экологическом добровольчестве, вдохновляют и мотивируют окружающих на активную жизненную позицию в деле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охраны окружающей среды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u="sng" dirty="0"/>
              <a:t/>
            </a:r>
            <a:br>
              <a:rPr lang="en-US" u="sng" dirty="0"/>
            </a:br>
            <a:endParaRPr lang="ru-RU" dirty="0"/>
          </a:p>
        </p:txBody>
      </p:sp>
      <p:pic>
        <p:nvPicPr>
          <p:cNvPr id="18" name="Объект 17">
            <a:extLst>
              <a:ext uri="{FF2B5EF4-FFF2-40B4-BE49-F238E27FC236}">
                <a16:creationId xmlns="" xmlns:a16="http://schemas.microsoft.com/office/drawing/2014/main" id="{C9EE8D35-9DDE-4C96-BB70-A0D3E67C80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5" y="2882358"/>
            <a:ext cx="4752805" cy="3689089"/>
          </a:xfr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E67544DD-F564-484E-BADF-9540B6114C5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61" y="2882358"/>
            <a:ext cx="5250025" cy="3689089"/>
          </a:xfrm>
        </p:spPr>
      </p:pic>
    </p:spTree>
    <p:extLst>
      <p:ext uri="{BB962C8B-B14F-4D97-AF65-F5344CB8AC3E}">
        <p14:creationId xmlns:p14="http://schemas.microsoft.com/office/powerpoint/2010/main" val="145942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F3B96438-B09B-4E34-BE63-DCA271010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22400"/>
          </a:xfrm>
        </p:spPr>
        <p:txBody>
          <a:bodyPr>
            <a:noAutofit/>
          </a:bodyPr>
          <a:lstStyle/>
          <a:p>
            <a:pPr algn="ctr"/>
            <a:r>
              <a:rPr lang="ru-RU" sz="19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«ЛЮБО-ЗЕЛЕНО» с воодушевлением </a:t>
            </a:r>
            <a:r>
              <a:rPr lang="ru-RU" sz="19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</a:t>
            </a:r>
            <a:r>
              <a:rPr lang="ru-RU" sz="19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международных акциях «Сад </a:t>
            </a:r>
            <a:r>
              <a:rPr lang="ru-RU" sz="19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2020-2024гг» </a:t>
            </a:r>
            <a:r>
              <a:rPr lang="ru-RU" sz="19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9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«Посади лес</a:t>
            </a:r>
            <a:r>
              <a:rPr lang="ru-RU" sz="19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«Сохрани лес» </a:t>
            </a:r>
            <a:r>
              <a:rPr lang="ru-RU" sz="19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согласованных землях лесного фонда, присоединившись к </a:t>
            </a:r>
            <a:r>
              <a:rPr lang="ru-RU" sz="19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Шалакушскому</a:t>
            </a:r>
            <a:r>
              <a:rPr lang="ru-RU" sz="19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 и Няндомскому лесничеству, которые являются добрыми наставниками отряда 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="" xmlns:a16="http://schemas.microsoft.com/office/drawing/2014/main" id="{3979EBDA-5533-4D79-9BEB-E45182C021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2160588"/>
            <a:ext cx="3319105" cy="4280852"/>
          </a:xfr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A1D0C46-DD8E-4A89-BB11-D1F52CD40C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2973" y="1807026"/>
            <a:ext cx="3717132" cy="5165614"/>
          </a:xfrm>
        </p:spPr>
      </p:pic>
    </p:spTree>
    <p:extLst>
      <p:ext uri="{BB962C8B-B14F-4D97-AF65-F5344CB8AC3E}">
        <p14:creationId xmlns:p14="http://schemas.microsoft.com/office/powerpoint/2010/main" val="158055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8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227D3A0-173A-4EBB-A073-E40AE58B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625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rgbClr val="006600"/>
                </a:solidFill>
                <a:latin typeface="Book Antiqua" panose="02040602050305030304" pitchFamily="18" charset="0"/>
              </a:rPr>
              <a:t>Участие волонтёров в лесовосстановлении в целях восстановления вырубленных лесов, а также сохранения полезных функций лесов, их биологического разнообразия (в соответствии со ст.62 Лесного Кодекса РФ) является основополагающей задачей проекта</a:t>
            </a:r>
            <a:endParaRPr lang="ru-RU" dirty="0">
              <a:solidFill>
                <a:srgbClr val="006600"/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429266A1-EAE3-470A-A6D6-25C1EB223D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4" y="2235200"/>
            <a:ext cx="3220006" cy="4104640"/>
          </a:xfrm>
        </p:spPr>
      </p:pic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72967E51-37E9-43EB-BE6F-CDC5FC5CFE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04" y="2458720"/>
            <a:ext cx="4633595" cy="3434079"/>
          </a:xfrm>
        </p:spPr>
      </p:pic>
    </p:spTree>
    <p:extLst>
      <p:ext uri="{BB962C8B-B14F-4D97-AF65-F5344CB8AC3E}">
        <p14:creationId xmlns:p14="http://schemas.microsoft.com/office/powerpoint/2010/main" val="335579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53E9E4-C8A3-40B4-8B00-15DE0E41F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73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мусора вблизи лесов и обустройство мест отдыха всегда проходят продуктивно и весело. Проведено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15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акций: «Мусору нет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!»,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«Живи, Родник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!», «Чистый берег».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Убрано около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тонн </a:t>
            </a:r>
            <a:r>
              <a:rPr lang="ru-RU" sz="2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мусора. Ежегодно проводятся 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</a:t>
            </a:r>
            <a:r>
              <a:rPr lang="ru-RU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окашиванию</a:t>
            </a:r>
            <a:r>
              <a:rPr lang="ru-RU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 и покраске архитектурных форм на Роднике – излюбленном месте отдыха населения МО «Шалакушское»</a:t>
            </a:r>
          </a:p>
        </p:txBody>
      </p:sp>
      <p:pic>
        <p:nvPicPr>
          <p:cNvPr id="20" name="Объект 19">
            <a:extLst>
              <a:ext uri="{FF2B5EF4-FFF2-40B4-BE49-F238E27FC236}">
                <a16:creationId xmlns="" xmlns:a16="http://schemas.microsoft.com/office/drawing/2014/main" id="{4B3E5D97-C7E7-4712-A19D-929BCECC26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60" y="2111195"/>
            <a:ext cx="3698240" cy="4534852"/>
          </a:xfrm>
        </p:spPr>
      </p:pic>
      <p:pic>
        <p:nvPicPr>
          <p:cNvPr id="24" name="Объект 23">
            <a:extLst>
              <a:ext uri="{FF2B5EF4-FFF2-40B4-BE49-F238E27FC236}">
                <a16:creationId xmlns="" xmlns:a16="http://schemas.microsoft.com/office/drawing/2014/main" id="{197E6AC4-F202-4B0B-BBA1-201C8FC3F8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2111195"/>
            <a:ext cx="3535680" cy="453485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103" y="2111195"/>
            <a:ext cx="3432089" cy="457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4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8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2FA970-3016-4CED-A5BB-8DB73BDA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творческих конкурсах </a:t>
            </a:r>
            <a:r>
              <a:rPr lang="ru-RU" sz="1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играет важную роль в развитии «правильного» экологического мировоззрения у подростков, развивает чувство ответственности и патриотизма, а также </a:t>
            </a:r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18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повысить мотивацию подрастающего поколения к участию в социально-ориентированной деятельности </a:t>
            </a:r>
            <a:endParaRPr lang="ru-RU" sz="1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5FD1CDE5-2347-499F-8A5C-EEAD1EB981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52" y="2160587"/>
            <a:ext cx="6005351" cy="4504013"/>
          </a:xfrm>
        </p:spPr>
      </p:pic>
      <p:pic>
        <p:nvPicPr>
          <p:cNvPr id="16" name="Объект 15">
            <a:extLst>
              <a:ext uri="{FF2B5EF4-FFF2-40B4-BE49-F238E27FC236}">
                <a16:creationId xmlns="" xmlns:a16="http://schemas.microsoft.com/office/drawing/2014/main" id="{8DAC39CF-5989-4D88-9628-AD5CA4E417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1" y="2160587"/>
            <a:ext cx="3378009" cy="4504013"/>
          </a:xfrm>
        </p:spPr>
      </p:pic>
    </p:spTree>
    <p:extLst>
      <p:ext uri="{BB962C8B-B14F-4D97-AF65-F5344CB8AC3E}">
        <p14:creationId xmlns:p14="http://schemas.microsoft.com/office/powerpoint/2010/main" val="92251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4A8EE4-F8F6-4D15-B10D-ECEE1EAC3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2596"/>
            <a:ext cx="8596668" cy="1539551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 силу погодных условий нет возможности оказывать помощь в тепличном хозяйстве по посадке и уходу за сеянцами хвойников и лесовосстановлении, волонтёры принимают активное участие во всероссийских экологических акциях таких как «Сдай батарейку, спаси ёжика!», «Добрые крышечки!», </a:t>
            </a:r>
            <a:b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«Сдай макулатуру!», «Час </a:t>
            </a:r>
            <a:r>
              <a:rPr lang="ru-RU" sz="1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Земли» и «Покормите птиц зимой»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7A52233C-A3EC-4D5B-B1ED-A0DDD6EE43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99" y="906607"/>
            <a:ext cx="2585317" cy="344709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93" y="1871190"/>
            <a:ext cx="3436939" cy="24825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82" y="4470160"/>
            <a:ext cx="3173558" cy="23801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77" y="4477831"/>
            <a:ext cx="3310010" cy="23724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3" y="1871190"/>
            <a:ext cx="4079789" cy="40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4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789</TotalTime>
  <Words>415</Words>
  <Application>Microsoft Office PowerPoint</Application>
  <PresentationFormat>Широкоэкранный</PresentationFormat>
  <Paragraphs>26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Gungsuh</vt:lpstr>
      <vt:lpstr>Arial</vt:lpstr>
      <vt:lpstr>Book Antiqua</vt:lpstr>
      <vt:lpstr>Calibri</vt:lpstr>
      <vt:lpstr>Times New Roman</vt:lpstr>
      <vt:lpstr>Trebuchet MS</vt:lpstr>
      <vt:lpstr>Wingdings 3</vt:lpstr>
      <vt:lpstr>Аспект</vt:lpstr>
      <vt:lpstr>«ЛЮБО-ЗЕЛЕНО» эковолонтёрский отряд  при Шалакушском обособленном подразделении ООО ПКП «Титан» </vt:lpstr>
      <vt:lpstr>Область деятельности отряда: - волонтёрская деятельность, направленная на сохранение лесов, ответственное лесопользование и охрану природы;  - пропаганда знаний в области экологии,  повышение экологической и духовно-нравственной культуры у молодёжи; - формирование экологического мировоззрения участников проекта в ходе практического применения знаний</vt:lpstr>
      <vt:lpstr>              Проект «Жизнь в стиле ЭКО»                                экоотряда «ЛЮБО-ЗЕЛЕНО»  направлен на экологическое просвещение подростков и молодёжи, сохранение и восстановление лесов, их изучение, предотвращение лесных пожаров, уборку мусора и обустройство мест отдыха</vt:lpstr>
      <vt:lpstr>1. Благодаря волонтерской деятельности отряда «ЛЮБО-ЗЕЛЕНО» оказывается помощь в лесовосстановлении и защите природы на территории муниципального образования «Шалакушское». 2. Результаты деятельности отряда «ЛЮБО-ЗЕЛЕНО» и реализации проекта «Жизнь в стиле ЭКО» несут положительный пример в экологическом добровольчестве, вдохновляют и мотивируют окружающих на активную жизненную позицию в деле охраны окружающей среды  </vt:lpstr>
      <vt:lpstr>«ЛЮБО-ЗЕЛЕНО» с воодушевлением принимае участие в международных акциях «Сад Памяти 2020-2024гг» , «Посади лес», «Сохрани лес» на согласованных землях лесного фонда, присоединившись к Шалакушскому ОП и Няндомскому лесничеству, которые являются добрыми наставниками отряда </vt:lpstr>
      <vt:lpstr>Участие волонтёров в лесовосстановлении в целях восстановления вырубленных лесов, а также сохранения полезных функций лесов, их биологического разнообразия (в соответствии со ст.62 Лесного Кодекса РФ) является основополагающей задачей проекта</vt:lpstr>
      <vt:lpstr>Уборка мусора вблизи лесов и обустройство мест отдыха всегда проходят продуктивно и весело. Проведено более 15 акций: «Мусору нет!», «Живи, Родник!», «Чистый берег». Убрано около 8 тонн мусора. Ежегодно проводятся работы по окашиванию территории  и покраске архитектурных форм на Роднике – излюбленном месте отдыха населения МО «Шалакушское»</vt:lpstr>
      <vt:lpstr>Участие в творческих конкурсах играет важную роль в развитии «правильного» экологического мировоззрения у подростков, развивает чувство ответственности и патриотизма, а также позволяет повысить мотивацию подрастающего поколения к участию в социально-ориентированной деятельности </vt:lpstr>
      <vt:lpstr>Когда в силу погодных условий нет возможности оказывать помощь в тепличном хозяйстве по посадке и уходу за сеянцами хвойников и лесовосстановлении, волонтёры принимают активное участие во всероссийских экологических акциях таких как «Сдай батарейку, спаси ёжика!», «Добрые крышечки!»,  «Сдай макулатуру!», «Час Земли» и «Покормите птиц зимой»</vt:lpstr>
      <vt:lpstr>Участие в  КОНКУРСАХ волонтерских отрядов:     1.   Ноябрь 2020 года -   отряд «ЛЮБО-ЗЕЛЕНО» вошёл в топ-30 III Всероссийского конкурса фонда имени В.И.Вернадского «Лучший эковолонтёрский отряд» 2020 года, победитель в номинации «Экомолодость»     </vt:lpstr>
      <vt:lpstr>Участие в КОНКУРСАХ волонтёрских отрядов    * 2021 год – специальный приз в премии FSC России «Зелёный проект года-2021»    * 2021 год – диплом победителя «народного» голосования в соцсетях FSC России в категории «Лесовосстановление при активном участии населения», набравшего наибольшее число голосов ВКонтакте. </vt:lpstr>
      <vt:lpstr>Участие в КОНКУРСАХ волонтёрских отрядов </vt:lpstr>
      <vt:lpstr>Презентация PowerPoint</vt:lpstr>
      <vt:lpstr>Информация, подтверждающая деятельность «ЛЮБО-ЗЕЛЕНО, доступна по ссылкам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«ЛЮБО-ЗЕЛЕНО» эковолонтёрский отряд  Шалакушское обособленное подразделение ООО ПКП «Титан»</dc:title>
  <dc:creator>Пикина Любовь Викторовна</dc:creator>
  <cp:lastModifiedBy>Пикина Любовь Викторовна</cp:lastModifiedBy>
  <cp:revision>65</cp:revision>
  <dcterms:created xsi:type="dcterms:W3CDTF">2021-10-22T15:30:02Z</dcterms:created>
  <dcterms:modified xsi:type="dcterms:W3CDTF">2025-04-08T10:45:12Z</dcterms:modified>
</cp:coreProperties>
</file>