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</p:sldMasterIdLst>
  <p:notesMasterIdLst>
    <p:notesMasterId r:id="rId20"/>
  </p:notesMasterIdLst>
  <p:sldIdLst>
    <p:sldId id="256" r:id="rId2"/>
    <p:sldId id="272" r:id="rId3"/>
    <p:sldId id="278" r:id="rId4"/>
    <p:sldId id="257" r:id="rId5"/>
    <p:sldId id="271" r:id="rId6"/>
    <p:sldId id="270" r:id="rId7"/>
    <p:sldId id="265" r:id="rId8"/>
    <p:sldId id="262" r:id="rId9"/>
    <p:sldId id="276" r:id="rId10"/>
    <p:sldId id="269" r:id="rId11"/>
    <p:sldId id="277" r:id="rId12"/>
    <p:sldId id="266" r:id="rId13"/>
    <p:sldId id="279" r:id="rId14"/>
    <p:sldId id="259" r:id="rId15"/>
    <p:sldId id="274" r:id="rId16"/>
    <p:sldId id="275" r:id="rId17"/>
    <p:sldId id="260" r:id="rId18"/>
    <p:sldId id="267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C90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3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417AF0-3AA1-4E23-898C-879040BDE66D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B62998-6AFA-477A-8A34-9691CC0EAF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5504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538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747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19564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191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693428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9781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2483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351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225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02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5/7/2020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986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197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022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893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5/7/2020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251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5/7/2020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474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132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w_8oz0DnhLs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kazan-journal.ru/news/novosti/k-volonterskomu-dvizheniyu-v-kazani-prisoedinyayutsya-tselye-semi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09" y="1805740"/>
            <a:ext cx="5788409" cy="36384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50302" y="58745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267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21">
        <p:fade/>
      </p:transition>
    </mc:Choice>
    <mc:Fallback xmlns="">
      <p:transition spd="med" advTm="2321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12" objId="1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46" r="664" b="39651"/>
          <a:stretch/>
        </p:blipFill>
        <p:spPr>
          <a:xfrm>
            <a:off x="318506" y="103517"/>
            <a:ext cx="4098219" cy="57057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142260"/>
            <a:ext cx="8596668" cy="1320800"/>
          </a:xfrm>
        </p:spPr>
        <p:txBody>
          <a:bodyPr/>
          <a:lstStyle/>
          <a:p>
            <a:pPr algn="ctr"/>
            <a:r>
              <a:rPr lang="ru-RU" sz="5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 Script" panose="02000000000000000000" pitchFamily="2" charset="0"/>
              </a:rPr>
              <a:t>Смета </a:t>
            </a:r>
            <a:r>
              <a:rPr lang="ru-RU" sz="5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 Script" panose="02000000000000000000" pitchFamily="2" charset="0"/>
              </a:rPr>
              <a:t>проекта:</a:t>
            </a:r>
            <a:endParaRPr lang="ru-RU" sz="5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d Script" panose="02000000000000000000" pitchFamily="2" charset="0"/>
            </a:endParaRPr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44DE6F38-A836-4CCD-BEAC-82905E53FC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2998088"/>
              </p:ext>
            </p:extLst>
          </p:nvPr>
        </p:nvGraphicFramePr>
        <p:xfrm>
          <a:off x="677334" y="2151712"/>
          <a:ext cx="7899064" cy="38963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6668">
                  <a:extLst>
                    <a:ext uri="{9D8B030D-6E8A-4147-A177-3AD203B41FA5}">
                      <a16:colId xmlns:a16="http://schemas.microsoft.com/office/drawing/2014/main" val="4072625037"/>
                    </a:ext>
                  </a:extLst>
                </a:gridCol>
                <a:gridCol w="6323142">
                  <a:extLst>
                    <a:ext uri="{9D8B030D-6E8A-4147-A177-3AD203B41FA5}">
                      <a16:colId xmlns:a16="http://schemas.microsoft.com/office/drawing/2014/main" val="395430927"/>
                    </a:ext>
                  </a:extLst>
                </a:gridCol>
                <a:gridCol w="1099254">
                  <a:extLst>
                    <a:ext uri="{9D8B030D-6E8A-4147-A177-3AD203B41FA5}">
                      <a16:colId xmlns:a16="http://schemas.microsoft.com/office/drawing/2014/main" val="1719769110"/>
                    </a:ext>
                  </a:extLst>
                </a:gridCol>
              </a:tblGrid>
              <a:tr h="4085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№ </a:t>
                      </a:r>
                      <a:r>
                        <a:rPr lang="ru-RU" sz="1200" u="none" strike="noStrike" smtClean="0">
                          <a:effectLst/>
                        </a:rPr>
                        <a:t>п/п 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7" marR="5837" marT="5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>
                          <a:effectLst/>
                        </a:rPr>
                        <a:t>Направление расходования средств по проекту "Клуб Серебро-51"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7" marR="5837" marT="5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Объем средств (руб.)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7" marR="5837" marT="5837" marB="0" anchor="ctr"/>
                </a:tc>
                <a:extLst>
                  <a:ext uri="{0D108BD9-81ED-4DB2-BD59-A6C34878D82A}">
                    <a16:rowId xmlns:a16="http://schemas.microsoft.com/office/drawing/2014/main" val="2611296970"/>
                  </a:ext>
                </a:extLst>
              </a:tr>
              <a:tr h="20428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</a:rPr>
                        <a:t>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7" marR="5837" marT="583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Изготовление информационного стенда "Серебро-51"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7" marR="5837" marT="583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</a:rPr>
                        <a:t>13000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7" marR="5837" marT="5837" marB="0" anchor="ctr"/>
                </a:tc>
                <a:extLst>
                  <a:ext uri="{0D108BD9-81ED-4DB2-BD59-A6C34878D82A}">
                    <a16:rowId xmlns:a16="http://schemas.microsoft.com/office/drawing/2014/main" val="1288690274"/>
                  </a:ext>
                </a:extLst>
              </a:tr>
              <a:tr h="20428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</a:rPr>
                        <a:t>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7" marR="5837" marT="583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Изготовление парковых скамеек типа "Радиус" со спинкой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7" marR="5837" marT="583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</a:rPr>
                        <a:t>140000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7" marR="5837" marT="5837" marB="0" anchor="ctr"/>
                </a:tc>
                <a:extLst>
                  <a:ext uri="{0D108BD9-81ED-4DB2-BD59-A6C34878D82A}">
                    <a16:rowId xmlns:a16="http://schemas.microsoft.com/office/drawing/2014/main" val="443227979"/>
                  </a:ext>
                </a:extLst>
              </a:tr>
              <a:tr h="20428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</a:rPr>
                        <a:t>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7" marR="5837" marT="583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Монтаж и установка элементов интерактивной площадки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7" marR="5837" marT="583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</a:rPr>
                        <a:t>10000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7" marR="5837" marT="5837" marB="0" anchor="ctr"/>
                </a:tc>
                <a:extLst>
                  <a:ext uri="{0D108BD9-81ED-4DB2-BD59-A6C34878D82A}">
                    <a16:rowId xmlns:a16="http://schemas.microsoft.com/office/drawing/2014/main" val="2975135434"/>
                  </a:ext>
                </a:extLst>
              </a:tr>
              <a:tr h="20428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</a:rPr>
                        <a:t>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7" marR="5837" marT="583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</a:rPr>
                        <a:t>Футболки с логотипом клуба "Серебро-51"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7" marR="5837" marT="583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</a:rPr>
                        <a:t>10500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7" marR="5837" marT="5837" marB="0" anchor="ctr"/>
                </a:tc>
                <a:extLst>
                  <a:ext uri="{0D108BD9-81ED-4DB2-BD59-A6C34878D82A}">
                    <a16:rowId xmlns:a16="http://schemas.microsoft.com/office/drawing/2014/main" val="2912071359"/>
                  </a:ext>
                </a:extLst>
              </a:tr>
              <a:tr h="20428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</a:rPr>
                        <a:t>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7" marR="5837" marT="583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Значки с логотипом клуба "Серебро-51"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7" marR="5837" marT="583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</a:rPr>
                        <a:t>2500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7" marR="5837" marT="5837" marB="0" anchor="ctr"/>
                </a:tc>
                <a:extLst>
                  <a:ext uri="{0D108BD9-81ED-4DB2-BD59-A6C34878D82A}">
                    <a16:rowId xmlns:a16="http://schemas.microsoft.com/office/drawing/2014/main" val="4292404774"/>
                  </a:ext>
                </a:extLst>
              </a:tr>
              <a:tr h="20428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7" marR="5837" marT="583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1" u="none" strike="noStrike" dirty="0">
                          <a:effectLst/>
                        </a:rPr>
                        <a:t>Собственные средства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7" marR="5837" marT="583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7" marR="5837" marT="5837" marB="0" anchor="ctr"/>
                </a:tc>
                <a:extLst>
                  <a:ext uri="{0D108BD9-81ED-4DB2-BD59-A6C34878D82A}">
                    <a16:rowId xmlns:a16="http://schemas.microsoft.com/office/drawing/2014/main" val="866536300"/>
                  </a:ext>
                </a:extLst>
              </a:tr>
              <a:tr h="20428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</a:rPr>
                        <a:t>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7" marR="5837" marT="583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Видео-фотосъемка и монтаж видеосюжета по реализации проекта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7" marR="5837" marT="583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</a:rPr>
                        <a:t>15000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7" marR="5837" marT="5837" marB="0" anchor="ctr"/>
                </a:tc>
                <a:extLst>
                  <a:ext uri="{0D108BD9-81ED-4DB2-BD59-A6C34878D82A}">
                    <a16:rowId xmlns:a16="http://schemas.microsoft.com/office/drawing/2014/main" val="2165011647"/>
                  </a:ext>
                </a:extLst>
              </a:tr>
              <a:tr h="20428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</a:rPr>
                        <a:t>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7" marR="5837" marT="583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Разработка дизайна логотипа клуба "Серебро-51"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7" marR="5837" marT="583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</a:rPr>
                        <a:t>5000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7" marR="5837" marT="5837" marB="0" anchor="ctr"/>
                </a:tc>
                <a:extLst>
                  <a:ext uri="{0D108BD9-81ED-4DB2-BD59-A6C34878D82A}">
                    <a16:rowId xmlns:a16="http://schemas.microsoft.com/office/drawing/2014/main" val="942528047"/>
                  </a:ext>
                </a:extLst>
              </a:tr>
              <a:tr h="20428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</a:rPr>
                        <a:t>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7" marR="5837" marT="583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Разработка дизайна интерактивной площадки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7" marR="5837" marT="583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</a:rPr>
                        <a:t>10000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7" marR="5837" marT="5837" marB="0" anchor="ctr"/>
                </a:tc>
                <a:extLst>
                  <a:ext uri="{0D108BD9-81ED-4DB2-BD59-A6C34878D82A}">
                    <a16:rowId xmlns:a16="http://schemas.microsoft.com/office/drawing/2014/main" val="3265590573"/>
                  </a:ext>
                </a:extLst>
              </a:tr>
              <a:tr h="20428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</a:rPr>
                        <a:t>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7" marR="5837" marT="583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Создание сайта клуба "Серебро - 51"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</a:rPr>
                        <a:t>15000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7" marR="5837" marT="5837" marB="0" anchor="ctr"/>
                </a:tc>
                <a:extLst>
                  <a:ext uri="{0D108BD9-81ED-4DB2-BD59-A6C34878D82A}">
                    <a16:rowId xmlns:a16="http://schemas.microsoft.com/office/drawing/2014/main" val="3657431022"/>
                  </a:ext>
                </a:extLst>
              </a:tr>
              <a:tr h="20428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</a:rPr>
                        <a:t>10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7" marR="5837" marT="583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Проведение соцопроса населения по тематике проекта "Серебро-51"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7" marR="5837" marT="583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</a:rPr>
                        <a:t>10000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7" marR="5837" marT="5837" marB="0" anchor="ctr"/>
                </a:tc>
                <a:extLst>
                  <a:ext uri="{0D108BD9-81ED-4DB2-BD59-A6C34878D82A}">
                    <a16:rowId xmlns:a16="http://schemas.microsoft.com/office/drawing/2014/main" val="3052643342"/>
                  </a:ext>
                </a:extLst>
              </a:tr>
              <a:tr h="20428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</a:rPr>
                        <a:t>11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7" marR="5837" marT="583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Сувенирная продукция ветеранам ВОВ к празднику 75-летия победы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7" marR="5837" marT="583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</a:rPr>
                        <a:t>3000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7" marR="5837" marT="5837" marB="0" anchor="ctr"/>
                </a:tc>
                <a:extLst>
                  <a:ext uri="{0D108BD9-81ED-4DB2-BD59-A6C34878D82A}">
                    <a16:rowId xmlns:a16="http://schemas.microsoft.com/office/drawing/2014/main" val="3286660256"/>
                  </a:ext>
                </a:extLst>
              </a:tr>
              <a:tr h="20428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</a:rPr>
                        <a:t>12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7" marR="5837" marT="583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Аренда помещение для собраний клуба 12 мес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</a:rPr>
                        <a:t>120000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7" marR="5837" marT="5837" marB="0" anchor="ctr"/>
                </a:tc>
                <a:extLst>
                  <a:ext uri="{0D108BD9-81ED-4DB2-BD59-A6C34878D82A}">
                    <a16:rowId xmlns:a16="http://schemas.microsoft.com/office/drawing/2014/main" val="885436670"/>
                  </a:ext>
                </a:extLst>
              </a:tr>
              <a:tr h="408572"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13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Изготовление печатной продукции по проекту "Серебро-51": анкеты, бланки, протоколы (200 листов)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7" marR="5837" marT="583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</a:rPr>
                        <a:t>1500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7" marR="5837" marT="5837" marB="0" anchor="ctr"/>
                </a:tc>
                <a:extLst>
                  <a:ext uri="{0D108BD9-81ED-4DB2-BD59-A6C34878D82A}">
                    <a16:rowId xmlns:a16="http://schemas.microsoft.com/office/drawing/2014/main" val="1550612914"/>
                  </a:ext>
                </a:extLst>
              </a:tr>
              <a:tr h="204286"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14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Ноутбук </a:t>
                      </a:r>
                      <a:r>
                        <a:rPr lang="en-US" sz="1200" u="none" strike="noStrike">
                          <a:effectLst/>
                        </a:rPr>
                        <a:t>Acer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7" marR="5837" marT="583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</a:rPr>
                        <a:t>25000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7" marR="5837" marT="5837" marB="0" anchor="ctr"/>
                </a:tc>
                <a:extLst>
                  <a:ext uri="{0D108BD9-81ED-4DB2-BD59-A6C34878D82A}">
                    <a16:rowId xmlns:a16="http://schemas.microsoft.com/office/drawing/2014/main" val="4117726915"/>
                  </a:ext>
                </a:extLst>
              </a:tr>
              <a:tr h="20428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Итого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</a:rPr>
                        <a:t>380500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7" marR="5837" marT="5837" marB="0" anchor="ctr"/>
                </a:tc>
                <a:extLst>
                  <a:ext uri="{0D108BD9-81ED-4DB2-BD59-A6C34878D82A}">
                    <a16:rowId xmlns:a16="http://schemas.microsoft.com/office/drawing/2014/main" val="1638054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334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2308">
        <p:circle/>
      </p:transition>
    </mc:Choice>
    <mc:Fallback xmlns="">
      <p:transition spd="slow" advTm="12308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46" r="664" b="39651"/>
          <a:stretch/>
        </p:blipFill>
        <p:spPr>
          <a:xfrm>
            <a:off x="318506" y="103517"/>
            <a:ext cx="4098219" cy="57057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6573" y="674092"/>
            <a:ext cx="8248196" cy="1320800"/>
          </a:xfrm>
        </p:spPr>
        <p:txBody>
          <a:bodyPr>
            <a:noAutofit/>
          </a:bodyPr>
          <a:lstStyle/>
          <a:p>
            <a:pPr algn="ctr"/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 Script" panose="02000000000000000000" pitchFamily="2" charset="0"/>
              </a:rPr>
              <a:t>Анализ коммерческих предложений:</a:t>
            </a:r>
            <a:endParaRPr lang="ru-RU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d Script" panose="02000000000000000000" pitchFamily="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867" y="1815749"/>
            <a:ext cx="4661814" cy="8935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16573" y="1295722"/>
            <a:ext cx="6402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Сигнальные жилеты с логотипом клуба – 30 </a:t>
            </a:r>
            <a:r>
              <a:rPr lang="ru-RU" dirty="0" err="1" smtClean="0"/>
              <a:t>шт</a:t>
            </a:r>
            <a:r>
              <a:rPr lang="ru-RU" dirty="0" smtClean="0"/>
              <a:t> – 350 р/</a:t>
            </a:r>
            <a:r>
              <a:rPr lang="ru-RU" dirty="0" err="1" smtClean="0"/>
              <a:t>шт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31" r="38"/>
          <a:stretch/>
        </p:blipFill>
        <p:spPr>
          <a:xfrm>
            <a:off x="507616" y="2787732"/>
            <a:ext cx="6997366" cy="72455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430256" y="3529731"/>
            <a:ext cx="98613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Элементы интерактивной площадки – 4 скамьи типа радиус – 35000 </a:t>
            </a:r>
            <a:r>
              <a:rPr lang="ru-RU" dirty="0" err="1" smtClean="0"/>
              <a:t>руб</a:t>
            </a:r>
            <a:r>
              <a:rPr lang="ru-RU" dirty="0" smtClean="0"/>
              <a:t>/</a:t>
            </a:r>
            <a:r>
              <a:rPr lang="ru-RU" dirty="0" err="1" smtClean="0"/>
              <a:t>шт</a:t>
            </a:r>
            <a:r>
              <a:rPr lang="ru-RU" dirty="0" smtClean="0"/>
              <a:t>,</a:t>
            </a:r>
          </a:p>
          <a:p>
            <a:r>
              <a:rPr lang="ru-RU" dirty="0" smtClean="0"/>
              <a:t> 1 информационный стенд – 13000 </a:t>
            </a:r>
            <a:r>
              <a:rPr lang="ru-RU" dirty="0" err="1" smtClean="0"/>
              <a:t>руб</a:t>
            </a:r>
            <a:r>
              <a:rPr lang="ru-RU" dirty="0" smtClean="0"/>
              <a:t>/</a:t>
            </a:r>
            <a:r>
              <a:rPr lang="ru-RU" dirty="0" err="1" smtClean="0"/>
              <a:t>шт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72" y="4226485"/>
            <a:ext cx="5682562" cy="11856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72" y="5446023"/>
            <a:ext cx="7349706" cy="110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12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00"/>
    </mc:Choice>
    <mc:Fallback xmlns="">
      <p:transition spd="slow" advTm="122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46" r="664" b="39651"/>
          <a:stretch/>
        </p:blipFill>
        <p:spPr>
          <a:xfrm>
            <a:off x="318506" y="103517"/>
            <a:ext cx="4098219" cy="57057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5101" y="1009095"/>
            <a:ext cx="8596668" cy="1320800"/>
          </a:xfrm>
        </p:spPr>
        <p:txBody>
          <a:bodyPr>
            <a:normAutofit/>
          </a:bodyPr>
          <a:lstStyle/>
          <a:p>
            <a:r>
              <a:rPr lang="ru-RU" sz="49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 Script" panose="02000000000000000000" pitchFamily="2" charset="0"/>
              </a:rPr>
              <a:t>Конкурентные преимущества: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ECCB51B-6662-4F0E-B6E9-759B65B8C444}"/>
              </a:ext>
            </a:extLst>
          </p:cNvPr>
          <p:cNvSpPr/>
          <p:nvPr/>
        </p:nvSpPr>
        <p:spPr>
          <a:xfrm>
            <a:off x="497329" y="1978033"/>
            <a:ext cx="9578324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i="1" dirty="0"/>
              <a:t>Быстрота реализации основных этапов проекта </a:t>
            </a:r>
            <a:r>
              <a:rPr lang="ru-RU" sz="1600" dirty="0"/>
              <a:t>-  организация клуба проводится в короткие сроки и собственными </a:t>
            </a:r>
            <a:r>
              <a:rPr lang="ru-RU" sz="1600" dirty="0" smtClean="0"/>
              <a:t>силами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i="1" dirty="0" smtClean="0"/>
              <a:t>Географическая </a:t>
            </a:r>
            <a:r>
              <a:rPr lang="ru-RU" sz="1600" b="1" i="1" dirty="0"/>
              <a:t>доступность </a:t>
            </a:r>
            <a:r>
              <a:rPr lang="ru-RU" sz="1600" dirty="0"/>
              <a:t>- территориальная близость к месту жительства целевой группы.</a:t>
            </a:r>
          </a:p>
          <a:p>
            <a:endParaRPr lang="ru-RU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i="1" dirty="0"/>
              <a:t>Возможность масштабирования </a:t>
            </a:r>
            <a:r>
              <a:rPr lang="ru-RU" sz="1600" dirty="0"/>
              <a:t>– с формированием основного стабильного состава членов клуба увеличиваются возможности создания и реализации иных волонтерских </a:t>
            </a:r>
            <a:r>
              <a:rPr lang="ru-RU" sz="1600" dirty="0" smtClean="0"/>
              <a:t>проектов</a:t>
            </a:r>
          </a:p>
          <a:p>
            <a:endParaRPr lang="ru-RU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i="1" dirty="0" smtClean="0"/>
              <a:t>Визуализация</a:t>
            </a:r>
            <a:r>
              <a:rPr lang="ru-RU" dirty="0" smtClean="0"/>
              <a:t> </a:t>
            </a:r>
            <a:r>
              <a:rPr lang="ru-RU" dirty="0"/>
              <a:t>– </a:t>
            </a:r>
            <a:r>
              <a:rPr lang="ru-RU" sz="1600" dirty="0"/>
              <a:t>интерактивная площадка с выделением зоны «SOS», клубная символика</a:t>
            </a:r>
          </a:p>
          <a:p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i="1" dirty="0" smtClean="0"/>
              <a:t>Актуальность</a:t>
            </a:r>
            <a:r>
              <a:rPr lang="ru-RU" sz="1600" dirty="0" smtClean="0"/>
              <a:t> </a:t>
            </a:r>
            <a:r>
              <a:rPr lang="ru-RU" sz="1600" dirty="0"/>
              <a:t>- Реализация новой государственной программы «Активное долголетие</a:t>
            </a:r>
            <a:r>
              <a:rPr lang="ru-RU" sz="1600" dirty="0" smtClean="0"/>
              <a:t>»</a:t>
            </a:r>
          </a:p>
          <a:p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i="1" dirty="0"/>
              <a:t>Доступная среда </a:t>
            </a:r>
            <a:r>
              <a:rPr lang="ru-RU" sz="1600" dirty="0" smtClean="0"/>
              <a:t>– членами </a:t>
            </a:r>
            <a:r>
              <a:rPr lang="ru-RU" sz="1600" dirty="0"/>
              <a:t>клуба могут являться </a:t>
            </a:r>
            <a:r>
              <a:rPr lang="ru-RU" sz="1600" dirty="0" smtClean="0"/>
              <a:t>любые категории граждан возраста 50+</a:t>
            </a:r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i="1" dirty="0" smtClean="0"/>
              <a:t>Количественная </a:t>
            </a:r>
            <a:r>
              <a:rPr lang="ru-RU" sz="1600" b="1" i="1" dirty="0"/>
              <a:t>изменяемость </a:t>
            </a:r>
            <a:r>
              <a:rPr lang="ru-RU" sz="1600" dirty="0"/>
              <a:t>– пополнение состава членов клуба за счет естественных возрастных изменений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60995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96"/>
    </mc:Choice>
    <mc:Fallback xmlns="">
      <p:transition spd="slow" advTm="8296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46" r="664" b="39651"/>
          <a:stretch/>
        </p:blipFill>
        <p:spPr>
          <a:xfrm>
            <a:off x="318506" y="103517"/>
            <a:ext cx="4098219" cy="57057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2694" y="767555"/>
            <a:ext cx="9074841" cy="1320800"/>
          </a:xfrm>
        </p:spPr>
        <p:txBody>
          <a:bodyPr>
            <a:normAutofit fontScale="90000"/>
          </a:bodyPr>
          <a:lstStyle/>
          <a:p>
            <a:r>
              <a:rPr lang="ru-RU" sz="49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 Script" panose="02000000000000000000" pitchFamily="2" charset="0"/>
              </a:rPr>
              <a:t>Компетентность команды проекта:</a:t>
            </a:r>
            <a:endParaRPr lang="ru-RU" sz="49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d Script" panose="02000000000000000000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36687" y="1948464"/>
            <a:ext cx="824685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/>
              <a:t>Филиппов Роман Олегович – руководитель проекта – Студент факультета СПО КНИТУ-КХТИ – Студент факультета </a:t>
            </a:r>
            <a:r>
              <a:rPr lang="ru-RU" dirty="0" err="1" smtClean="0"/>
              <a:t>допобразования</a:t>
            </a:r>
            <a:r>
              <a:rPr lang="ru-RU" dirty="0" smtClean="0"/>
              <a:t> КНИТУ-КХТИ (управление персоналом)</a:t>
            </a:r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r>
              <a:rPr lang="ru-RU" dirty="0" smtClean="0"/>
              <a:t>Заблоцкая (Филиппова) Софья Олеговна – режиссёр, сценарист (</a:t>
            </a:r>
            <a:r>
              <a:rPr lang="en-US" dirty="0" smtClean="0">
                <a:hlinkClick r:id="rId3"/>
              </a:rPr>
              <a:t>https://youtu.be/w_8oz0DnhLs</a:t>
            </a:r>
            <a:r>
              <a:rPr lang="ru-RU" dirty="0" smtClean="0"/>
              <a:t> ) </a:t>
            </a:r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r>
              <a:rPr lang="ru-RU" dirty="0" err="1" smtClean="0"/>
              <a:t>Сунчаляева</a:t>
            </a:r>
            <a:r>
              <a:rPr lang="ru-RU" dirty="0" smtClean="0"/>
              <a:t> Виктория Андреевна – финансовый аналитик, дипломированный специалист в области бухгалтерского учета и аудита</a:t>
            </a:r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r>
              <a:rPr lang="ru-RU" dirty="0" smtClean="0"/>
              <a:t>Филиппова Марина Георгиевна – серебряный волонтер</a:t>
            </a:r>
          </a:p>
          <a:p>
            <a:endParaRPr lang="ru-RU" dirty="0"/>
          </a:p>
          <a:p>
            <a:r>
              <a:rPr lang="ru-RU" dirty="0" smtClean="0"/>
              <a:t>СМИ о нас - </a:t>
            </a:r>
            <a:r>
              <a:rPr lang="en-US" dirty="0">
                <a:hlinkClick r:id="rId4"/>
              </a:rPr>
              <a:t>http://kazan-journal.ru/news/novosti/k-volonterskomu-dvizheniyu-v-kazani-prisoedinyayutsya-tselye-semi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915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69"/>
    </mc:Choice>
    <mc:Fallback xmlns="">
      <p:transition spd="slow" advTm="4369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46" r="664" b="39651"/>
          <a:stretch/>
        </p:blipFill>
        <p:spPr>
          <a:xfrm>
            <a:off x="318506" y="103517"/>
            <a:ext cx="4098219" cy="57057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78320" y="806810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49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 Script" panose="02000000000000000000" pitchFamily="2" charset="0"/>
              </a:rPr>
              <a:t>Что сделано:</a:t>
            </a:r>
            <a:endParaRPr lang="ru-RU" sz="49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d Script" panose="02000000000000000000" pitchFamily="2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E28BA25-5F67-454D-BC73-7BA72416C46E}"/>
              </a:ext>
            </a:extLst>
          </p:cNvPr>
          <p:cNvSpPr/>
          <p:nvPr/>
        </p:nvSpPr>
        <p:spPr>
          <a:xfrm>
            <a:off x="4942460" y="2559857"/>
            <a:ext cx="54868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1.Проведено анкетирование для жителей дома в письменной и устной форме. Анкеты составлены при консультативной поддержке Кандидата </a:t>
            </a:r>
            <a:r>
              <a:rPr lang="ru-RU" dirty="0"/>
              <a:t>С</a:t>
            </a:r>
            <a:r>
              <a:rPr lang="ru-RU" dirty="0" smtClean="0"/>
              <a:t>оциологических Наук О. А. Филиппова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54" y="1005840"/>
            <a:ext cx="3903665" cy="549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43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581">
        <p:split orient="vert"/>
      </p:transition>
    </mc:Choice>
    <mc:Fallback xmlns="">
      <p:transition spd="slow" advTm="2581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46" r="664" b="39651"/>
          <a:stretch/>
        </p:blipFill>
        <p:spPr>
          <a:xfrm>
            <a:off x="318506" y="103517"/>
            <a:ext cx="4098219" cy="57057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1929" y="790963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49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 Script" panose="02000000000000000000" pitchFamily="2" charset="0"/>
              </a:rPr>
              <a:t>Что сделано:</a:t>
            </a:r>
            <a:endParaRPr lang="ru-RU" sz="49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d Script" panose="02000000000000000000" pitchFamily="2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E28BA25-5F67-454D-BC73-7BA72416C46E}"/>
              </a:ext>
            </a:extLst>
          </p:cNvPr>
          <p:cNvSpPr/>
          <p:nvPr/>
        </p:nvSpPr>
        <p:spPr>
          <a:xfrm>
            <a:off x="532272" y="1681100"/>
            <a:ext cx="58685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2</a:t>
            </a:r>
            <a:r>
              <a:rPr lang="ru-RU" dirty="0"/>
              <a:t>. В целях сокращения расходов на создание сайта и логотипа проекта пройдено обучение и аттестация по профобразованию членом команды проекта Филипповой Мариной Георгиевной.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" t="2890" r="252" b="4293"/>
          <a:stretch/>
        </p:blipFill>
        <p:spPr>
          <a:xfrm>
            <a:off x="3551104" y="3158428"/>
            <a:ext cx="4218318" cy="296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47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16">
        <p:split orient="vert"/>
      </p:transition>
    </mc:Choice>
    <mc:Fallback xmlns="">
      <p:transition spd="slow" advTm="301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46" r="664" b="39651"/>
          <a:stretch/>
        </p:blipFill>
        <p:spPr>
          <a:xfrm>
            <a:off x="318506" y="103517"/>
            <a:ext cx="4098219" cy="57057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8789" y="674092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49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 Script" panose="02000000000000000000" pitchFamily="2" charset="0"/>
              </a:rPr>
              <a:t>Что сделано:</a:t>
            </a:r>
            <a:endParaRPr lang="ru-RU" sz="49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d Script" panose="02000000000000000000" pitchFamily="2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E28BA25-5F67-454D-BC73-7BA72416C46E}"/>
              </a:ext>
            </a:extLst>
          </p:cNvPr>
          <p:cNvSpPr/>
          <p:nvPr/>
        </p:nvSpPr>
        <p:spPr>
          <a:xfrm>
            <a:off x="1205298" y="2553419"/>
            <a:ext cx="39118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3. Проведено организационное собрание команды проекта с присутствием представителей ТСН «Ямашева-51» : </a:t>
            </a:r>
          </a:p>
          <a:p>
            <a:r>
              <a:rPr lang="ru-RU" dirty="0" smtClean="0"/>
              <a:t>по результатам выделена асфальтированная площадка на придомовой территории под реализацию проекта.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6652" y="2176179"/>
            <a:ext cx="2337097" cy="33987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273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06">
        <p:split orient="vert"/>
      </p:transition>
    </mc:Choice>
    <mc:Fallback xmlns="">
      <p:transition spd="slow" advTm="370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46" r="664" b="39651"/>
          <a:stretch/>
        </p:blipFill>
        <p:spPr>
          <a:xfrm>
            <a:off x="318506" y="103517"/>
            <a:ext cx="4098219" cy="57057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3223" y="628418"/>
            <a:ext cx="8596668" cy="1320800"/>
          </a:xfrm>
        </p:spPr>
        <p:txBody>
          <a:bodyPr/>
          <a:lstStyle/>
          <a:p>
            <a:pPr algn="ctr"/>
            <a:r>
              <a:rPr lang="ru-RU" sz="5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 Script" panose="02000000000000000000" pitchFamily="2" charset="0"/>
              </a:rPr>
              <a:t>Нас поддерживают: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DD4D3CC-FED7-4782-B4D0-534DE518A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1557" y="1874749"/>
            <a:ext cx="3383733" cy="2899325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C85C259-A94A-4FD4-997D-59EF73343DFA}"/>
              </a:ext>
            </a:extLst>
          </p:cNvPr>
          <p:cNvSpPr/>
          <p:nvPr/>
        </p:nvSpPr>
        <p:spPr>
          <a:xfrm>
            <a:off x="414068" y="2890800"/>
            <a:ext cx="50592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Генеральный директор ОАО "</a:t>
            </a:r>
            <a:r>
              <a:rPr lang="ru-RU" dirty="0" err="1"/>
              <a:t>Татэлектромонтаж</a:t>
            </a:r>
            <a:r>
              <a:rPr lang="ru-RU" dirty="0"/>
              <a:t>", депутат </a:t>
            </a:r>
            <a:r>
              <a:rPr lang="ru-RU" dirty="0" smtClean="0"/>
              <a:t>Госсовета РТ шестого созыва </a:t>
            </a:r>
            <a:r>
              <a:rPr lang="ru-RU" dirty="0" err="1"/>
              <a:t>Солуянов</a:t>
            </a:r>
            <a:r>
              <a:rPr lang="ru-RU" dirty="0"/>
              <a:t> Дмитрий Юрьевич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C52CADF-97B6-4F38-97D7-6D67A0A6F13C}"/>
              </a:ext>
            </a:extLst>
          </p:cNvPr>
          <p:cNvSpPr/>
          <p:nvPr/>
        </p:nvSpPr>
        <p:spPr>
          <a:xfrm>
            <a:off x="5821557" y="5292174"/>
            <a:ext cx="44197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Правление ТСН "Ямашева-51", </a:t>
            </a:r>
          </a:p>
          <a:p>
            <a:r>
              <a:rPr lang="ru-RU" dirty="0"/>
              <a:t>руководитель  Хусаинова Ляля </a:t>
            </a:r>
            <a:r>
              <a:rPr lang="ru-RU" dirty="0" err="1"/>
              <a:t>Гумеровна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65" y="4615089"/>
            <a:ext cx="4599114" cy="18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31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248">
        <p:fade/>
      </p:transition>
    </mc:Choice>
    <mc:Fallback xmlns="">
      <p:transition spd="med" advTm="52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46" r="664" b="39651"/>
          <a:stretch/>
        </p:blipFill>
        <p:spPr>
          <a:xfrm>
            <a:off x="318506" y="103517"/>
            <a:ext cx="4098219" cy="57057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8154" y="3210756"/>
            <a:ext cx="9265656" cy="1902782"/>
          </a:xfrm>
        </p:spPr>
        <p:txBody>
          <a:bodyPr/>
          <a:lstStyle/>
          <a:p>
            <a:pPr algn="ctr"/>
            <a:r>
              <a:rPr lang="ru-RU" sz="5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 Script" panose="02000000000000000000" pitchFamily="2" charset="0"/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146573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240">
        <p:circle/>
      </p:transition>
    </mc:Choice>
    <mc:Fallback xmlns="">
      <p:transition spd="slow" advTm="424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46" r="664" b="39651"/>
          <a:stretch/>
        </p:blipFill>
        <p:spPr>
          <a:xfrm>
            <a:off x="318506" y="103517"/>
            <a:ext cx="4098219" cy="57057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270" y="1630532"/>
            <a:ext cx="9214568" cy="722051"/>
          </a:xfrm>
        </p:spPr>
        <p:txBody>
          <a:bodyPr>
            <a:noAutofit/>
          </a:bodyPr>
          <a:lstStyle/>
          <a:p>
            <a:pPr algn="ctr"/>
            <a:r>
              <a:rPr lang="ru-RU" sz="5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 Script" panose="02000000000000000000" pitchFamily="2" charset="0"/>
              </a:rPr>
              <a:t>Команда </a:t>
            </a:r>
            <a:r>
              <a:rPr lang="ru-RU" sz="5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 Script" panose="02000000000000000000" pitchFamily="2" charset="0"/>
              </a:rPr>
              <a:t>семейного проекта</a:t>
            </a:r>
            <a:r>
              <a:rPr lang="ru-RU" sz="5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 Script" panose="02000000000000000000" pitchFamily="2" charset="0"/>
              </a:rPr>
              <a:t>: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86EA27E-21C5-4AE1-86D1-2800CC106E1E}"/>
              </a:ext>
            </a:extLst>
          </p:cNvPr>
          <p:cNvSpPr/>
          <p:nvPr/>
        </p:nvSpPr>
        <p:spPr>
          <a:xfrm>
            <a:off x="1658399" y="2920097"/>
            <a:ext cx="808082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Филиппов Роман Олегович - руководитель проекта. </a:t>
            </a:r>
          </a:p>
          <a:p>
            <a:endParaRPr lang="ru-RU" dirty="0"/>
          </a:p>
          <a:p>
            <a:r>
              <a:rPr lang="ru-RU" dirty="0" err="1"/>
              <a:t>Сунчаляева</a:t>
            </a:r>
            <a:r>
              <a:rPr lang="ru-RU" dirty="0"/>
              <a:t> Виктория Андреевна - администратор проекта</a:t>
            </a:r>
          </a:p>
          <a:p>
            <a:endParaRPr lang="ru-RU" dirty="0"/>
          </a:p>
          <a:p>
            <a:r>
              <a:rPr lang="ru-RU" dirty="0"/>
              <a:t>Заблоцкая </a:t>
            </a:r>
            <a:r>
              <a:rPr lang="ru-RU" dirty="0" smtClean="0"/>
              <a:t>(Филиппова) Софья </a:t>
            </a:r>
            <a:r>
              <a:rPr lang="ru-RU" dirty="0"/>
              <a:t>Олеговна - </a:t>
            </a:r>
            <a:r>
              <a:rPr lang="ru-RU" dirty="0" smtClean="0"/>
              <a:t>видео-фото-редактор </a:t>
            </a:r>
            <a:r>
              <a:rPr lang="ru-RU" dirty="0"/>
              <a:t>проекта</a:t>
            </a:r>
          </a:p>
          <a:p>
            <a:endParaRPr lang="ru-RU" dirty="0"/>
          </a:p>
          <a:p>
            <a:r>
              <a:rPr lang="ru-RU" dirty="0"/>
              <a:t>Филиппова Марина Георгиевна </a:t>
            </a:r>
            <a:r>
              <a:rPr lang="ru-RU" dirty="0" smtClean="0"/>
              <a:t>– </a:t>
            </a:r>
            <a:r>
              <a:rPr lang="en-US" dirty="0" smtClean="0"/>
              <a:t>IT - </a:t>
            </a:r>
            <a:r>
              <a:rPr lang="ru-RU" dirty="0" smtClean="0"/>
              <a:t>специалист проекта</a:t>
            </a:r>
          </a:p>
          <a:p>
            <a:endParaRPr lang="ru-RU" dirty="0" smtClean="0"/>
          </a:p>
          <a:p>
            <a:r>
              <a:rPr lang="ru-RU" dirty="0">
                <a:solidFill>
                  <a:schemeClr val="accent1"/>
                </a:solidFill>
              </a:rPr>
              <a:t>Филиппов Олег Александрович – научный консультант проекта</a:t>
            </a:r>
          </a:p>
          <a:p>
            <a:endParaRPr lang="en-US" dirty="0" smtClean="0">
              <a:solidFill>
                <a:schemeClr val="accent1"/>
              </a:solidFill>
            </a:endParaRPr>
          </a:p>
          <a:p>
            <a:r>
              <a:rPr lang="ru-RU" dirty="0" smtClean="0">
                <a:solidFill>
                  <a:schemeClr val="accent1"/>
                </a:solidFill>
              </a:rPr>
              <a:t>Сатаров Игорь Андреевич – </a:t>
            </a:r>
            <a:r>
              <a:rPr lang="en-US" dirty="0" smtClean="0">
                <a:solidFill>
                  <a:schemeClr val="accent1"/>
                </a:solidFill>
              </a:rPr>
              <a:t>IT -</a:t>
            </a:r>
            <a:r>
              <a:rPr lang="ru-RU" dirty="0" smtClean="0">
                <a:solidFill>
                  <a:schemeClr val="accent1"/>
                </a:solidFill>
              </a:rPr>
              <a:t> консультант проекта</a:t>
            </a:r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32758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176">
        <p:split orient="vert"/>
      </p:transition>
    </mc:Choice>
    <mc:Fallback xmlns="">
      <p:transition spd="slow" advTm="317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46" r="664" b="39651"/>
          <a:stretch/>
        </p:blipFill>
        <p:spPr>
          <a:xfrm>
            <a:off x="318506" y="103517"/>
            <a:ext cx="4098219" cy="57057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5687" y="810624"/>
            <a:ext cx="8596668" cy="57057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 </a:t>
            </a:r>
            <a:r>
              <a:rPr lang="ru-RU" sz="6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 Script" panose="02000000000000000000" pitchFamily="2" charset="0"/>
              </a:rPr>
              <a:t>Рождение идеи проекта:</a:t>
            </a:r>
            <a:endParaRPr lang="ru-RU" sz="6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d Script" panose="02000000000000000000" pitchFamily="2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BB748C0-8C88-41B0-ACBD-CD3751BA44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34" t="12929" r="10162" b="16752"/>
          <a:stretch/>
        </p:blipFill>
        <p:spPr>
          <a:xfrm>
            <a:off x="2837863" y="2332479"/>
            <a:ext cx="1479172" cy="10873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10894" t="-735" r="12400"/>
          <a:stretch/>
        </p:blipFill>
        <p:spPr>
          <a:xfrm>
            <a:off x="5725998" y="2326195"/>
            <a:ext cx="1026544" cy="1093636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318506" y="2320075"/>
            <a:ext cx="1137913" cy="1087352"/>
            <a:chOff x="1803694" y="2579296"/>
            <a:chExt cx="1190446" cy="1181819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1803694" y="2579296"/>
              <a:ext cx="1190446" cy="1181819"/>
            </a:xfrm>
            <a:prstGeom prst="rect">
              <a:avLst/>
            </a:prstGeom>
            <a:solidFill>
              <a:srgbClr val="AC9078"/>
            </a:solidFill>
            <a:ln>
              <a:solidFill>
                <a:srgbClr val="AC9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Сердце 8"/>
            <p:cNvSpPr/>
            <p:nvPr/>
          </p:nvSpPr>
          <p:spPr>
            <a:xfrm>
              <a:off x="1897811" y="2769079"/>
              <a:ext cx="983412" cy="866954"/>
            </a:xfrm>
            <a:prstGeom prst="hear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5998" y="4132052"/>
            <a:ext cx="1393611" cy="1130531"/>
          </a:xfrm>
          <a:prstGeom prst="rect">
            <a:avLst/>
          </a:prstGeom>
        </p:spPr>
      </p:pic>
      <p:sp>
        <p:nvSpPr>
          <p:cNvPr id="14" name="Стрелка вправо 13"/>
          <p:cNvSpPr/>
          <p:nvPr/>
        </p:nvSpPr>
        <p:spPr>
          <a:xfrm>
            <a:off x="1657937" y="263383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8553" y="2572185"/>
            <a:ext cx="1005927" cy="53649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4060" y="2595504"/>
            <a:ext cx="1005927" cy="53649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505" y="3942272"/>
            <a:ext cx="1360624" cy="1320311"/>
          </a:xfrm>
          <a:prstGeom prst="rect">
            <a:avLst/>
          </a:prstGeom>
        </p:spPr>
      </p:pic>
      <p:sp>
        <p:nvSpPr>
          <p:cNvPr id="18" name="Стрелка влево 17"/>
          <p:cNvSpPr/>
          <p:nvPr/>
        </p:nvSpPr>
        <p:spPr>
          <a:xfrm>
            <a:off x="4416725" y="4419294"/>
            <a:ext cx="1005927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505" y="2320075"/>
            <a:ext cx="1353770" cy="108735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90029" y="4446748"/>
            <a:ext cx="1005927" cy="499915"/>
          </a:xfrm>
          <a:prstGeom prst="rect">
            <a:avLst/>
          </a:prstGeom>
        </p:spPr>
      </p:pic>
      <p:sp>
        <p:nvSpPr>
          <p:cNvPr id="21" name="Выгнутая вправо стрелка 20"/>
          <p:cNvSpPr/>
          <p:nvPr/>
        </p:nvSpPr>
        <p:spPr>
          <a:xfrm>
            <a:off x="9717053" y="2780047"/>
            <a:ext cx="731520" cy="2106231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1"/>
          <a:srcRect l="25623" t="5086" r="24778" b="15040"/>
          <a:stretch/>
        </p:blipFill>
        <p:spPr>
          <a:xfrm>
            <a:off x="2831269" y="4132052"/>
            <a:ext cx="1371828" cy="138830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2128" y="4502943"/>
            <a:ext cx="1024217" cy="49991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t="-548" r="17176" b="-1"/>
          <a:stretch/>
        </p:blipFill>
        <p:spPr>
          <a:xfrm>
            <a:off x="318506" y="4132052"/>
            <a:ext cx="1162141" cy="1059116"/>
          </a:xfrm>
          <a:prstGeom prst="rect">
            <a:avLst/>
          </a:prstGeom>
        </p:spPr>
      </p:pic>
      <p:sp>
        <p:nvSpPr>
          <p:cNvPr id="3" name="Шестиугольник 2"/>
          <p:cNvSpPr/>
          <p:nvPr/>
        </p:nvSpPr>
        <p:spPr>
          <a:xfrm>
            <a:off x="3571336" y="2595505"/>
            <a:ext cx="112143" cy="113190"/>
          </a:xfrm>
          <a:prstGeom prst="hexagon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02616" y="2372806"/>
            <a:ext cx="113028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0" dirty="0" smtClean="0">
                <a:solidFill>
                  <a:srgbClr val="00B050"/>
                </a:solidFill>
              </a:rPr>
              <a:t>Доброволец!!!</a:t>
            </a:r>
            <a:endParaRPr lang="ru-RU" sz="12000" dirty="0">
              <a:solidFill>
                <a:srgbClr val="00B05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7099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216">
        <p159:morph option="byObject"/>
      </p:transition>
    </mc:Choice>
    <mc:Fallback xmlns="">
      <p:transition spd="slow" advTm="302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46" r="664" b="39651"/>
          <a:stretch/>
        </p:blipFill>
        <p:spPr>
          <a:xfrm>
            <a:off x="318506" y="103517"/>
            <a:ext cx="4098219" cy="57057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7061" y="1171668"/>
            <a:ext cx="8596668" cy="57057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 </a:t>
            </a:r>
            <a:r>
              <a:rPr lang="ru-RU" sz="6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 Script" panose="02000000000000000000" pitchFamily="2" charset="0"/>
              </a:rPr>
              <a:t>География </a:t>
            </a:r>
            <a:r>
              <a:rPr lang="ru-RU" sz="6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 Script" panose="02000000000000000000" pitchFamily="2" charset="0"/>
              </a:rPr>
              <a:t>проекта:</a:t>
            </a:r>
            <a:endParaRPr lang="ru-RU" sz="6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d Script" panose="02000000000000000000" pitchFamily="2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86EA27E-21C5-4AE1-86D1-2800CC106E1E}"/>
              </a:ext>
            </a:extLst>
          </p:cNvPr>
          <p:cNvSpPr/>
          <p:nvPr/>
        </p:nvSpPr>
        <p:spPr>
          <a:xfrm>
            <a:off x="825625" y="2926852"/>
            <a:ext cx="4403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Проспект Ямашева 51,  </a:t>
            </a:r>
            <a:r>
              <a:rPr lang="ru-RU" dirty="0"/>
              <a:t>в Ново-Савиновском районе городе Казань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BB748C0-8C88-41B0-ACBD-CD3751BA44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34" t="12929" r="10162" b="16752"/>
          <a:stretch/>
        </p:blipFill>
        <p:spPr>
          <a:xfrm>
            <a:off x="5954143" y="2533353"/>
            <a:ext cx="3512957" cy="25824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59C02C-08CB-442C-BD71-57F985DE79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625" y="3995003"/>
            <a:ext cx="4119237" cy="245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1850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54">
        <p159:morph option="byObject"/>
      </p:transition>
    </mc:Choice>
    <mc:Fallback xmlns="">
      <p:transition spd="slow" advTm="30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46" r="664" b="39651"/>
          <a:stretch/>
        </p:blipFill>
        <p:spPr>
          <a:xfrm>
            <a:off x="318506" y="103517"/>
            <a:ext cx="4098219" cy="57057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8506" y="872233"/>
            <a:ext cx="8596668" cy="7309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 Script" panose="02000000000000000000" pitchFamily="2" charset="0"/>
              </a:rPr>
              <a:t>Состав проекта: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9CE0EF8-13E6-4A45-B7E2-45C4CD62ADAB}"/>
              </a:ext>
            </a:extLst>
          </p:cNvPr>
          <p:cNvSpPr/>
          <p:nvPr/>
        </p:nvSpPr>
        <p:spPr>
          <a:xfrm>
            <a:off x="5094514" y="4570078"/>
            <a:ext cx="575715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lvl="1"/>
            <a:r>
              <a:rPr lang="ru-RU" b="1" i="1" dirty="0" smtClean="0"/>
              <a:t>Часть 2</a:t>
            </a:r>
            <a:r>
              <a:rPr lang="ru-RU" dirty="0" smtClean="0"/>
              <a:t>: </a:t>
            </a:r>
            <a:r>
              <a:rPr lang="ru-RU" dirty="0"/>
              <a:t>обустройство интерактивной площадки с выделенной зоной "SOS" и информационным стендом  на придомовой территории   ТСН "Ямашева-51".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790392E-31CD-44C4-A433-3272AEB3D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773" y="3426311"/>
            <a:ext cx="3988848" cy="228753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128968D-1381-4297-B0BE-DACEEFC1F419}"/>
              </a:ext>
            </a:extLst>
          </p:cNvPr>
          <p:cNvSpPr/>
          <p:nvPr/>
        </p:nvSpPr>
        <p:spPr>
          <a:xfrm>
            <a:off x="848773" y="2258901"/>
            <a:ext cx="46768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/>
              <a:t>Часть 1</a:t>
            </a:r>
            <a:r>
              <a:rPr lang="ru-RU" dirty="0" smtClean="0"/>
              <a:t>: </a:t>
            </a:r>
            <a:r>
              <a:rPr lang="ru-RU" dirty="0"/>
              <a:t>организация добровольного объединения жильцов в форме Клуба по интересам "Серебро-51"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481" y="1730223"/>
            <a:ext cx="3583679" cy="290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820545"/>
      </p:ext>
    </p:extLst>
  </p:cSld>
  <p:clrMapOvr>
    <a:masterClrMapping/>
  </p:clrMapOvr>
  <p:transition spd="slow" advTm="5987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46" r="664" b="39651"/>
          <a:stretch/>
        </p:blipFill>
        <p:spPr>
          <a:xfrm>
            <a:off x="318506" y="103517"/>
            <a:ext cx="4098219" cy="57057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0600" y="1087324"/>
            <a:ext cx="8596668" cy="1320800"/>
          </a:xfrm>
        </p:spPr>
        <p:txBody>
          <a:bodyPr/>
          <a:lstStyle/>
          <a:p>
            <a:pPr algn="ctr"/>
            <a:r>
              <a:rPr lang="ru-RU" sz="49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 Script" panose="02000000000000000000" pitchFamily="2" charset="0"/>
              </a:rPr>
              <a:t>Целевая группа: </a:t>
            </a:r>
            <a:endParaRPr lang="ru-RU" sz="49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d Script" panose="02000000000000000000" pitchFamily="2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6A1830A-6403-473F-986D-32644AA8FF59}"/>
              </a:ext>
            </a:extLst>
          </p:cNvPr>
          <p:cNvSpPr/>
          <p:nvPr/>
        </p:nvSpPr>
        <p:spPr>
          <a:xfrm>
            <a:off x="541272" y="5032012"/>
            <a:ext cx="80698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mtClean="0"/>
              <a:t>В доме проживает около 300 жильцов возрастной группы 50+. (Данные регистрационных ведомостей правление ТСН «Ямашева-51)</a:t>
            </a:r>
          </a:p>
          <a:p>
            <a:r>
              <a:rPr lang="ru-RU" smtClean="0"/>
              <a:t>Среди </a:t>
            </a:r>
            <a:r>
              <a:rPr lang="ru-RU" dirty="0"/>
              <a:t>них много пенсионеров, есть ветераны ВОВ, труженики тыла, дети войны, </a:t>
            </a:r>
            <a:r>
              <a:rPr lang="ru-RU" dirty="0" smtClean="0"/>
              <a:t>люди с инвалидностью </a:t>
            </a:r>
            <a:r>
              <a:rPr lang="ru-RU" dirty="0"/>
              <a:t>различных категорий.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5DBED07-FF35-4398-8266-A7CA15092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7615" y="2002007"/>
            <a:ext cx="4714784" cy="285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593100"/>
      </p:ext>
    </p:extLst>
  </p:cSld>
  <p:clrMapOvr>
    <a:masterClrMapping/>
  </p:clrMapOvr>
  <p:transition spd="slow" advTm="9402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46" r="664" b="39651"/>
          <a:stretch/>
        </p:blipFill>
        <p:spPr>
          <a:xfrm>
            <a:off x="318506" y="103517"/>
            <a:ext cx="4098219" cy="57057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8553" y="712047"/>
            <a:ext cx="8596668" cy="1320800"/>
          </a:xfrm>
        </p:spPr>
        <p:txBody>
          <a:bodyPr>
            <a:normAutofit/>
          </a:bodyPr>
          <a:lstStyle/>
          <a:p>
            <a:r>
              <a:rPr lang="ru-RU" sz="49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 Script" panose="02000000000000000000" pitchFamily="2" charset="0"/>
              </a:rPr>
              <a:t>Количественные показатели: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C53D2A7-7CFA-46E2-A5D5-046EB41F923C}"/>
              </a:ext>
            </a:extLst>
          </p:cNvPr>
          <p:cNvSpPr/>
          <p:nvPr/>
        </p:nvSpPr>
        <p:spPr>
          <a:xfrm>
            <a:off x="422023" y="1517532"/>
            <a:ext cx="94897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Привлечение </a:t>
            </a:r>
            <a:r>
              <a:rPr lang="ru-RU" dirty="0" smtClean="0"/>
              <a:t>за 1 год к </a:t>
            </a:r>
            <a:r>
              <a:rPr lang="ru-RU" dirty="0"/>
              <a:t>участию в мероприятиях клуба "Серебро-51" </a:t>
            </a:r>
            <a:r>
              <a:rPr lang="ru-RU" dirty="0" smtClean="0"/>
              <a:t>не менее 10% </a:t>
            </a:r>
            <a:r>
              <a:rPr lang="ru-RU" dirty="0"/>
              <a:t>от числа жильцов дома возраста 50</a:t>
            </a:r>
            <a:r>
              <a:rPr lang="ru-RU" dirty="0" smtClean="0"/>
              <a:t>+.</a:t>
            </a:r>
            <a:r>
              <a:rPr lang="ru-RU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До </a:t>
            </a:r>
            <a:r>
              <a:rPr lang="ru-RU" dirty="0"/>
              <a:t>1 ноября 2020 года провести 30 мероприятий включая общие собрания клуба. 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6C8D46B-0208-4A79-9AF0-7AF939EDA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922" y="2986397"/>
            <a:ext cx="2307273" cy="158115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74554" y="4871990"/>
            <a:ext cx="95215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C00000"/>
                </a:solidFill>
              </a:rPr>
              <a:t>Привлечение </a:t>
            </a:r>
            <a:r>
              <a:rPr lang="ru-RU" sz="2400" dirty="0" smtClean="0">
                <a:solidFill>
                  <a:srgbClr val="C00000"/>
                </a:solidFill>
              </a:rPr>
              <a:t>не менее 75% членов клуба к участию в различных мероприятиях в качестве добровольных помощников – волонтеров.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29819" y="311766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Привлечение 10 волонтеров-добровольцев на проведение мероприятий по организации клуба.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Обустройство </a:t>
            </a:r>
            <a:r>
              <a:rPr lang="ru-RU" dirty="0"/>
              <a:t>1 интерактивной площадки из 4 парковых скамеек и 1 информационного стенда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403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268">
        <p:split orient="vert"/>
      </p:transition>
    </mc:Choice>
    <mc:Fallback xmlns="">
      <p:transition spd="slow" advTm="8268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46" r="664" b="39651"/>
          <a:stretch/>
        </p:blipFill>
        <p:spPr>
          <a:xfrm>
            <a:off x="318506" y="103517"/>
            <a:ext cx="4098219" cy="57057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5873" y="824908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9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 Script" panose="02000000000000000000" pitchFamily="2" charset="0"/>
              </a:rPr>
              <a:t>Качественные </a:t>
            </a:r>
            <a:r>
              <a:rPr lang="ru-RU" sz="49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 Script" panose="02000000000000000000" pitchFamily="2" charset="0"/>
              </a:rPr>
              <a:t>показатели:</a:t>
            </a:r>
            <a:br>
              <a:rPr lang="ru-RU" sz="49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 Script" panose="02000000000000000000" pitchFamily="2" charset="0"/>
              </a:rPr>
            </a:br>
            <a:r>
              <a:rPr lang="ru-RU" sz="49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 Script" panose="02000000000000000000" pitchFamily="2" charset="0"/>
              </a:rPr>
              <a:t>часть 1</a:t>
            </a:r>
            <a:endParaRPr lang="ru-RU" sz="49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d Script" panose="02000000000000000000" pitchFamily="2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14D4EF6-4579-4B77-83B6-546EF2C8233F}"/>
              </a:ext>
            </a:extLst>
          </p:cNvPr>
          <p:cNvSpPr/>
          <p:nvPr/>
        </p:nvSpPr>
        <p:spPr>
          <a:xfrm>
            <a:off x="3821503" y="2766810"/>
            <a:ext cx="6175543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dirty="0"/>
              <a:t>Будет организовано </a:t>
            </a:r>
            <a:r>
              <a:rPr lang="ru-RU" dirty="0" smtClean="0"/>
              <a:t>социально-объединяющее общество </a:t>
            </a:r>
            <a:r>
              <a:rPr lang="ru-RU" dirty="0"/>
              <a:t>людей возрастной категории 50</a:t>
            </a:r>
            <a:r>
              <a:rPr lang="ru-RU" dirty="0" smtClean="0"/>
              <a:t>+.</a:t>
            </a:r>
            <a:endParaRPr lang="ru-RU" dirty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dirty="0"/>
              <a:t>Улучшится взаимодействие жильцов дома, объединенных общими интересами</a:t>
            </a:r>
            <a:r>
              <a:rPr lang="ru-RU" dirty="0" smtClean="0"/>
              <a:t>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dirty="0">
                <a:solidFill>
                  <a:srgbClr val="C00000"/>
                </a:solidFill>
              </a:rPr>
              <a:t>Повысится активность участие жильцов дома в добровольческих </a:t>
            </a:r>
            <a:r>
              <a:rPr lang="ru-RU" dirty="0" smtClean="0">
                <a:solidFill>
                  <a:srgbClr val="C00000"/>
                </a:solidFill>
              </a:rPr>
              <a:t>мероприятиях.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ru-RU" dirty="0" smtClean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328C3A6-4477-4F2F-92D1-AF045727E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923" y="2395874"/>
            <a:ext cx="2647950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02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404">
        <p:fade/>
      </p:transition>
    </mc:Choice>
    <mc:Fallback xmlns="">
      <p:transition spd="med" advTm="940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46" r="664" b="39651"/>
          <a:stretch/>
        </p:blipFill>
        <p:spPr>
          <a:xfrm>
            <a:off x="318506" y="103517"/>
            <a:ext cx="4098219" cy="57057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5873" y="824908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9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 Script" panose="02000000000000000000" pitchFamily="2" charset="0"/>
              </a:rPr>
              <a:t>Качественные </a:t>
            </a:r>
            <a:r>
              <a:rPr lang="ru-RU" sz="49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 Script" panose="02000000000000000000" pitchFamily="2" charset="0"/>
              </a:rPr>
              <a:t>показатели:</a:t>
            </a:r>
            <a:br>
              <a:rPr lang="ru-RU" sz="49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 Script" panose="02000000000000000000" pitchFamily="2" charset="0"/>
              </a:rPr>
            </a:br>
            <a:r>
              <a:rPr lang="ru-RU" sz="49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 Script" panose="02000000000000000000" pitchFamily="2" charset="0"/>
              </a:rPr>
              <a:t>часть 2</a:t>
            </a:r>
            <a:endParaRPr lang="ru-RU" sz="49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d Script" panose="02000000000000000000" pitchFamily="2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14D4EF6-4579-4B77-83B6-546EF2C8233F}"/>
              </a:ext>
            </a:extLst>
          </p:cNvPr>
          <p:cNvSpPr/>
          <p:nvPr/>
        </p:nvSpPr>
        <p:spPr>
          <a:xfrm>
            <a:off x="396816" y="2663293"/>
            <a:ext cx="6530195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>
                <a:solidFill>
                  <a:prstClr val="black"/>
                </a:solidFill>
              </a:rPr>
              <a:t>Организованная </a:t>
            </a:r>
            <a:r>
              <a:rPr lang="ru-RU" dirty="0">
                <a:solidFill>
                  <a:prstClr val="black"/>
                </a:solidFill>
              </a:rPr>
              <a:t>на площадке зона "SOS" позволит оперативно отреагировать жильцам на проблему пожилого человека, оказавшегося в сложной ситуации. </a:t>
            </a:r>
            <a:endParaRPr lang="ru-RU" dirty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/>
              <a:t>Получит </a:t>
            </a:r>
            <a:r>
              <a:rPr lang="ru-RU" dirty="0"/>
              <a:t>развитие инфраструктура придомовой территории.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328C3A6-4477-4F2F-92D1-AF045727E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7011" y="2033564"/>
            <a:ext cx="2647950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70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630">
        <p:fade/>
      </p:transition>
    </mc:Choice>
    <mc:Fallback xmlns="">
      <p:transition spd="med" advTm="763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3.1|1.4|2.5|2.2|2.7|2.9|2.3|2.3|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heme/theme1.xml><?xml version="1.0" encoding="utf-8"?>
<a:theme xmlns:a="http://schemas.openxmlformats.org/drawingml/2006/main" name="Аспект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ороздки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/>
          </a:solidFill>
          <a:prstDash val="solid"/>
        </a:ln>
        <a:ln w="58420" cap="flat" cmpd="thickThin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27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l"/>
          </a:scene3d>
          <a:sp3d prstMaterial="flat">
            <a:bevelT w="31750" h="63500" prst="riblet"/>
          </a:sp3d>
        </a:effectStyle>
        <a:effectStyle>
          <a:effectLst>
            <a:outerShdw blurRad="50800" dist="38100" dir="27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l"/>
          </a:scene3d>
          <a:sp3d prstMaterial="flat">
            <a:bevelT w="57150" h="1143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2341</TotalTime>
  <Words>757</Words>
  <Application>Microsoft Office PowerPoint</Application>
  <PresentationFormat>Широкоэкранный</PresentationFormat>
  <Paragraphs>129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Bad Script</vt:lpstr>
      <vt:lpstr>Calibri</vt:lpstr>
      <vt:lpstr>Trebuchet MS</vt:lpstr>
      <vt:lpstr>Wingdings 3</vt:lpstr>
      <vt:lpstr>Аспект</vt:lpstr>
      <vt:lpstr>Презентация PowerPoint</vt:lpstr>
      <vt:lpstr>Команда семейного проекта:</vt:lpstr>
      <vt:lpstr> Рождение идеи проекта:</vt:lpstr>
      <vt:lpstr> География проекта:</vt:lpstr>
      <vt:lpstr>Состав проекта: </vt:lpstr>
      <vt:lpstr>Целевая группа: </vt:lpstr>
      <vt:lpstr>Количественные показатели:</vt:lpstr>
      <vt:lpstr>Качественные показатели: часть 1</vt:lpstr>
      <vt:lpstr>Качественные показатели: часть 2</vt:lpstr>
      <vt:lpstr>Смета проекта:</vt:lpstr>
      <vt:lpstr>Анализ коммерческих предложений:</vt:lpstr>
      <vt:lpstr>Конкурентные преимущества:</vt:lpstr>
      <vt:lpstr>Компетентность команды проекта:</vt:lpstr>
      <vt:lpstr>Что сделано:</vt:lpstr>
      <vt:lpstr>Что сделано:</vt:lpstr>
      <vt:lpstr>Что сделано:</vt:lpstr>
      <vt:lpstr>Нас поддерживают:</vt:lpstr>
      <vt:lpstr>Спасибо за внимание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91</cp:revision>
  <dcterms:created xsi:type="dcterms:W3CDTF">2020-03-05T09:20:03Z</dcterms:created>
  <dcterms:modified xsi:type="dcterms:W3CDTF">2020-05-07T15:27:42Z</dcterms:modified>
</cp:coreProperties>
</file>