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6797675" cy="9926638"/>
  <p:embeddedFontLst>
    <p:embeddedFont>
      <p:font typeface="Raleway" charset="-52"/>
      <p:regular r:id="rId9"/>
      <p:bold r:id="rId10"/>
      <p:italic r:id="rId11"/>
      <p:boldItalic r:id="rId12"/>
    </p:embeddedFont>
    <p:embeddedFont>
      <p:font typeface="Source Sans Pro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explosion val="39"/>
          <c:dLbls>
            <c:dLbl>
              <c:idx val="0"/>
              <c:layout>
                <c:manualLayout>
                  <c:x val="-4.9415768319649084E-2"/>
                  <c:y val="-1.8291092519685043E-2"/>
                </c:manualLayout>
              </c:layout>
              <c:showVal val="1"/>
            </c:dLbl>
            <c:dLbl>
              <c:idx val="1"/>
              <c:layout>
                <c:manualLayout>
                  <c:x val="0.10486110862233949"/>
                  <c:y val="1.944512795275591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дети 4 года и младше</c:v>
                </c:pt>
                <c:pt idx="1">
                  <c:v>дети старшего возраста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98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обеспечены сопровождающим силами Центра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поступление</c:v>
                </c:pt>
                <c:pt idx="1">
                  <c:v>дети младше 4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поступление</c:v>
                </c:pt>
                <c:pt idx="1">
                  <c:v>дети младше 4 лет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</c:v>
                </c:pt>
              </c:numCache>
            </c:numRef>
          </c:val>
        </c:ser>
        <c:overlap val="100"/>
        <c:axId val="100032896"/>
        <c:axId val="100034432"/>
      </c:barChart>
      <c:catAx>
        <c:axId val="100032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0034432"/>
        <c:crosses val="autoZero"/>
        <c:auto val="1"/>
        <c:lblAlgn val="ctr"/>
        <c:lblOffset val="100"/>
      </c:catAx>
      <c:valAx>
        <c:axId val="10003443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0003289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54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544c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954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9544c1_0_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2d10b11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2d10b110f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2d10b110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2d10b110f_0_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6f9544c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6f9544c1_0_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54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544c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3BB1E59-2851-46DC-A3EA-2BFEEB34ACEC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D1466-5A8F-44D2-9AD2-901261A03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  <p:sldLayoutId id="2147483658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506046" y="123280"/>
            <a:ext cx="5901478" cy="23845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Центр волонтерской и патронажной помощи МДГКБ</a:t>
            </a:r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0571" y="191060"/>
            <a:ext cx="190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658" y="2220939"/>
            <a:ext cx="3249425" cy="24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78" y="2897842"/>
            <a:ext cx="2903498" cy="20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DGafarova\Downloads\advocate-e1493319269726-300x1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070" y="3944022"/>
            <a:ext cx="1972235" cy="96639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9072" y="2702434"/>
            <a:ext cx="1222281" cy="12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284806" y="12229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Досуговые мероприятия</a:t>
            </a:r>
            <a:endParaRPr dirty="0"/>
          </a:p>
        </p:txBody>
      </p:sp>
      <p:cxnSp>
        <p:nvCxnSpPr>
          <p:cNvPr id="77" name="Google Shape;77;p16"/>
          <p:cNvCxnSpPr/>
          <p:nvPr/>
        </p:nvCxnSpPr>
        <p:spPr>
          <a:xfrm flipV="1">
            <a:off x="6111689" y="2844053"/>
            <a:ext cx="2776818" cy="1344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" name="Google Shape;78;p16"/>
          <p:cNvGrpSpPr/>
          <p:nvPr/>
        </p:nvGrpSpPr>
        <p:grpSpPr>
          <a:xfrm>
            <a:off x="6928452" y="2011576"/>
            <a:ext cx="196200" cy="845924"/>
            <a:chOff x="648675" y="1657471"/>
            <a:chExt cx="196200" cy="1306800"/>
          </a:xfrm>
        </p:grpSpPr>
        <p:sp>
          <p:nvSpPr>
            <p:cNvPr id="79" name="Google Shape;79;p16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" name="Google Shape;80;p16"/>
            <p:cNvCxnSpPr>
              <a:stCxn id="79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81" name="Google Shape;81;p16"/>
          <p:cNvSpPr txBox="1">
            <a:spLocks noGrp="1"/>
          </p:cNvSpPr>
          <p:nvPr>
            <p:ph type="body" idx="4294967295"/>
          </p:nvPr>
        </p:nvSpPr>
        <p:spPr>
          <a:xfrm>
            <a:off x="7088738" y="1528576"/>
            <a:ext cx="1873727" cy="454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chemeClr val="dk2"/>
                </a:solidFill>
              </a:rPr>
              <a:t>Игры и занятия с детьми</a:t>
            </a:r>
            <a:endParaRPr sz="1400" b="1" dirty="0">
              <a:solidFill>
                <a:schemeClr val="dk2"/>
              </a:solidFill>
            </a:endParaRPr>
          </a:p>
        </p:txBody>
      </p:sp>
      <p:grpSp>
        <p:nvGrpSpPr>
          <p:cNvPr id="82" name="Google Shape;82;p16"/>
          <p:cNvGrpSpPr/>
          <p:nvPr/>
        </p:nvGrpSpPr>
        <p:grpSpPr>
          <a:xfrm>
            <a:off x="8369120" y="2887154"/>
            <a:ext cx="196200" cy="804064"/>
            <a:chOff x="2512925" y="2768371"/>
            <a:chExt cx="196200" cy="1404905"/>
          </a:xfrm>
        </p:grpSpPr>
        <p:cxnSp>
          <p:nvCxnSpPr>
            <p:cNvPr id="83" name="Google Shape;83;p16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4" name="Google Shape;84;p16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6"/>
          <p:cNvSpPr txBox="1">
            <a:spLocks noGrp="1"/>
          </p:cNvSpPr>
          <p:nvPr>
            <p:ph type="body" idx="4294967295"/>
          </p:nvPr>
        </p:nvSpPr>
        <p:spPr>
          <a:xfrm>
            <a:off x="6059415" y="3711388"/>
            <a:ext cx="1255785" cy="812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2"/>
                </a:solidFill>
              </a:rPr>
              <a:t>Создание игровых комнат и пространств</a:t>
            </a:r>
            <a:endParaRPr sz="1200" dirty="0"/>
          </a:p>
        </p:txBody>
      </p:sp>
      <p:grpSp>
        <p:nvGrpSpPr>
          <p:cNvPr id="86" name="Google Shape;86;p16"/>
          <p:cNvGrpSpPr/>
          <p:nvPr/>
        </p:nvGrpSpPr>
        <p:grpSpPr>
          <a:xfrm>
            <a:off x="6169524" y="1529781"/>
            <a:ext cx="196200" cy="1404900"/>
            <a:chOff x="4279200" y="1559371"/>
            <a:chExt cx="196200" cy="1404900"/>
          </a:xfrm>
        </p:grpSpPr>
        <p:cxnSp>
          <p:nvCxnSpPr>
            <p:cNvPr id="87" name="Google Shape;87;p16"/>
            <p:cNvCxnSpPr>
              <a:stCxn id="88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88" name="Google Shape;88;p16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16"/>
          <p:cNvSpPr txBox="1">
            <a:spLocks noGrp="1"/>
          </p:cNvSpPr>
          <p:nvPr>
            <p:ph type="body" idx="4294967295"/>
          </p:nvPr>
        </p:nvSpPr>
        <p:spPr>
          <a:xfrm>
            <a:off x="5933624" y="1111716"/>
            <a:ext cx="1542940" cy="55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chemeClr val="dk2"/>
                </a:solidFill>
              </a:rPr>
              <a:t>Мастер классы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90" name="Google Shape;90;p16"/>
          <p:cNvGrpSpPr/>
          <p:nvPr/>
        </p:nvGrpSpPr>
        <p:grpSpPr>
          <a:xfrm>
            <a:off x="6475781" y="2860259"/>
            <a:ext cx="196200" cy="948595"/>
            <a:chOff x="6045475" y="2768371"/>
            <a:chExt cx="196200" cy="1404905"/>
          </a:xfrm>
        </p:grpSpPr>
        <p:cxnSp>
          <p:nvCxnSpPr>
            <p:cNvPr id="91" name="Google Shape;91;p16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92" name="Google Shape;92;p16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6"/>
          <p:cNvSpPr txBox="1">
            <a:spLocks noGrp="1"/>
          </p:cNvSpPr>
          <p:nvPr>
            <p:ph type="body" idx="4294967295"/>
          </p:nvPr>
        </p:nvSpPr>
        <p:spPr>
          <a:xfrm>
            <a:off x="6972032" y="3713481"/>
            <a:ext cx="2044221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" sz="1200" b="1" dirty="0" smtClean="0">
                <a:solidFill>
                  <a:schemeClr val="dk2"/>
                </a:solidFill>
              </a:rPr>
              <a:t>Проведение концертов, праздников, </a:t>
            </a:r>
            <a:r>
              <a:rPr lang="ru" sz="1200" b="1" dirty="0">
                <a:solidFill>
                  <a:schemeClr val="dk2"/>
                </a:solidFill>
              </a:rPr>
              <a:t>визиты известных </a:t>
            </a:r>
            <a:r>
              <a:rPr lang="ru" sz="1200" b="1" dirty="0" smtClean="0">
                <a:solidFill>
                  <a:schemeClr val="dk2"/>
                </a:solidFill>
              </a:rPr>
              <a:t>людей</a:t>
            </a:r>
            <a:endParaRPr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5906" y="150719"/>
            <a:ext cx="190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DGafarova\Downloads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5858" y="2497651"/>
            <a:ext cx="3014305" cy="2009537"/>
          </a:xfrm>
          <a:prstGeom prst="rect">
            <a:avLst/>
          </a:prstGeom>
          <a:noFill/>
        </p:spPr>
      </p:pic>
      <p:pic>
        <p:nvPicPr>
          <p:cNvPr id="2051" name="Picture 3" descr="C:\Users\DGafarova\Downloads\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02" y="2755638"/>
            <a:ext cx="3707788" cy="2215983"/>
          </a:xfrm>
          <a:prstGeom prst="rect">
            <a:avLst/>
          </a:prstGeom>
          <a:noFill/>
        </p:spPr>
      </p:pic>
      <p:pic>
        <p:nvPicPr>
          <p:cNvPr id="2052" name="Picture 4" descr="C:\Users\DGafarova\Downloads\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626" y="893775"/>
            <a:ext cx="3153418" cy="2365064"/>
          </a:xfrm>
          <a:prstGeom prst="rect">
            <a:avLst/>
          </a:prstGeom>
          <a:noFill/>
        </p:spPr>
      </p:pic>
      <p:pic>
        <p:nvPicPr>
          <p:cNvPr id="2053" name="Picture 5" descr="C:\Users\DGafarova\Downloads\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9821" y="763146"/>
            <a:ext cx="2469582" cy="1540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36265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Дети </a:t>
            </a:r>
            <a:r>
              <a:rPr lang="ru-RU" sz="2400" dirty="0" smtClean="0"/>
              <a:t>сироты</a:t>
            </a:r>
            <a:r>
              <a:rPr lang="ru" sz="2400" dirty="0" smtClean="0"/>
              <a:t>, </a:t>
            </a:r>
            <a:r>
              <a:rPr lang="ru" sz="2400" dirty="0"/>
              <a:t>дети в </a:t>
            </a:r>
            <a:r>
              <a:rPr lang="ru" sz="2400" dirty="0" smtClean="0"/>
              <a:t>тяжелой жизненной ситуации</a:t>
            </a:r>
            <a:endParaRPr sz="2400" dirty="0"/>
          </a:p>
        </p:txBody>
      </p:sp>
      <p:cxnSp>
        <p:nvCxnSpPr>
          <p:cNvPr id="99" name="Google Shape;99;p17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00" name="Google Shape;100;p17"/>
          <p:cNvGrpSpPr/>
          <p:nvPr/>
        </p:nvGrpSpPr>
        <p:grpSpPr>
          <a:xfrm>
            <a:off x="648675" y="1581271"/>
            <a:ext cx="196200" cy="1306800"/>
            <a:chOff x="648675" y="1657471"/>
            <a:chExt cx="196200" cy="1306800"/>
          </a:xfrm>
        </p:grpSpPr>
        <p:sp>
          <p:nvSpPr>
            <p:cNvPr id="101" name="Google Shape;101;p17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" name="Google Shape;102;p17"/>
            <p:cNvCxnSpPr>
              <a:stCxn id="101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103" name="Google Shape;103;p17"/>
          <p:cNvSpPr txBox="1">
            <a:spLocks noGrp="1"/>
          </p:cNvSpPr>
          <p:nvPr>
            <p:ph type="body" idx="4294967295"/>
          </p:nvPr>
        </p:nvSpPr>
        <p:spPr>
          <a:xfrm>
            <a:off x="764430" y="129997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>
                <a:solidFill>
                  <a:schemeClr val="dk2"/>
                </a:solidFill>
              </a:rPr>
              <a:t>Волонтеры - часть дня, уход+общение</a:t>
            </a:r>
            <a:endParaRPr b="1">
              <a:solidFill>
                <a:schemeClr val="dk2"/>
              </a:solidFill>
            </a:endParaRPr>
          </a:p>
        </p:txBody>
      </p:sp>
      <p:grpSp>
        <p:nvGrpSpPr>
          <p:cNvPr id="104" name="Google Shape;104;p17"/>
          <p:cNvGrpSpPr/>
          <p:nvPr/>
        </p:nvGrpSpPr>
        <p:grpSpPr>
          <a:xfrm>
            <a:off x="2512925" y="2692171"/>
            <a:ext cx="196200" cy="1404905"/>
            <a:chOff x="2512925" y="2768371"/>
            <a:chExt cx="196200" cy="1404905"/>
          </a:xfrm>
        </p:grpSpPr>
        <p:cxnSp>
          <p:nvCxnSpPr>
            <p:cNvPr id="105" name="Google Shape;105;p17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06" name="Google Shape;106;p17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 txBox="1">
            <a:spLocks noGrp="1"/>
          </p:cNvSpPr>
          <p:nvPr>
            <p:ph type="body" idx="4294967295"/>
          </p:nvPr>
        </p:nvSpPr>
        <p:spPr>
          <a:xfrm>
            <a:off x="2693150" y="385467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b="1">
                <a:solidFill>
                  <a:schemeClr val="dk2"/>
                </a:solidFill>
              </a:rPr>
              <a:t>Транспортировка</a:t>
            </a:r>
            <a:endParaRPr sz="1400"/>
          </a:p>
        </p:txBody>
      </p:sp>
      <p:grpSp>
        <p:nvGrpSpPr>
          <p:cNvPr id="108" name="Google Shape;108;p17"/>
          <p:cNvGrpSpPr/>
          <p:nvPr/>
        </p:nvGrpSpPr>
        <p:grpSpPr>
          <a:xfrm>
            <a:off x="4279200" y="1483171"/>
            <a:ext cx="196200" cy="1404900"/>
            <a:chOff x="4279200" y="1559371"/>
            <a:chExt cx="196200" cy="1404900"/>
          </a:xfrm>
        </p:grpSpPr>
        <p:cxnSp>
          <p:nvCxnSpPr>
            <p:cNvPr id="109" name="Google Shape;109;p17"/>
            <p:cNvCxnSpPr>
              <a:stCxn id="110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10" name="Google Shape;110;p17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7"/>
          <p:cNvSpPr txBox="1">
            <a:spLocks noGrp="1"/>
          </p:cNvSpPr>
          <p:nvPr>
            <p:ph type="body" idx="4294967295"/>
          </p:nvPr>
        </p:nvSpPr>
        <p:spPr>
          <a:xfrm>
            <a:off x="4475400" y="954125"/>
            <a:ext cx="2596800" cy="1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2"/>
                </a:solidFill>
              </a:rPr>
              <a:t>Круглосуточные няни - в том числе для экстренных пациентов (мобильность), строгое соблюдение графика (профессионалы)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grpSp>
        <p:nvGrpSpPr>
          <p:cNvPr id="112" name="Google Shape;112;p17"/>
          <p:cNvGrpSpPr/>
          <p:nvPr/>
        </p:nvGrpSpPr>
        <p:grpSpPr>
          <a:xfrm>
            <a:off x="6045475" y="2692171"/>
            <a:ext cx="196200" cy="1404905"/>
            <a:chOff x="6045475" y="2768371"/>
            <a:chExt cx="196200" cy="1404905"/>
          </a:xfrm>
        </p:grpSpPr>
        <p:cxnSp>
          <p:nvCxnSpPr>
            <p:cNvPr id="113" name="Google Shape;113;p17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14" name="Google Shape;114;p17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7"/>
          <p:cNvSpPr txBox="1">
            <a:spLocks noGrp="1"/>
          </p:cNvSpPr>
          <p:nvPr>
            <p:ph type="body" idx="4294967295"/>
          </p:nvPr>
        </p:nvSpPr>
        <p:spPr>
          <a:xfrm>
            <a:off x="6225720" y="385467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2"/>
                </a:solidFill>
              </a:rPr>
              <a:t>Бытовые потребности - игрушки, вещи</a:t>
            </a:r>
            <a:endParaRPr sz="14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0706" y="90208"/>
            <a:ext cx="1703294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/>
              <a:t>Патронажная помощь</a:t>
            </a:r>
            <a:endParaRPr sz="2400" dirty="0"/>
          </a:p>
        </p:txBody>
      </p:sp>
      <p:cxnSp>
        <p:nvCxnSpPr>
          <p:cNvPr id="121" name="Google Shape;121;p18"/>
          <p:cNvCxnSpPr/>
          <p:nvPr/>
        </p:nvCxnSpPr>
        <p:spPr>
          <a:xfrm flipV="1">
            <a:off x="4061012" y="2790116"/>
            <a:ext cx="4695163" cy="4721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22" name="Google Shape;122;p18"/>
          <p:cNvGrpSpPr/>
          <p:nvPr/>
        </p:nvGrpSpPr>
        <p:grpSpPr>
          <a:xfrm>
            <a:off x="5193173" y="2282562"/>
            <a:ext cx="196200" cy="578008"/>
            <a:chOff x="648675" y="1657471"/>
            <a:chExt cx="196200" cy="1306800"/>
          </a:xfrm>
        </p:grpSpPr>
        <p:sp>
          <p:nvSpPr>
            <p:cNvPr id="123" name="Google Shape;123;p18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4" name="Google Shape;124;p18"/>
            <p:cNvCxnSpPr>
              <a:stCxn id="123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125" name="Google Shape;125;p18"/>
          <p:cNvSpPr txBox="1">
            <a:spLocks noGrp="1"/>
          </p:cNvSpPr>
          <p:nvPr>
            <p:ph type="body" idx="4294967295"/>
          </p:nvPr>
        </p:nvSpPr>
        <p:spPr>
          <a:xfrm>
            <a:off x="4593910" y="1726237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00" b="1" dirty="0">
                <a:solidFill>
                  <a:schemeClr val="dk2"/>
                </a:solidFill>
              </a:rPr>
              <a:t>Дети </a:t>
            </a:r>
            <a:r>
              <a:rPr lang="ru-RU" sz="1200" b="1" dirty="0" smtClean="0">
                <a:solidFill>
                  <a:schemeClr val="dk2"/>
                </a:solidFill>
              </a:rPr>
              <a:t>сироты, дети в трудной жизненной ситуации</a:t>
            </a:r>
            <a:endParaRPr sz="1200" b="1" dirty="0">
              <a:solidFill>
                <a:schemeClr val="dk2"/>
              </a:solidFill>
            </a:endParaRPr>
          </a:p>
        </p:txBody>
      </p:sp>
      <p:grpSp>
        <p:nvGrpSpPr>
          <p:cNvPr id="126" name="Google Shape;126;p18"/>
          <p:cNvGrpSpPr/>
          <p:nvPr/>
        </p:nvGrpSpPr>
        <p:grpSpPr>
          <a:xfrm>
            <a:off x="4671734" y="2802174"/>
            <a:ext cx="196200" cy="442915"/>
            <a:chOff x="2512925" y="2768371"/>
            <a:chExt cx="196200" cy="1404905"/>
          </a:xfrm>
        </p:grpSpPr>
        <p:cxnSp>
          <p:nvCxnSpPr>
            <p:cNvPr id="127" name="Google Shape;127;p18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28" name="Google Shape;128;p18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8"/>
          <p:cNvSpPr txBox="1">
            <a:spLocks noGrp="1"/>
          </p:cNvSpPr>
          <p:nvPr>
            <p:ph type="body" idx="4294967295"/>
          </p:nvPr>
        </p:nvSpPr>
        <p:spPr>
          <a:xfrm>
            <a:off x="3864308" y="316240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00" b="1" dirty="0">
                <a:solidFill>
                  <a:schemeClr val="dk2"/>
                </a:solidFill>
              </a:rPr>
              <a:t>Волонтерская помощь родителям с тяжелыми пациентами</a:t>
            </a:r>
            <a:endParaRPr sz="1200" dirty="0"/>
          </a:p>
        </p:txBody>
      </p:sp>
      <p:grpSp>
        <p:nvGrpSpPr>
          <p:cNvPr id="130" name="Google Shape;130;p18"/>
          <p:cNvGrpSpPr/>
          <p:nvPr/>
        </p:nvGrpSpPr>
        <p:grpSpPr>
          <a:xfrm>
            <a:off x="4279200" y="1483171"/>
            <a:ext cx="196200" cy="1404900"/>
            <a:chOff x="4279200" y="1559371"/>
            <a:chExt cx="196200" cy="1404900"/>
          </a:xfrm>
        </p:grpSpPr>
        <p:cxnSp>
          <p:nvCxnSpPr>
            <p:cNvPr id="131" name="Google Shape;131;p18"/>
            <p:cNvCxnSpPr>
              <a:stCxn id="132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32" name="Google Shape;132;p18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8"/>
          <p:cNvSpPr txBox="1">
            <a:spLocks noGrp="1"/>
          </p:cNvSpPr>
          <p:nvPr>
            <p:ph type="body" idx="4294967295"/>
          </p:nvPr>
        </p:nvSpPr>
        <p:spPr>
          <a:xfrm>
            <a:off x="4475400" y="954125"/>
            <a:ext cx="4054200" cy="1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2"/>
                </a:solidFill>
              </a:rPr>
              <a:t>Временная замена матерей/отцов - тяжелые длительно лежащие дети: обязательно наличие минимальных медицинских </a:t>
            </a:r>
            <a:r>
              <a:rPr lang="ru" sz="1200" b="1" dirty="0" smtClean="0">
                <a:solidFill>
                  <a:schemeClr val="dk2"/>
                </a:solidFill>
              </a:rPr>
              <a:t>навыков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6801746" y="2818827"/>
            <a:ext cx="196200" cy="660018"/>
            <a:chOff x="6045475" y="2768371"/>
            <a:chExt cx="196200" cy="1404905"/>
          </a:xfrm>
        </p:grpSpPr>
        <p:cxnSp>
          <p:nvCxnSpPr>
            <p:cNvPr id="135" name="Google Shape;135;p18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36" name="Google Shape;136;p18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8"/>
          <p:cNvSpPr txBox="1">
            <a:spLocks noGrp="1"/>
          </p:cNvSpPr>
          <p:nvPr>
            <p:ph type="body" idx="4294967295"/>
          </p:nvPr>
        </p:nvSpPr>
        <p:spPr>
          <a:xfrm>
            <a:off x="6241670" y="340857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dk2"/>
                </a:solidFill>
              </a:rPr>
              <a:t>Общение </a:t>
            </a:r>
            <a:r>
              <a:rPr lang="ru" sz="1200" b="1" dirty="0">
                <a:solidFill>
                  <a:schemeClr val="dk2"/>
                </a:solidFill>
              </a:rPr>
              <a:t>с пациентами, госпитализированными без родителей</a:t>
            </a:r>
            <a:endParaRPr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Gafarova\Downloads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754" y="1551923"/>
            <a:ext cx="3753549" cy="2502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575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Схема взаимодействия в коворкинг центре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428625" y="1614500"/>
            <a:ext cx="1028700" cy="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428625" y="1643150"/>
            <a:ext cx="1457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ource Sans Pro"/>
                <a:ea typeface="Source Sans Pro"/>
                <a:cs typeface="Source Sans Pro"/>
                <a:sym typeface="Source Sans Pro"/>
              </a:rPr>
              <a:t>Потребность отделения (заведующий, старшая м/с)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5" name="Google Shape;145;p19"/>
          <p:cNvCxnSpPr>
            <a:stCxn id="144" idx="3"/>
          </p:cNvCxnSpPr>
          <p:nvPr/>
        </p:nvCxnSpPr>
        <p:spPr>
          <a:xfrm rot="10800000" flipH="1">
            <a:off x="1886025" y="2157500"/>
            <a:ext cx="7287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p19"/>
          <p:cNvSpPr txBox="1"/>
          <p:nvPr/>
        </p:nvSpPr>
        <p:spPr>
          <a:xfrm>
            <a:off x="2778938" y="1643150"/>
            <a:ext cx="1528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ource Sans Pro"/>
                <a:ea typeface="Source Sans Pro"/>
                <a:cs typeface="Source Sans Pro"/>
                <a:sym typeface="Source Sans Pro"/>
              </a:rPr>
              <a:t>Куратор центра со стороны МДГКБ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ource Sans Pro"/>
                <a:ea typeface="Source Sans Pro"/>
                <a:cs typeface="Source Sans Pro"/>
                <a:sym typeface="Source Sans Pro"/>
              </a:rPr>
              <a:t>(Ткачева Д.А.)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7" name="Google Shape;147;p19"/>
          <p:cNvCxnSpPr>
            <a:stCxn id="146" idx="3"/>
          </p:cNvCxnSpPr>
          <p:nvPr/>
        </p:nvCxnSpPr>
        <p:spPr>
          <a:xfrm rot="10800000" flipH="1">
            <a:off x="4307738" y="2157500"/>
            <a:ext cx="7428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19"/>
          <p:cNvSpPr txBox="1"/>
          <p:nvPr/>
        </p:nvSpPr>
        <p:spPr>
          <a:xfrm>
            <a:off x="5200675" y="1715300"/>
            <a:ext cx="1528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ource Sans Pro"/>
                <a:ea typeface="Source Sans Pro"/>
                <a:cs typeface="Source Sans Pro"/>
                <a:sym typeface="Source Sans Pro"/>
              </a:rPr>
              <a:t>Подача заявки в Центр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9" name="Google Shape;149;p19"/>
          <p:cNvCxnSpPr>
            <a:stCxn id="148" idx="3"/>
          </p:cNvCxnSpPr>
          <p:nvPr/>
        </p:nvCxnSpPr>
        <p:spPr>
          <a:xfrm rot="10800000" flipH="1">
            <a:off x="6729475" y="2000300"/>
            <a:ext cx="628500" cy="2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0" name="Google Shape;150;p19"/>
          <p:cNvSpPr txBox="1"/>
          <p:nvPr/>
        </p:nvSpPr>
        <p:spPr>
          <a:xfrm>
            <a:off x="7600949" y="1743075"/>
            <a:ext cx="1448921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Source Sans Pro"/>
                <a:ea typeface="Source Sans Pro"/>
                <a:cs typeface="Source Sans Pro"/>
                <a:sym typeface="Source Sans Pro"/>
              </a:rPr>
              <a:t>Сопоставление заявки с сеткой расписания соответствующего отдела Центра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1" name="Google Shape;151;p19"/>
          <p:cNvCxnSpPr>
            <a:stCxn id="150" idx="1"/>
          </p:cNvCxnSpPr>
          <p:nvPr/>
        </p:nvCxnSpPr>
        <p:spPr>
          <a:xfrm flipH="1">
            <a:off x="7100851" y="2589446"/>
            <a:ext cx="500098" cy="7538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2" name="Google Shape;152;p19"/>
          <p:cNvSpPr txBox="1"/>
          <p:nvPr/>
        </p:nvSpPr>
        <p:spPr>
          <a:xfrm>
            <a:off x="5872174" y="3300425"/>
            <a:ext cx="1510261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Source Sans Pro"/>
                <a:ea typeface="Source Sans Pro"/>
                <a:cs typeface="Source Sans Pro"/>
                <a:sym typeface="Source Sans Pro"/>
              </a:rPr>
              <a:t>Связь с куратором подразделения центра (БФ или ВО) для согласования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Source Sans Pro"/>
                <a:ea typeface="Source Sans Pro"/>
                <a:cs typeface="Source Sans Pro"/>
                <a:sym typeface="Source Sans Pro"/>
              </a:rPr>
              <a:t>(Экгардт Ю.В.)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3" name="Google Shape;153;p19"/>
          <p:cNvCxnSpPr/>
          <p:nvPr/>
        </p:nvCxnSpPr>
        <p:spPr>
          <a:xfrm rot="10800000">
            <a:off x="4200525" y="2543100"/>
            <a:ext cx="1714500" cy="77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4" name="Google Shape;154;p19"/>
          <p:cNvSpPr txBox="1"/>
          <p:nvPr/>
        </p:nvSpPr>
        <p:spPr>
          <a:xfrm>
            <a:off x="4200525" y="2558625"/>
            <a:ext cx="1943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Source Sans Pro"/>
                <a:ea typeface="Source Sans Pro"/>
                <a:cs typeface="Source Sans Pro"/>
                <a:sym typeface="Source Sans Pro"/>
              </a:rPr>
              <a:t>ответ по возможности выхода, сотруднику и согласование деталей заявки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5" name="Google Shape;155;p19"/>
          <p:cNvCxnSpPr/>
          <p:nvPr/>
        </p:nvCxnSpPr>
        <p:spPr>
          <a:xfrm>
            <a:off x="4200525" y="2657475"/>
            <a:ext cx="1686000" cy="75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19"/>
          <p:cNvCxnSpPr>
            <a:stCxn id="152" idx="1"/>
          </p:cNvCxnSpPr>
          <p:nvPr/>
        </p:nvCxnSpPr>
        <p:spPr>
          <a:xfrm flipH="1" flipV="1">
            <a:off x="1457376" y="3000425"/>
            <a:ext cx="4414798" cy="114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" name="Google Shape;157;p19"/>
          <p:cNvSpPr txBox="1"/>
          <p:nvPr/>
        </p:nvSpPr>
        <p:spPr>
          <a:xfrm>
            <a:off x="778725" y="3651675"/>
            <a:ext cx="2943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ource Sans Pro"/>
                <a:ea typeface="Source Sans Pro"/>
                <a:cs typeface="Source Sans Pro"/>
                <a:sym typeface="Source Sans Pro"/>
              </a:rPr>
              <a:t>Выполнение заявки из отделения, отчет о проделанной работе, непрерывная связь по особенностям, проблемам и вопросам, с куратором со стороны МДКГБ (Ткачевой Д.А.)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04508"/>
            <a:ext cx="190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5486"/>
            <a:ext cx="2520280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195486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Итоги с апреля 2021 г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7504" y="1113588"/>
          <a:ext cx="4464496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0" y="1491630"/>
          <a:ext cx="4392488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5536" y="419193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Дети, изъятые из семей и доставленные по акту </a:t>
            </a:r>
            <a:r>
              <a:rPr lang="ru-RU" dirty="0" smtClean="0"/>
              <a:t>–всем </a:t>
            </a:r>
            <a:r>
              <a:rPr lang="ru-RU" dirty="0" smtClean="0"/>
              <a:t>предоставлены сопровождающие (няни и волонтеры)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218</Words>
  <Application>Microsoft Office PowerPoint</Application>
  <PresentationFormat>Экран (16:9)</PresentationFormat>
  <Paragraphs>31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Raleway</vt:lpstr>
      <vt:lpstr>Source Sans Pro</vt:lpstr>
      <vt:lpstr>Plum</vt:lpstr>
      <vt:lpstr>Центр волонтерской и патронажной помощи МДГКБ</vt:lpstr>
      <vt:lpstr>Досуговые мероприятия</vt:lpstr>
      <vt:lpstr>Дети сироты, дети в тяжелой жизненной ситуации</vt:lpstr>
      <vt:lpstr>Патронажная помощь</vt:lpstr>
      <vt:lpstr>Схема взаимодействия в коворкинг центре</vt:lpstr>
      <vt:lpstr>Итоги с апреля 2021 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Ко-воркинг центр</dc:title>
  <dc:creator>Ткачева Диана Альбертовна</dc:creator>
  <cp:lastModifiedBy>DGafarova</cp:lastModifiedBy>
  <cp:revision>12</cp:revision>
  <dcterms:modified xsi:type="dcterms:W3CDTF">2021-10-22T05:47:17Z</dcterms:modified>
</cp:coreProperties>
</file>