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2" r:id="rId6"/>
    <p:sldId id="276" r:id="rId7"/>
    <p:sldId id="273" r:id="rId8"/>
    <p:sldId id="275" r:id="rId9"/>
    <p:sldId id="277" r:id="rId10"/>
    <p:sldId id="270" r:id="rId11"/>
    <p:sldId id="279" r:id="rId12"/>
  </p:sldIdLst>
  <p:sldSz cx="12192000" cy="6858000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733FB-77E8-4845-84EB-4B1DF591044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A2215-2213-4DB7-86E1-1ECD717DAB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2215-2213-4DB7-86E1-1ECD717DAB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2215-2213-4DB7-86E1-1ECD717DAB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2215-2213-4DB7-86E1-1ECD717DAB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2215-2213-4DB7-86E1-1ECD717DAB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16DC-9A26-4D31-B9A6-1AC39C71FF4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0E6F6D-BB68-4770-B94A-AA4CCB5458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E116DC-9A26-4D31-B9A6-1AC39C71FF45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4949" y="339770"/>
            <a:ext cx="9144000" cy="11677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МУНИЦИПАЛЬНОЕ АВТОНОМНОЕ ОБРАЗОВАТЕЛЬНОЕ УЧРЕЖДЕНИЕ </a:t>
            </a:r>
            <a:br>
              <a:rPr lang="ru-RU" sz="2000" b="1" dirty="0"/>
            </a:br>
            <a:r>
              <a:rPr lang="ru-RU" sz="2000" b="1" dirty="0"/>
              <a:t>ДОПОЛНИТЕЛЬНОГО ОБРАЗОВАНИЯ</a:t>
            </a:r>
            <a:br>
              <a:rPr lang="ru-RU" sz="2000" b="1" dirty="0"/>
            </a:br>
            <a:r>
              <a:rPr lang="ru-RU" sz="2000" b="1" dirty="0"/>
              <a:t>«ТЕХНОПОЛИС»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2065" y="2973859"/>
            <a:ext cx="10511481" cy="1276865"/>
          </a:xfrm>
        </p:spPr>
        <p:txBody>
          <a:bodyPr>
            <a:normAutofit fontScale="90000" lnSpcReduction="10000"/>
          </a:bodyPr>
          <a:lstStyle/>
          <a:p>
            <a:pPr algn="ctr"/>
            <a:r>
              <a:rPr lang="ru-RU" sz="4000" b="1" dirty="0"/>
              <a:t>волонтерское движение в </a:t>
            </a:r>
            <a:endParaRPr lang="ru-RU" sz="4000" b="1" dirty="0"/>
          </a:p>
          <a:p>
            <a:pPr algn="ctr"/>
            <a:r>
              <a:rPr lang="ru-RU" sz="4000" b="1" dirty="0"/>
              <a:t>маоу до «технополис»</a:t>
            </a:r>
            <a:endParaRPr lang="ru-RU" sz="4000" b="1" dirty="0"/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183" y="136567"/>
            <a:ext cx="2221899" cy="2176422"/>
          </a:xfrm>
          <a:prstGeom prst="rect">
            <a:avLst/>
          </a:prstGeom>
        </p:spPr>
      </p:pic>
      <p:sp>
        <p:nvSpPr>
          <p:cNvPr id="6" name="Подзаголовок 2"/>
          <p:cNvSpPr txBox="1"/>
          <p:nvPr/>
        </p:nvSpPr>
        <p:spPr>
          <a:xfrm>
            <a:off x="840105" y="4547235"/>
            <a:ext cx="10643235" cy="664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«</a:t>
            </a:r>
            <a:r>
              <a:rPr lang="en-US" altLang="ru-RU" sz="3600" b="1" dirty="0" smtClean="0"/>
              <a:t>DOBRO</a:t>
            </a:r>
            <a:r>
              <a:rPr lang="ru-RU" altLang="en-US" sz="2200" b="1" dirty="0" smtClean="0"/>
              <a:t>волец</a:t>
            </a:r>
            <a:r>
              <a:rPr lang="ru-RU" altLang="ru-RU" sz="3600" b="1" dirty="0" smtClean="0"/>
              <a:t>»</a:t>
            </a:r>
            <a:endParaRPr lang="ru-RU" altLang="ru-RU" sz="3600" b="1" dirty="0" smtClean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593080" y="5716905"/>
            <a:ext cx="1137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г. Сургут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56260"/>
            <a:ext cx="10058400" cy="84836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ВОЛОНТЕРСКИЙ ОТРЯД «</a:t>
            </a:r>
            <a:r>
              <a:rPr lang="en-US" sz="4000" b="1" dirty="0"/>
              <a:t>DOBRO</a:t>
            </a:r>
            <a:r>
              <a:rPr lang="ru-RU" sz="4000" b="1" dirty="0"/>
              <a:t>волец»</a:t>
            </a:r>
            <a:br>
              <a:rPr lang="ru-RU" sz="4000" b="1" dirty="0"/>
            </a:br>
            <a:r>
              <a:rPr lang="ru-RU" sz="4000" b="1" dirty="0"/>
              <a:t>(Руководитель: Архипова Л.В.)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 marL="0" indent="0">
              <a:buFont typeface="+mj-lt"/>
              <a:buNone/>
            </a:pPr>
            <a:r>
              <a:rPr lang="ru-RU" sz="1400" b="1" dirty="0" smtClean="0"/>
              <a:t>Год основания: 2021 год</a:t>
            </a:r>
            <a:r>
              <a:rPr lang="ru-RU" sz="1400" b="1" dirty="0"/>
              <a:t> </a:t>
            </a:r>
            <a:endParaRPr lang="ru-RU" sz="1400" b="1" dirty="0"/>
          </a:p>
          <a:p>
            <a:pPr marL="0" indent="0">
              <a:buFont typeface="+mj-lt"/>
              <a:buNone/>
            </a:pPr>
            <a:r>
              <a:rPr lang="ru-RU" sz="1400" b="1" dirty="0"/>
              <a:t>Направленность деятельности: </a:t>
            </a:r>
            <a:endParaRPr lang="ru-RU" sz="1400" b="1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Разработка и реализации проектов, программ, акций и др., призванных актуализировать приоритетные направления волонтерской деятельности; профилактика вредных превычек;</a:t>
            </a:r>
            <a:endParaRPr lang="ru-RU" sz="1400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Разработка и утверждение планов координации деятельности волонтерских отрядов (групп), волонтеров, осуществляющих свою деятельность; </a:t>
            </a:r>
            <a:endParaRPr lang="ru-RU" sz="1400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Создание системы взаимодействия участников волонтерского движения в учреждении, городе.</a:t>
            </a:r>
            <a:endParaRPr lang="ru-RU" sz="1400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Разработка и проведение конкретных мероприятий, направленных на реализацию отдельно взятых программ;</a:t>
            </a:r>
            <a:endParaRPr lang="ru-RU" sz="1400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Взаимодействие с государственными органами и общественными молодежными объединениями и организациями, заинтересованными в волонтерской деятельности;</a:t>
            </a:r>
            <a:endParaRPr lang="ru-RU" sz="1400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Подведение итогов по результатам проделанной работы за определенный период времени, а также обмен опытом работы отдельных волонтерских отрядов (групп), участников волонтерского движения;</a:t>
            </a:r>
            <a:endParaRPr lang="ru-RU" sz="1400" dirty="0"/>
          </a:p>
          <a:p>
            <a:pPr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ru-RU" sz="1400" dirty="0"/>
              <a:t> Информирование населения через средства информации о целях и задачах своей деятельности, о мероприятиях, проводимых в рамках разработанных программ, проектов и т.д. </a:t>
            </a:r>
            <a:endParaRPr lang="ru-RU" sz="1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4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6" y="286603"/>
            <a:ext cx="11180618" cy="1450757"/>
          </a:xfrm>
        </p:spPr>
        <p:txBody>
          <a:bodyPr/>
          <a:lstStyle/>
          <a:p>
            <a:r>
              <a:rPr lang="ru-RU" b="1" dirty="0"/>
              <a:t>Основные мероприятия</a:t>
            </a:r>
            <a:endParaRPr lang="ru-RU" b="1" dirty="0"/>
          </a:p>
        </p:txBody>
      </p:sp>
      <p:sp>
        <p:nvSpPr>
          <p:cNvPr id="3" name="Замещающее содержимое 2"/>
          <p:cNvSpPr/>
          <p:nvPr>
            <p:ph idx="1"/>
          </p:nvPr>
        </p:nvSpPr>
        <p:spPr>
          <a:xfrm>
            <a:off x="1097280" y="1845945"/>
            <a:ext cx="4794885" cy="4023360"/>
          </a:xfrm>
        </p:spPr>
        <p:txBody>
          <a:bodyPr>
            <a:normAutofit lnSpcReduction="20000"/>
          </a:bodyPr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«Сладкое письмо солдату»;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«Час Земли»;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«Творцы Победы»;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«Письмо Победы»;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«Окна Победы»;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«Добрые крышечки»;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«Скажи спасибо лично»;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«Помним своих героев»;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Акция «Родные объятия»;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endParaRPr lang="ru-RU" altLang="en-US"/>
          </a:p>
        </p:txBody>
      </p:sp>
      <p:sp>
        <p:nvSpPr>
          <p:cNvPr id="5" name="Замещающее содержимое 2"/>
          <p:cNvSpPr/>
          <p:nvPr/>
        </p:nvSpPr>
        <p:spPr>
          <a:xfrm>
            <a:off x="6259830" y="1845945"/>
            <a:ext cx="5664200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«Дерево счастья»;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«Окна Победы»;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«День России»;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«День защиты детей»;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«Новогодние окна»;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«День народного единства»;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Всероссийская акция «День добра и уважения»;</a:t>
            </a:r>
            <a:endParaRPr lang="ru-RU" altLang="en-US"/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/>
              <a:t> Окружная акция «Собери ребенка в школу»;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ym typeface="+mn-ea"/>
              </a:rPr>
            </a:br>
            <a:br>
              <a:rPr lang="ru-RU" sz="3200" b="1" dirty="0">
                <a:sym typeface="+mn-ea"/>
              </a:rPr>
            </a:br>
            <a:r>
              <a:rPr lang="ru-RU" sz="3200" b="1" dirty="0">
                <a:sym typeface="+mn-ea"/>
              </a:rPr>
              <a:t>ВОЛОНТЕРСКИЙ ОТРЯД «</a:t>
            </a:r>
            <a:r>
              <a:rPr lang="en-US" sz="3200" b="1" dirty="0">
                <a:sym typeface="+mn-ea"/>
              </a:rPr>
              <a:t>DOBRO</a:t>
            </a:r>
            <a:r>
              <a:rPr lang="ru-RU" sz="3200" b="1" dirty="0">
                <a:sym typeface="+mn-ea"/>
              </a:rPr>
              <a:t>волец»</a:t>
            </a:r>
            <a:br>
              <a:rPr lang="ru-RU" sz="3200" b="1" dirty="0">
                <a:sym typeface="+mn-ea"/>
              </a:rPr>
            </a:br>
            <a:r>
              <a:rPr lang="ru-RU" sz="3200" b="1" dirty="0">
                <a:sym typeface="+mn-ea"/>
              </a:rPr>
              <a:t>Помощь в организации и проведении мероприятий</a:t>
            </a:r>
            <a:endParaRPr lang="ru-RU" sz="3200" b="1" dirty="0">
              <a:sym typeface="+mn-ea"/>
            </a:endParaRPr>
          </a:p>
        </p:txBody>
      </p:sp>
      <p:pic>
        <p:nvPicPr>
          <p:cNvPr id="107" name="Замещающее содержимое 10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14755" y="1845945"/>
            <a:ext cx="1820545" cy="2427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Замещающее содержимое 10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86430" y="1845945"/>
            <a:ext cx="3213735" cy="2410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Изображение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98920" y="1845945"/>
            <a:ext cx="4312285" cy="2427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Изображение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14755" y="4502150"/>
            <a:ext cx="3903980" cy="2197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Изображение 113"/>
          <p:cNvPicPr/>
          <p:nvPr/>
        </p:nvPicPr>
        <p:blipFill>
          <a:blip r:embed="rId5"/>
          <a:stretch>
            <a:fillRect/>
          </a:stretch>
        </p:blipFill>
        <p:spPr>
          <a:xfrm>
            <a:off x="5249545" y="4502150"/>
            <a:ext cx="2930525" cy="2198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Изображение 114"/>
          <p:cNvPicPr/>
          <p:nvPr/>
        </p:nvPicPr>
        <p:blipFill>
          <a:blip r:embed="rId6"/>
          <a:stretch>
            <a:fillRect/>
          </a:stretch>
        </p:blipFill>
        <p:spPr>
          <a:xfrm>
            <a:off x="8310880" y="4502150"/>
            <a:ext cx="3296285" cy="219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Эколого-социальная благотворительная волонтерская акция «Добрые крышечки»</a:t>
            </a:r>
            <a:endParaRPr lang="ru-RU" b="1" dirty="0"/>
          </a:p>
        </p:txBody>
      </p:sp>
      <p:sp>
        <p:nvSpPr>
          <p:cNvPr id="3" name="Замещающее содержимое 2"/>
          <p:cNvSpPr/>
          <p:nvPr>
            <p:ph sz="half" idx="1"/>
          </p:nvPr>
        </p:nvSpPr>
        <p:spPr/>
        <p:txBody>
          <a:bodyPr/>
          <a:p>
            <a:r>
              <a:rPr lang="ru-RU" altLang="en-US"/>
              <a:t>Год начала участия в акции: 2020 год</a:t>
            </a:r>
            <a:endParaRPr lang="ru-RU" altLang="en-US"/>
          </a:p>
          <a:p>
            <a:r>
              <a:rPr lang="ru-RU" altLang="en-US"/>
              <a:t>Цель: сделать мир чище и помочь детям, которым нужна поддержка.</a:t>
            </a:r>
            <a:endParaRPr lang="ru-RU" altLang="en-US"/>
          </a:p>
          <a:p>
            <a:r>
              <a:rPr lang="ru-RU" altLang="en-US"/>
              <a:t>За время участия в проекте собрано и сдано в переработку 102 кг. крышечек (данные на 06.12.2023)</a:t>
            </a:r>
            <a:endParaRPr lang="ru-RU" altLang="en-US"/>
          </a:p>
          <a:p>
            <a:r>
              <a:rPr lang="ru-RU" altLang="en-US"/>
              <a:t>Руководители: Архипова Л.В., Солодухина О.В., Баранова А.А.</a:t>
            </a:r>
            <a:endParaRPr lang="ru-RU" altLang="en-US"/>
          </a:p>
        </p:txBody>
      </p:sp>
      <p:pic>
        <p:nvPicPr>
          <p:cNvPr id="100" name="Замещающее содержимое 9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05550" y="1922145"/>
            <a:ext cx="2126615" cy="3783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8609330" y="1922145"/>
            <a:ext cx="2686685" cy="3783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Эколого-социальная благотворительная волонтерская акция «Добрые крышечки»</a:t>
            </a:r>
            <a:endParaRPr lang="ru-RU" b="1" dirty="0"/>
          </a:p>
        </p:txBody>
      </p:sp>
      <p:pic>
        <p:nvPicPr>
          <p:cNvPr id="104" name="Замещающее содержимое 10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33805" y="1976755"/>
            <a:ext cx="3333115" cy="3333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Замещающее содержимое 10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1400" y="1976755"/>
            <a:ext cx="2357120" cy="3333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7437755" y="1976755"/>
            <a:ext cx="3266440" cy="3385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Эколого-социальная благотворительная волонтерская акция «Добрые крышечки»</a:t>
            </a:r>
            <a:endParaRPr lang="ru-RU" b="1" dirty="0"/>
          </a:p>
        </p:txBody>
      </p:sp>
      <p:pic>
        <p:nvPicPr>
          <p:cNvPr id="110" name="Замещающее содержимое 10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54480" y="1845945"/>
            <a:ext cx="4023360" cy="4023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Замещающее содержимое 1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2315" y="1845945"/>
            <a:ext cx="4023360" cy="4023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Профилактические акции</a:t>
            </a:r>
            <a:endParaRPr lang="ru-RU" sz="3200" b="1" dirty="0"/>
          </a:p>
        </p:txBody>
      </p:sp>
      <p:sp>
        <p:nvSpPr>
          <p:cNvPr id="4" name="Замещающее содержимое 3"/>
          <p:cNvSpPr/>
          <p:nvPr>
            <p:ph sz="half" idx="2"/>
          </p:nvPr>
        </p:nvSpPr>
        <p:spPr>
          <a:xfrm>
            <a:off x="1142365" y="1915795"/>
            <a:ext cx="10059035" cy="4023360"/>
          </a:xfrm>
        </p:spPr>
        <p:txBody>
          <a:bodyPr>
            <a:noAutofit/>
          </a:bodyPr>
          <a:p>
            <a:r>
              <a:rPr lang="ru-RU" altLang="en-US" sz="1400"/>
              <a:t>1. Профилактические пятиминутки:</a:t>
            </a:r>
            <a:endParaRPr lang="ru-RU" altLang="en-US" sz="1400"/>
          </a:p>
          <a:p>
            <a:r>
              <a:rPr lang="ru-RU" altLang="en-US" sz="1400"/>
              <a:t>- «Дорога без опасности»;</a:t>
            </a:r>
            <a:endParaRPr lang="ru-RU" altLang="en-US" sz="1400"/>
          </a:p>
          <a:p>
            <a:r>
              <a:rPr lang="ru-RU" altLang="en-US" sz="1400"/>
              <a:t>- «Главное и коротко о ПДД»;</a:t>
            </a:r>
            <a:endParaRPr lang="ru-RU" altLang="en-US" sz="1400"/>
          </a:p>
          <a:p>
            <a:r>
              <a:rPr lang="ru-RU" altLang="en-US" sz="1400"/>
              <a:t>- «Знать об этом должен каждый, безопасность – это важно!»;</a:t>
            </a:r>
            <a:endParaRPr lang="ru-RU" altLang="en-US" sz="1400"/>
          </a:p>
          <a:p>
            <a:r>
              <a:rPr lang="ru-RU" altLang="en-US" sz="1400"/>
              <a:t>- «Дорожные ловушки зимой»;</a:t>
            </a:r>
            <a:endParaRPr lang="ru-RU" altLang="en-US" sz="1400"/>
          </a:p>
          <a:p>
            <a:r>
              <a:rPr lang="ru-RU" altLang="en-US" sz="1400"/>
              <a:t>- «Юный пассажир»;</a:t>
            </a:r>
            <a:endParaRPr lang="ru-RU" altLang="en-US" sz="1400"/>
          </a:p>
          <a:p>
            <a:r>
              <a:rPr lang="ru-RU" altLang="en-US" sz="1400"/>
              <a:t>- «Юный велосипедист»;</a:t>
            </a:r>
            <a:endParaRPr lang="ru-RU" altLang="en-US" sz="1400"/>
          </a:p>
          <a:p>
            <a:r>
              <a:rPr lang="ru-RU" altLang="en-US" sz="1400"/>
              <a:t>- «Внимание, пешеход!.</a:t>
            </a:r>
            <a:endParaRPr lang="ru-RU" altLang="en-US" sz="1400"/>
          </a:p>
          <a:p>
            <a:r>
              <a:rPr lang="ru-RU" altLang="en-US" sz="1400"/>
              <a:t>2. Индивидуально-групповые консультации по обеспечению безопасности дорожного</a:t>
            </a:r>
            <a:endParaRPr lang="ru-RU" altLang="en-US" sz="1400"/>
          </a:p>
          <a:p>
            <a:r>
              <a:rPr lang="ru-RU" altLang="en-US" sz="1400"/>
              <a:t>движения.</a:t>
            </a:r>
            <a:endParaRPr lang="ru-RU" altLang="en-US" sz="1400"/>
          </a:p>
          <a:p>
            <a:r>
              <a:rPr lang="ru-RU" altLang="en-US" sz="1400"/>
              <a:t>3. Размещение в фойе и на сайте Учреждения схемы безопасного маршрута детей</a:t>
            </a:r>
            <a:endParaRPr lang="ru-RU" altLang="en-US" sz="1400"/>
          </a:p>
          <a:p>
            <a:r>
              <a:rPr lang="ru-RU" altLang="en-US" sz="1400"/>
              <a:t>«Дом - «Технополис» - Дом».</a:t>
            </a:r>
            <a:endParaRPr lang="ru-RU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Благодтворительная акция в пункт приема общественного движения «Дай лапу» города Сургута.</a:t>
            </a:r>
            <a:endParaRPr lang="ru-RU" sz="3200" b="1" dirty="0"/>
          </a:p>
        </p:txBody>
      </p:sp>
      <p:sp>
        <p:nvSpPr>
          <p:cNvPr id="4" name="Замещающее содержимое 3"/>
          <p:cNvSpPr/>
          <p:nvPr>
            <p:ph sz="half" idx="1"/>
          </p:nvPr>
        </p:nvSpPr>
        <p:spPr/>
        <p:txBody>
          <a:bodyPr>
            <a:noAutofit/>
          </a:bodyPr>
          <a:p>
            <a:r>
              <a:rPr lang="ru-RU" altLang="en-US" sz="1400">
                <a:sym typeface="+mn-ea"/>
              </a:rPr>
              <a:t>Год начала участия в акции: 2020 год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Цель: сбор корма в фонд безжомных животных.</a:t>
            </a:r>
            <a:endParaRPr lang="ru-RU" altLang="en-US" sz="1400">
              <a:sym typeface="+mn-ea"/>
            </a:endParaRPr>
          </a:p>
          <a:p>
            <a:r>
              <a:rPr lang="ru-RU" altLang="en-US" sz="1400"/>
              <a:t>Руководитель: Архипова Л.В., Мухаметгалиева Э.А..</a:t>
            </a:r>
            <a:endParaRPr lang="ru-RU" altLang="en-US" sz="1400"/>
          </a:p>
        </p:txBody>
      </p:sp>
      <p:pic>
        <p:nvPicPr>
          <p:cNvPr id="116" name="Замещающее содержимое 11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25765" y="3082290"/>
            <a:ext cx="2921000" cy="292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Изображение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4671060" y="3082290"/>
            <a:ext cx="3107690" cy="2921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Изображение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1568450" y="3082290"/>
            <a:ext cx="2952750" cy="2920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3042</Words>
  <Application>WPS Presentation</Application>
  <PresentationFormat>Широкоэкранный</PresentationFormat>
  <Paragraphs>83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Wingdings</vt:lpstr>
      <vt:lpstr>Ретро</vt:lpstr>
      <vt:lpstr>МУНИЦИПАЛЬНОЕ АВТОНОМНОЕ ОБРАЗОВАТЕЛЬНОЕ УЧРЕЖДЕНИЕ  ДОПОЛНИТЕЛЬНОГО ОБРАЗОВАНИЯ «ТЕХНОПОЛИС»</vt:lpstr>
      <vt:lpstr>ПОВЕСТКА ПЕДАГОГИЧЕСКОГО СОВЕТА</vt:lpstr>
      <vt:lpstr>МУНИЦИПАЛЬНЫЙ АВГУСТОВСКИЙ ПЕДСОВЕТ</vt:lpstr>
      <vt:lpstr>Эколого-социальная благотворительная волонтерская акция «Добрые крышечки»</vt:lpstr>
      <vt:lpstr>РЕГИОНАЛЬНОЕ СОВЕЩАНИЕ</vt:lpstr>
      <vt:lpstr>Эколого-социальная благотворительная волонтерская акция «Добрые крышечки»</vt:lpstr>
      <vt:lpstr>Эколого-социальная благотворительная волонтерская акция «Добрые крышечки»</vt:lpstr>
      <vt:lpstr>РЕШЕНИЕ ПЕДАГОГИЧЕСКОГО СОВЕТА</vt:lpstr>
      <vt:lpstr>Профилактические акции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 «ТЕХНОПОЛИС»</dc:title>
  <dc:creator>Рябошапко Елена Владимировна</dc:creator>
  <cp:lastModifiedBy>baa</cp:lastModifiedBy>
  <cp:revision>38</cp:revision>
  <cp:lastPrinted>2021-08-30T13:18:00Z</cp:lastPrinted>
  <dcterms:created xsi:type="dcterms:W3CDTF">2021-08-30T06:24:00Z</dcterms:created>
  <dcterms:modified xsi:type="dcterms:W3CDTF">2023-12-06T08:18:18Z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80FCA616D914457EB5C19164DA0EC2F5_13</vt:lpwstr>
  </property>
  <property fmtid="{D5CDD505-2E9C-101B-9397-08002B2CF9AE}" pid="3" name="KSOProductBuildVer">
    <vt:lpwstr>1049-12.2.0.13306</vt:lpwstr>
  </property>
</Properties>
</file>