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65" r:id="rId1"/>
  </p:sldMasterIdLst>
  <p:notesMasterIdLst>
    <p:notesMasterId r:id="rId11"/>
  </p:notesMasterIdLst>
  <p:handoutMasterIdLst>
    <p:handoutMasterId r:id="rId12"/>
  </p:handoutMasterIdLst>
  <p:sldIdLst>
    <p:sldId id="648" r:id="rId2"/>
    <p:sldId id="680" r:id="rId3"/>
    <p:sldId id="744" r:id="rId4"/>
    <p:sldId id="713" r:id="rId5"/>
    <p:sldId id="745" r:id="rId6"/>
    <p:sldId id="747" r:id="rId7"/>
    <p:sldId id="750" r:id="rId8"/>
    <p:sldId id="673" r:id="rId9"/>
    <p:sldId id="751" r:id="rId10"/>
  </p:sldIdLst>
  <p:sldSz cx="9144000" cy="6858000" type="screen4x3"/>
  <p:notesSz cx="6858000" cy="96980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278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7188" autoAdjust="0"/>
  </p:normalViewPr>
  <p:slideViewPr>
    <p:cSldViewPr>
      <p:cViewPr>
        <p:scale>
          <a:sx n="100" d="100"/>
          <a:sy n="100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710A35-E3D9-41AA-80D0-7DB7E2D8A65D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10675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10675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D16EAE-68A0-4543-A4BE-AEE958E95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2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B07E02-C4D9-4342-871B-8443442D9660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727075"/>
            <a:ext cx="4851400" cy="363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06925"/>
            <a:ext cx="5486400" cy="4364038"/>
          </a:xfrm>
          <a:prstGeom prst="rect">
            <a:avLst/>
          </a:prstGeom>
        </p:spPr>
        <p:txBody>
          <a:bodyPr vert="horz" lIns="91314" tIns="45657" rIns="91314" bIns="4565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10675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10675"/>
            <a:ext cx="2971800" cy="485775"/>
          </a:xfrm>
          <a:prstGeom prst="rect">
            <a:avLst/>
          </a:prstGeom>
        </p:spPr>
        <p:txBody>
          <a:bodyPr vert="horz" lIns="91314" tIns="45657" rIns="91314" bIns="45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C99963-C6B3-4D0B-9B50-46F4FAFD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23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966" indent="-283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256" indent="-2264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5158" indent="-2264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8060" indent="-2264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963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865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767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670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0475E6B-5AFD-43F8-BB51-782B1B2BC74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78C55-6233-4D80-9A26-F829DBCD7A6B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710E56D-E2E3-4CA9-B6A7-BD09E6FF4B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ECE5C7-2563-44A3-B2CA-5CED1314AF23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2E767-907D-41EA-A6FA-E2E6FA789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3334F-FCEF-4FAC-8FB1-2280EDEA691D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1D642-4942-49B4-B808-B058FECFA4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2F3B8-2CFD-4F8D-9DCF-DD10C4AC0F8F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B231A58-4AEA-4740-95F4-093F80399E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E63B4-0866-4CC3-988D-B1AF4F5CD25D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82008-BE2A-4827-96B7-9B0B4C0482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154A0A-5E88-4983-AB6B-848B3D2F2C31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674EA-B590-4B83-98B1-FE1EA2F44B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1F893-E08A-426B-9D7B-C3FCB7F70F68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27E1D8F-9A54-45E7-9EF9-9BC550E54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B7AB2-3954-433F-BE07-AA5782D5668B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Эффективное управление временем и ресурсами.                                                                                            </a:t>
            </a:r>
            <a:fld id="{D8B523EE-04D3-4726-A358-323DFDB1E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D6EEE-B0CC-42FF-9FED-5F95D7C80A44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9CDC5-00D6-40BA-93B7-70ED9C396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D243B-441A-4697-9E45-B5A0CDB2838C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12A3A-D660-4959-842E-74C0C1FBB5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7F849-1D0A-4809-9448-6E26F29A66F4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5312C-951A-4BDC-BDC3-2FF0F79665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3A0EC6B-E363-494C-8E87-56F501FE244D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4568BC-1CCF-447C-B214-AF14EEB9BB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12968" cy="208823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cap="none" dirty="0" smtClean="0"/>
              <a:t>ПРЕЗЕНТАЦИЯ ПРОЕКТА</a:t>
            </a:r>
            <a:br>
              <a:rPr lang="ru-RU" sz="3200" cap="none" dirty="0" smtClean="0"/>
            </a:br>
            <a:r>
              <a:rPr lang="ru-RU" sz="800" cap="none" dirty="0" smtClean="0"/>
              <a:t> </a:t>
            </a:r>
            <a:br>
              <a:rPr lang="ru-RU" sz="800" cap="none" dirty="0" smtClean="0"/>
            </a:br>
            <a:r>
              <a:rPr lang="ru-RU" sz="800" cap="none" dirty="0" smtClean="0"/>
              <a:t/>
            </a:r>
            <a:br>
              <a:rPr lang="ru-RU" sz="800" cap="none" dirty="0" smtClean="0"/>
            </a:br>
            <a:r>
              <a:rPr lang="ru-RU" sz="800" cap="none" dirty="0" smtClean="0"/>
              <a:t/>
            </a:r>
            <a:br>
              <a:rPr lang="ru-RU" sz="800" cap="none" dirty="0" smtClean="0"/>
            </a:br>
            <a:r>
              <a:rPr lang="ru-RU" sz="800" cap="none" dirty="0"/>
              <a:t/>
            </a:r>
            <a:br>
              <a:rPr lang="ru-RU" sz="800" cap="none" dirty="0"/>
            </a:br>
            <a:r>
              <a:rPr lang="ru-RU" sz="800" cap="none" dirty="0" smtClean="0"/>
              <a:t/>
            </a:r>
            <a:br>
              <a:rPr lang="ru-RU" sz="800" cap="none" dirty="0" smtClean="0"/>
            </a:br>
            <a:r>
              <a:rPr lang="ru-RU" sz="800" cap="none" dirty="0" smtClean="0"/>
              <a:t/>
            </a:r>
            <a:br>
              <a:rPr lang="ru-RU" sz="800" cap="none" dirty="0" smtClean="0"/>
            </a:br>
            <a:r>
              <a:rPr lang="ru-RU" sz="800" cap="none" dirty="0" smtClean="0"/>
              <a:t/>
            </a:r>
            <a:br>
              <a:rPr lang="ru-RU" sz="800" cap="none" dirty="0" smtClean="0"/>
            </a:br>
            <a:r>
              <a:rPr lang="ru-RU" sz="4800" b="1" cap="none" dirty="0" smtClean="0"/>
              <a:t>«</a:t>
            </a:r>
            <a:r>
              <a:rPr lang="ru-RU" sz="4800" b="1" dirty="0" smtClean="0"/>
              <a:t>Твори добро другим во благо</a:t>
            </a:r>
            <a:r>
              <a:rPr lang="ru-RU" sz="4800" b="1" cap="none" dirty="0" smtClean="0"/>
              <a:t>»</a:t>
            </a: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3200" b="1" cap="none" dirty="0" smtClean="0"/>
              <a:t/>
            </a:r>
            <a:br>
              <a:rPr lang="ru-RU" sz="3200" b="1" cap="none" dirty="0" smtClean="0"/>
            </a:br>
            <a:r>
              <a:rPr lang="ru-RU" sz="1800" b="1" cap="none" dirty="0" smtClean="0"/>
              <a:t/>
            </a:r>
            <a:br>
              <a:rPr lang="ru-RU" sz="1800" b="1" cap="none" dirty="0" smtClean="0"/>
            </a:br>
            <a:r>
              <a:rPr lang="ru-RU" sz="1800" b="1" cap="none" dirty="0" smtClean="0"/>
              <a:t> </a:t>
            </a:r>
            <a:br>
              <a:rPr lang="ru-RU" sz="1800" b="1" cap="none" dirty="0" smtClean="0"/>
            </a:br>
            <a:r>
              <a:rPr lang="ru-RU" sz="1800" b="1" cap="none" dirty="0" smtClean="0"/>
              <a:t/>
            </a:r>
            <a:br>
              <a:rPr lang="ru-RU" sz="1800" b="1" cap="none" dirty="0" smtClean="0"/>
            </a:br>
            <a:endParaRPr lang="ru-RU" sz="1800" b="1" cap="non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5288" y="6308725"/>
            <a:ext cx="678656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endParaRPr lang="ru-RU" b="1">
              <a:solidFill>
                <a:schemeClr val="tx2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1625" y="404813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Цель и результат проекта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96338" y="6572250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fld id="{00B5A463-3944-4ED0-A0E1-851B7A8A7280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443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04557"/>
              </p:ext>
            </p:extLst>
          </p:nvPr>
        </p:nvGraphicFramePr>
        <p:xfrm>
          <a:off x="395288" y="1268413"/>
          <a:ext cx="8497887" cy="4480560"/>
        </p:xfrm>
        <a:graphic>
          <a:graphicData uri="http://schemas.openxmlformats.org/drawingml/2006/table">
            <a:tbl>
              <a:tblPr/>
              <a:tblGrid>
                <a:gridCol w="2349500"/>
                <a:gridCol w="6148387"/>
              </a:tblGrid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Цель проекта: 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 жизни и социальной адаптации одиноко проживающих пожилых граждан и инвалидов, путем оказания волонтерской помощи гражданами пожилого возраста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Получение волонтёрской помощи пожилыми гражданами и инвалидами общей численностью не менее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200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человек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-Наличие базы данных волонтёров;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Наличие базы данных пожилых граждан и инвалидов нуждающихся в помощи волонтёров;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Наличие графика проведения мероприятий для нуждающихся в волонтёрской помощи;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Оказание волонтерской помощи одиноко проживающим гражданам и инвалидам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Одиноко проживающие граждане пожилого возраста и инвалиды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Старооскольского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городского округа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796338" y="6565900"/>
            <a:ext cx="347662" cy="2921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C6AEA8-F35C-4EAC-9A1C-583DF4D61888}" type="slidenum">
              <a:rPr lang="ru-RU" sz="140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8852" name="Oval 88"/>
          <p:cNvSpPr>
            <a:spLocks noChangeArrowheads="1"/>
          </p:cNvSpPr>
          <p:nvPr/>
        </p:nvSpPr>
        <p:spPr bwMode="auto">
          <a:xfrm>
            <a:off x="3347864" y="2420888"/>
            <a:ext cx="3095625" cy="1584325"/>
          </a:xfrm>
          <a:prstGeom prst="ellips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200" b="1" dirty="0">
                <a:latin typeface="Franklin Gothic Book" pitchFamily="34" charset="0"/>
              </a:rPr>
              <a:t>Волонтерский </a:t>
            </a:r>
            <a:r>
              <a:rPr lang="ru-RU" sz="2200" b="1" dirty="0" smtClean="0">
                <a:latin typeface="Franklin Gothic Book" pitchFamily="34" charset="0"/>
              </a:rPr>
              <a:t>отряд</a:t>
            </a:r>
            <a:endParaRPr lang="ru-RU" sz="2200" b="1" dirty="0">
              <a:latin typeface="Franklin Gothic Book" pitchFamily="34" charset="0"/>
            </a:endParaRPr>
          </a:p>
        </p:txBody>
      </p:sp>
      <p:sp>
        <p:nvSpPr>
          <p:cNvPr id="15451" name="Oval 91"/>
          <p:cNvSpPr>
            <a:spLocks noChangeArrowheads="1"/>
          </p:cNvSpPr>
          <p:nvPr/>
        </p:nvSpPr>
        <p:spPr bwMode="auto">
          <a:xfrm>
            <a:off x="0" y="1484784"/>
            <a:ext cx="3671888" cy="979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500" dirty="0">
                <a:latin typeface="Franklin Gothic Book" pitchFamily="34" charset="0"/>
              </a:rPr>
              <a:t>Помощь по дому одиноко проживающим гражданам и инвалидам</a:t>
            </a:r>
          </a:p>
        </p:txBody>
      </p:sp>
      <p:sp>
        <p:nvSpPr>
          <p:cNvPr id="15453" name="Oval 93"/>
          <p:cNvSpPr>
            <a:spLocks noChangeArrowheads="1"/>
          </p:cNvSpPr>
          <p:nvPr/>
        </p:nvSpPr>
        <p:spPr bwMode="auto">
          <a:xfrm>
            <a:off x="6138068" y="4204642"/>
            <a:ext cx="2808288" cy="162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500" dirty="0">
                <a:latin typeface="Franklin Gothic Book" pitchFamily="34" charset="0"/>
              </a:rPr>
              <a:t>Посещение одиноких граждан в канун праздников, поздравление с памятными датами</a:t>
            </a:r>
          </a:p>
        </p:txBody>
      </p:sp>
      <p:sp>
        <p:nvSpPr>
          <p:cNvPr id="15458" name="Oval 98"/>
          <p:cNvSpPr>
            <a:spLocks noChangeArrowheads="1"/>
          </p:cNvSpPr>
          <p:nvPr/>
        </p:nvSpPr>
        <p:spPr bwMode="auto">
          <a:xfrm>
            <a:off x="5940425" y="1412776"/>
            <a:ext cx="3203575" cy="13033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500" dirty="0">
                <a:latin typeface="Franklin Gothic Book" pitchFamily="34" charset="0"/>
              </a:rPr>
              <a:t>Участие в экологических субботниках на территории </a:t>
            </a:r>
            <a:r>
              <a:rPr lang="ru-RU" sz="1500" dirty="0" err="1">
                <a:latin typeface="Franklin Gothic Book" pitchFamily="34" charset="0"/>
              </a:rPr>
              <a:t>Старооскольского</a:t>
            </a:r>
            <a:r>
              <a:rPr lang="ru-RU" sz="1500" dirty="0">
                <a:latin typeface="Franklin Gothic Book" pitchFamily="34" charset="0"/>
              </a:rPr>
              <a:t> городского округа</a:t>
            </a:r>
            <a:endParaRPr lang="ru-RU" sz="1500" dirty="0">
              <a:latin typeface="Franklin Gothic Book" pitchFamily="34" charset="0"/>
            </a:endParaRPr>
          </a:p>
        </p:txBody>
      </p:sp>
      <p:sp>
        <p:nvSpPr>
          <p:cNvPr id="15461" name="Oval 101"/>
          <p:cNvSpPr>
            <a:spLocks noChangeArrowheads="1"/>
          </p:cNvSpPr>
          <p:nvPr/>
        </p:nvSpPr>
        <p:spPr bwMode="auto">
          <a:xfrm>
            <a:off x="0" y="3429000"/>
            <a:ext cx="2627784" cy="162297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500" dirty="0">
                <a:latin typeface="Franklin Gothic Book" pitchFamily="34" charset="0"/>
              </a:rPr>
              <a:t>Сопровождение одиноко проживающих пожилых граждан и инвалидов </a:t>
            </a:r>
          </a:p>
        </p:txBody>
      </p:sp>
      <p:sp>
        <p:nvSpPr>
          <p:cNvPr id="15471" name="Line 111"/>
          <p:cNvSpPr>
            <a:spLocks noChangeShapeType="1"/>
          </p:cNvSpPr>
          <p:nvPr/>
        </p:nvSpPr>
        <p:spPr bwMode="auto">
          <a:xfrm flipV="1">
            <a:off x="6444208" y="2708920"/>
            <a:ext cx="504056" cy="4312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72" name="Line 112"/>
          <p:cNvSpPr>
            <a:spLocks noChangeShapeType="1"/>
          </p:cNvSpPr>
          <p:nvPr/>
        </p:nvSpPr>
        <p:spPr bwMode="auto">
          <a:xfrm flipH="1" flipV="1">
            <a:off x="3275856" y="2348880"/>
            <a:ext cx="360187" cy="2881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73" name="Line 113"/>
          <p:cNvSpPr>
            <a:spLocks noChangeShapeType="1"/>
          </p:cNvSpPr>
          <p:nvPr/>
        </p:nvSpPr>
        <p:spPr bwMode="auto">
          <a:xfrm>
            <a:off x="3419475" y="4437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76" name="Line 116"/>
          <p:cNvSpPr>
            <a:spLocks noChangeShapeType="1"/>
          </p:cNvSpPr>
          <p:nvPr/>
        </p:nvSpPr>
        <p:spPr bwMode="auto">
          <a:xfrm flipH="1">
            <a:off x="2627784" y="3645024"/>
            <a:ext cx="936104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77" name="Line 117"/>
          <p:cNvSpPr>
            <a:spLocks noChangeShapeType="1"/>
          </p:cNvSpPr>
          <p:nvPr/>
        </p:nvSpPr>
        <p:spPr bwMode="auto">
          <a:xfrm>
            <a:off x="6156176" y="3717032"/>
            <a:ext cx="5762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93"/>
          <p:cNvSpPr>
            <a:spLocks noChangeArrowheads="1"/>
          </p:cNvSpPr>
          <p:nvPr/>
        </p:nvSpPr>
        <p:spPr bwMode="auto">
          <a:xfrm>
            <a:off x="2483768" y="4459124"/>
            <a:ext cx="3024336" cy="19475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500" dirty="0">
                <a:latin typeface="Franklin Gothic Book" pitchFamily="34" charset="0"/>
              </a:rPr>
              <a:t>Посещение одиноких больных, находящихся на социальных койках в больницах </a:t>
            </a:r>
            <a:r>
              <a:rPr lang="ru-RU" sz="1500" dirty="0" err="1">
                <a:latin typeface="Franklin Gothic Book" pitchFamily="34" charset="0"/>
              </a:rPr>
              <a:t>Старооскольского</a:t>
            </a:r>
            <a:r>
              <a:rPr lang="ru-RU" sz="1500" dirty="0">
                <a:latin typeface="Franklin Gothic Book" pitchFamily="34" charset="0"/>
              </a:rPr>
              <a:t> городского округа</a:t>
            </a:r>
          </a:p>
        </p:txBody>
      </p:sp>
      <p:sp>
        <p:nvSpPr>
          <p:cNvPr id="3" name="Line 114"/>
          <p:cNvSpPr>
            <a:spLocks noChangeShapeType="1"/>
          </p:cNvSpPr>
          <p:nvPr/>
        </p:nvSpPr>
        <p:spPr bwMode="auto">
          <a:xfrm flipH="1">
            <a:off x="4283968" y="4005065"/>
            <a:ext cx="71438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88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686800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800" b="1" cap="none" dirty="0" smtClean="0"/>
              <a:t>Не менее </a:t>
            </a:r>
            <a:r>
              <a:rPr lang="ru-RU" sz="1800" b="1" cap="none" dirty="0" smtClean="0"/>
              <a:t>80 </a:t>
            </a:r>
            <a:r>
              <a:rPr lang="ru-RU" sz="1800" b="1" cap="none" dirty="0" smtClean="0"/>
              <a:t>волонтеров из числа граждан пожилого возраста</a:t>
            </a:r>
            <a:br>
              <a:rPr lang="ru-RU" sz="1800" b="1" cap="none" dirty="0" smtClean="0"/>
            </a:br>
            <a:r>
              <a:rPr lang="ru-RU" sz="1800" b="1" cap="none" dirty="0" smtClean="0"/>
              <a:t> оказывающих услуги следующей направленности:</a:t>
            </a:r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250825" y="260350"/>
            <a:ext cx="871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Фотоматериалы (</a:t>
            </a:r>
            <a:r>
              <a:rPr lang="ru-RU" sz="3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начало</a:t>
            </a:r>
            <a:r>
              <a:rPr lang="ru-RU" sz="30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r>
              <a:rPr lang="ru-RU" sz="25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5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5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715375" cy="7143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Фотоматериалы (</a:t>
            </a:r>
            <a:r>
              <a:rPr lang="ru-RU" sz="3000" cap="none" dirty="0" smtClean="0"/>
              <a:t>начало</a:t>
            </a:r>
            <a:r>
              <a:rPr lang="ru-RU" sz="3000" dirty="0" smtClean="0"/>
              <a:t>)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96338" y="6572250"/>
            <a:ext cx="347662" cy="28575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defRPr/>
            </a:pPr>
            <a:fld id="{1BC7DF68-DC72-43B8-B5CD-A9F3CA8B70EE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451" name="Oval 91"/>
          <p:cNvSpPr>
            <a:spLocks noChangeArrowheads="1"/>
          </p:cNvSpPr>
          <p:nvPr/>
        </p:nvSpPr>
        <p:spPr bwMode="auto">
          <a:xfrm>
            <a:off x="1476375" y="1060450"/>
            <a:ext cx="5976938" cy="785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Помощь по дому одиноко проживающим гражданам и инвалидам</a:t>
            </a:r>
          </a:p>
        </p:txBody>
      </p:sp>
      <p:pic>
        <p:nvPicPr>
          <p:cNvPr id="1026" name="Picture 2" descr="D:\КОЛЕСНИКОВА\ГЕРОНТОВОЛОНТЕРЫ\ДОБРОВОЛЕЦ ОСКОЛА ЦМИ 01.12.2018- 31.12.2020\2019 г\08.10.-.15.10.2019\IMG_2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72" y="2276872"/>
            <a:ext cx="5749032" cy="431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 txBox="1">
            <a:spLocks noGrp="1"/>
          </p:cNvSpPr>
          <p:nvPr/>
        </p:nvSpPr>
        <p:spPr>
          <a:xfrm>
            <a:off x="8796338" y="6572250"/>
            <a:ext cx="347662" cy="2857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71EF7C-219E-421C-8FD7-955A41A01ABE}" type="slidenum">
              <a:rPr lang="ru-RU" sz="1400" b="1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715375" cy="714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000" cap="none" smtClean="0"/>
              <a:t>ФОТОМАТЕРИАЛЫ (продолжение)</a:t>
            </a:r>
            <a:r>
              <a:rPr lang="ru-RU" sz="2500" cap="none" smtClean="0"/>
              <a:t/>
            </a:r>
            <a:br>
              <a:rPr lang="ru-RU" sz="2500" cap="none" smtClean="0"/>
            </a:br>
            <a:endParaRPr lang="ru-RU" sz="2500" cap="none" smtClean="0"/>
          </a:p>
        </p:txBody>
      </p:sp>
      <p:sp>
        <p:nvSpPr>
          <p:cNvPr id="15451" name="Oval 91"/>
          <p:cNvSpPr>
            <a:spLocks noChangeArrowheads="1"/>
          </p:cNvSpPr>
          <p:nvPr/>
        </p:nvSpPr>
        <p:spPr bwMode="auto">
          <a:xfrm>
            <a:off x="1521371" y="922770"/>
            <a:ext cx="5976938" cy="116853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Посещение одиноких граждан в канун праздников, поздравление с памятными датами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099" name="Picture 3" descr="C:\Users\Admin\Desktop\Новая папка\IMG_20200204_141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42"/>
          <a:stretch/>
        </p:blipFill>
        <p:spPr bwMode="auto">
          <a:xfrm>
            <a:off x="2341663" y="2203764"/>
            <a:ext cx="3854547" cy="43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350" y="1844675"/>
            <a:ext cx="7705725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sz="3200">
              <a:latin typeface="Franklin Gothic Book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8796338" y="6572250"/>
            <a:ext cx="347662" cy="285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10F17"/>
            </a:solidFill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B9BF7004-7C04-41CB-A8E9-AEDE8D9D0CC1}" type="slidenum">
              <a:rPr lang="ru-RU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</a:t>
            </a:fld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142875" y="428625"/>
            <a:ext cx="871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000">
                <a:solidFill>
                  <a:schemeClr val="tx2"/>
                </a:solidFill>
                <a:latin typeface="Franklin Gothic Medium" pitchFamily="34" charset="0"/>
              </a:rPr>
              <a:t>ФОТОМАТЕРИАЛЫ (продолжение)</a:t>
            </a:r>
            <a:r>
              <a:rPr lang="ru-RU" sz="2500">
                <a:solidFill>
                  <a:schemeClr val="tx2"/>
                </a:solidFill>
                <a:latin typeface="Franklin Gothic Medium" pitchFamily="34" charset="0"/>
              </a:rPr>
              <a:t/>
            </a:r>
            <a:br>
              <a:rPr lang="ru-RU" sz="2500">
                <a:solidFill>
                  <a:schemeClr val="tx2"/>
                </a:solidFill>
                <a:latin typeface="Franklin Gothic Medium" pitchFamily="34" charset="0"/>
              </a:rPr>
            </a:br>
            <a:endParaRPr lang="ru-RU" sz="250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5453" name="Oval 93"/>
          <p:cNvSpPr>
            <a:spLocks noChangeArrowheads="1"/>
          </p:cNvSpPr>
          <p:nvPr/>
        </p:nvSpPr>
        <p:spPr bwMode="auto">
          <a:xfrm>
            <a:off x="1259632" y="1052736"/>
            <a:ext cx="6768727" cy="116853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Посещение одиноких больных, находящихся на социальных койках в больницах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Старооскольского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городского округа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2050" name="Picture 2" descr="D:\КОЛЕСНИКОВА\ГЕРОНТОВОЛОНТЕРЫ\архив для работы\фото\фото отобранные для альбома\DSC00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2500"/>
          <a:stretch/>
        </p:blipFill>
        <p:spPr bwMode="auto">
          <a:xfrm>
            <a:off x="1823113" y="2445048"/>
            <a:ext cx="5354898" cy="40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350" y="1844675"/>
            <a:ext cx="7705725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sz="3200">
              <a:latin typeface="Franklin Gothic Book" pitchFamily="34" charset="0"/>
            </a:endParaRPr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142875" y="428625"/>
            <a:ext cx="871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3000" dirty="0">
                <a:solidFill>
                  <a:schemeClr val="tx2"/>
                </a:solidFill>
                <a:latin typeface="Franklin Gothic Medium" pitchFamily="34" charset="0"/>
              </a:rPr>
              <a:t>ФОТОМАТЕРИАЛЫ </a:t>
            </a:r>
            <a:r>
              <a:rPr lang="ru-RU" sz="3000" dirty="0" smtClean="0">
                <a:solidFill>
                  <a:schemeClr val="tx2"/>
                </a:solidFill>
                <a:latin typeface="Franklin Gothic Medium" pitchFamily="34" charset="0"/>
              </a:rPr>
              <a:t>(окончание)</a:t>
            </a:r>
            <a:r>
              <a:rPr lang="ru-RU" sz="2500" dirty="0">
                <a:solidFill>
                  <a:schemeClr val="tx2"/>
                </a:solidFill>
                <a:latin typeface="Franklin Gothic Medium" pitchFamily="34" charset="0"/>
              </a:rPr>
              <a:t/>
            </a:r>
            <a:br>
              <a:rPr lang="ru-RU" sz="2500" dirty="0">
                <a:solidFill>
                  <a:schemeClr val="tx2"/>
                </a:solidFill>
                <a:latin typeface="Franklin Gothic Medium" pitchFamily="34" charset="0"/>
              </a:rPr>
            </a:br>
            <a:endParaRPr lang="ru-RU" sz="2500" dirty="0">
              <a:solidFill>
                <a:schemeClr val="tx2"/>
              </a:solidFill>
              <a:latin typeface="Franklin Gothic Medium" pitchFamily="34" charset="0"/>
            </a:endParaRPr>
          </a:p>
        </p:txBody>
      </p:sp>
      <p:sp>
        <p:nvSpPr>
          <p:cNvPr id="15453" name="Oval 93"/>
          <p:cNvSpPr>
            <a:spLocks noChangeArrowheads="1"/>
          </p:cNvSpPr>
          <p:nvPr/>
        </p:nvSpPr>
        <p:spPr bwMode="auto">
          <a:xfrm>
            <a:off x="1763713" y="885756"/>
            <a:ext cx="5618162" cy="116853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Участие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 экологических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субботниках на территории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Старооскольского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городского округа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9" name="Номер слайда 3"/>
          <p:cNvSpPr txBox="1">
            <a:spLocks noGrp="1"/>
          </p:cNvSpPr>
          <p:nvPr/>
        </p:nvSpPr>
        <p:spPr bwMode="auto">
          <a:xfrm>
            <a:off x="8460432" y="6572250"/>
            <a:ext cx="504056" cy="285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210F17"/>
            </a:solidFill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defRPr/>
            </a:pPr>
            <a:fld id="{81C99AC0-4E96-440F-81BD-EA01F96DAEFA}" type="slidenum">
              <a:rPr lang="ru-RU"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7</a:t>
            </a:fld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КОЛЕСНИКОВА\ГЕРОНТОВОЛОНТЕРЫ\архив для работы\фото\фото отобранные для альбома\IMG_20170517_104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5862"/>
            <a:ext cx="5852351" cy="43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cap="none" smtClean="0"/>
              <a:t>ОТЧЕТ ПО СОДЕРЖАНИЮ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96338" y="6565900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lIns="36000"/>
          <a:lstStyle/>
          <a:p>
            <a:pPr>
              <a:defRPr/>
            </a:pPr>
            <a:fld id="{4246D83A-4076-4693-AAC6-FF702A823CD2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91150" name="Group 4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07281"/>
              </p:ext>
            </p:extLst>
          </p:nvPr>
        </p:nvGraphicFramePr>
        <p:xfrm>
          <a:off x="395289" y="1196975"/>
          <a:ext cx="8353172" cy="5368902"/>
        </p:xfrm>
        <a:graphic>
          <a:graphicData uri="http://schemas.openxmlformats.org/drawingml/2006/table">
            <a:tbl>
              <a:tblPr/>
              <a:tblGrid>
                <a:gridCol w="483127"/>
                <a:gridCol w="2541456"/>
                <a:gridCol w="766380"/>
                <a:gridCol w="1049127"/>
                <a:gridCol w="1047364"/>
                <a:gridCol w="726455"/>
                <a:gridCol w="726455"/>
                <a:gridCol w="253202"/>
                <a:gridCol w="253202"/>
                <a:gridCol w="253202"/>
                <a:gridCol w="253202"/>
              </a:tblGrid>
              <a:tr h="479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№ 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Наименование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Длительность, дни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Начало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Окончание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2019 год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2020 год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35996" marR="3599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35996" marR="3599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01</a:t>
                      </a:r>
                    </a:p>
                  </a:txBody>
                  <a:tcPr marL="35996" marR="3599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02</a:t>
                      </a:r>
                    </a:p>
                  </a:txBody>
                  <a:tcPr marL="35996" marR="3599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03</a:t>
                      </a:r>
                    </a:p>
                  </a:txBody>
                  <a:tcPr marL="35996" marR="3599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04</a:t>
                      </a:r>
                    </a:p>
                  </a:txBody>
                  <a:tcPr marL="35996" marR="35996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Составление списка граждан пожилого возраста желающих заниматься волонтерской деятельностью</a:t>
                      </a: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9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02.11.2020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16.11.2020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Составление списка одиноко проживающих граждан пожилого возраста и инвалидов с целью выявления нуждающихся  в помощи волонтеров</a:t>
                      </a: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88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18.11.2020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31.03.2021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Составление графика оказания волонтерской помощи одиноко проживающим гражданам пожилого возраста и инвалидам </a:t>
                      </a: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18.11.2020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31.03.2021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Оказание волонтерской помощи одиноко проживающим гражданам пожилого возраста и инвалидам </a:t>
                      </a: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20.11.2020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16.04.2021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Поздравление одиноко-проживающих граждан и инвалидов в канун праздников и с памятными датами</a:t>
                      </a: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06.01.2021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16.04.2020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Создание итогового отчета по проекту</a:t>
                      </a: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19.04.2021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22.04.2021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9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Medium" pitchFamily="34" charset="0"/>
                        </a:rPr>
                        <a:t>Итого</a:t>
                      </a: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117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0211.2020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22.04.2021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Arial" charset="0"/>
                      </a:endParaRPr>
                    </a:p>
                  </a:txBody>
                  <a:tcPr marL="91419" marR="914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1419" marR="9141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17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3933056"/>
            <a:ext cx="3816424" cy="2376264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96338" y="6565900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lIns="36000"/>
          <a:lstStyle/>
          <a:p>
            <a:pPr>
              <a:defRPr/>
            </a:pPr>
            <a:fld id="{4246D83A-4076-4693-AAC6-FF702A823CD2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31848</TotalTime>
  <Words>346</Words>
  <Application>Microsoft Office PowerPoint</Application>
  <PresentationFormat>Экран (4:3)</PresentationFormat>
  <Paragraphs>90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ПРОЕКТА         «Твори добро другим во благо»      </vt:lpstr>
      <vt:lpstr>Цель и результат проекта</vt:lpstr>
      <vt:lpstr>Не менее 80 волонтеров из числа граждан пожилого возраста  оказывающих услуги следующей направленности:</vt:lpstr>
      <vt:lpstr>Фотоматериалы (начало) </vt:lpstr>
      <vt:lpstr>ФОТОМАТЕРИАЛЫ (продолжение) </vt:lpstr>
      <vt:lpstr>Презентация PowerPoint</vt:lpstr>
      <vt:lpstr>Презентация PowerPoint</vt:lpstr>
      <vt:lpstr>ОТЧЕТ ПО СОДЕРЖАНИЮ ПРОЕКТА</vt:lpstr>
      <vt:lpstr> Спасибо за внимание!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Admin</cp:lastModifiedBy>
  <cp:revision>1328</cp:revision>
  <cp:lastPrinted>2011-12-07T07:24:21Z</cp:lastPrinted>
  <dcterms:created xsi:type="dcterms:W3CDTF">2010-02-20T13:06:54Z</dcterms:created>
  <dcterms:modified xsi:type="dcterms:W3CDTF">2020-04-28T08:05:06Z</dcterms:modified>
</cp:coreProperties>
</file>