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806" r:id="rId2"/>
  </p:sldMasterIdLst>
  <p:notesMasterIdLst>
    <p:notesMasterId r:id="rId12"/>
  </p:notesMasterIdLst>
  <p:handoutMasterIdLst>
    <p:handoutMasterId r:id="rId13"/>
  </p:handoutMasterIdLst>
  <p:sldIdLst>
    <p:sldId id="331" r:id="rId3"/>
    <p:sldId id="323" r:id="rId4"/>
    <p:sldId id="324" r:id="rId5"/>
    <p:sldId id="325" r:id="rId6"/>
    <p:sldId id="327" r:id="rId7"/>
    <p:sldId id="326" r:id="rId8"/>
    <p:sldId id="329" r:id="rId9"/>
    <p:sldId id="328" r:id="rId10"/>
    <p:sldId id="330" r:id="rId11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5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85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85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85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85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85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85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85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85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BCBC"/>
    <a:srgbClr val="95A0B2"/>
    <a:srgbClr val="6985AF"/>
    <a:srgbClr val="6B6B6B"/>
    <a:srgbClr val="FFC000"/>
    <a:srgbClr val="B2B2B2"/>
    <a:srgbClr val="606060"/>
    <a:srgbClr val="3D4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54" autoAdjust="0"/>
    <p:restoredTop sz="94444" autoAdjust="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FEA3DE6-CA35-45BB-A022-BA8C07D67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32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CB8AA4-54E6-4756-BC1D-9E23BD8C9F53}" type="datetimeFigureOut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1A12423-7142-46E9-BACA-95759889C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59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A12423-7142-46E9-BACA-95759889CA1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5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1125444" rtl="0" eaLnBrk="1" latinLnBrk="0" hangingPunct="1">
              <a:spcBef>
                <a:spcPct val="0"/>
              </a:spcBef>
              <a:buNone/>
              <a:defRPr lang="ru-RU" sz="2215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7177E-D137-4372-8D6C-E56580DA84B2}" type="datetime1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AAE4E-5D9A-4D4E-9672-2DCACE84E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92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1pPr>
            <a:lvl2pPr marL="562722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2pPr>
            <a:lvl3pPr marL="1125444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3pPr>
            <a:lvl4pPr marL="1688165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4pPr>
            <a:lvl5pPr marL="2250887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5pPr>
            <a:lvl6pPr marL="2813609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6pPr>
            <a:lvl7pPr marL="3376331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7pPr>
            <a:lvl8pPr marL="3939052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8pPr>
            <a:lvl9pPr marL="4501774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5795-B382-4560-A168-B08816E1DBAC}" type="datetime1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EA244-AB07-409C-9468-7E42533F6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0401" y="1600204"/>
            <a:ext cx="5842000" cy="4525963"/>
          </a:xfrm>
        </p:spPr>
        <p:txBody>
          <a:bodyPr/>
          <a:lstStyle>
            <a:lvl1pPr>
              <a:defRPr sz="3446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05601" y="1600204"/>
            <a:ext cx="5842000" cy="4525963"/>
          </a:xfrm>
        </p:spPr>
        <p:txBody>
          <a:bodyPr/>
          <a:lstStyle>
            <a:lvl1pPr>
              <a:defRPr sz="3446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B3C7D-B3EA-4B39-87FF-B71CBB982CD6}" type="datetime1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95769-BC74-4B39-BA24-E70E58F22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4" cy="639762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</p:spPr>
        <p:txBody>
          <a:bodyPr/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01C71-87B2-4DD6-BE01-AAD10CD3CC7A}" type="datetime1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6A13E-329C-48E9-BFC9-63D30BD92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AB6F-2FFC-4FA3-95E3-0D9704813FD3}" type="datetime1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E873-E54A-40A9-8FC0-EA88EA546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D3162-BBB4-4FCA-8830-42BBB059024E}" type="datetime1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64FEC-E3E6-4829-9793-1C9B21666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53"/>
            <a:ext cx="6815666" cy="5853113"/>
          </a:xfrm>
        </p:spPr>
        <p:txBody>
          <a:bodyPr/>
          <a:lstStyle>
            <a:lvl1pPr>
              <a:defRPr sz="3939"/>
            </a:lvl1pPr>
            <a:lvl2pPr>
              <a:defRPr sz="3446"/>
            </a:lvl2pPr>
            <a:lvl3pPr>
              <a:defRPr sz="2954"/>
            </a:lvl3pPr>
            <a:lvl4pPr>
              <a:defRPr sz="2462"/>
            </a:lvl4pPr>
            <a:lvl5pPr>
              <a:defRPr sz="2462"/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723"/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74607-7176-4BF2-959F-068C4222D697}" type="datetime1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E2A1E-B6CB-4352-96C0-C4B00795D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939"/>
            </a:lvl1pPr>
            <a:lvl2pPr marL="562722" indent="0">
              <a:buNone/>
              <a:defRPr sz="3446"/>
            </a:lvl2pPr>
            <a:lvl3pPr marL="1125444" indent="0">
              <a:buNone/>
              <a:defRPr sz="2954"/>
            </a:lvl3pPr>
            <a:lvl4pPr marL="1688165" indent="0">
              <a:buNone/>
              <a:defRPr sz="2462"/>
            </a:lvl4pPr>
            <a:lvl5pPr marL="2250887" indent="0">
              <a:buNone/>
              <a:defRPr sz="2462"/>
            </a:lvl5pPr>
            <a:lvl6pPr marL="2813609" indent="0">
              <a:buNone/>
              <a:defRPr sz="2462"/>
            </a:lvl6pPr>
            <a:lvl7pPr marL="3376331" indent="0">
              <a:buNone/>
              <a:defRPr sz="2462"/>
            </a:lvl7pPr>
            <a:lvl8pPr marL="3939052" indent="0">
              <a:buNone/>
              <a:defRPr sz="2462"/>
            </a:lvl8pPr>
            <a:lvl9pPr marL="4501774" indent="0">
              <a:buNone/>
              <a:defRPr sz="2462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23"/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F535E-EE55-48D1-BB2D-8872F541B281}" type="datetime1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039C5-A009-4F73-9F44-EF2A5582D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1A86B-F5C1-465B-962A-FC3E958B3848}" type="datetime1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BCA1-E9DC-407F-A194-E68E7D4A9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75799" y="274640"/>
            <a:ext cx="297180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0402" y="274640"/>
            <a:ext cx="87122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AF3C4-912A-438D-B5CC-B1EAA441F9C7}" type="datetime1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096BD-F30B-4362-8B51-7A2EFD21E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1125444" rtl="0" eaLnBrk="1" latinLnBrk="0" hangingPunct="1">
              <a:spcBef>
                <a:spcPct val="0"/>
              </a:spcBef>
              <a:buNone/>
              <a:defRPr lang="ru-RU" sz="2215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202" y="1304761"/>
            <a:ext cx="5391237" cy="4821562"/>
          </a:xfrm>
        </p:spPr>
        <p:txBody>
          <a:bodyPr rtlCol="0">
            <a:normAutofit/>
          </a:bodyPr>
          <a:lstStyle>
            <a:lvl1pPr algn="l" defTabSz="1125444" rtl="0" eaLnBrk="1" latinLnBrk="0" hangingPunct="1">
              <a:spcBef>
                <a:spcPct val="20000"/>
              </a:spcBef>
              <a:defRPr lang="ru-RU" sz="1477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1125444" rtl="0" eaLnBrk="1" latinLnBrk="0" hangingPunct="1">
              <a:spcBef>
                <a:spcPct val="20000"/>
              </a:spcBef>
              <a:defRPr lang="ru-RU" sz="1477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1125444" rtl="0" eaLnBrk="1" latinLnBrk="0" hangingPunct="1">
              <a:spcBef>
                <a:spcPct val="20000"/>
              </a:spcBef>
              <a:defRPr lang="ru-RU" sz="1477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1125444" rtl="0" eaLnBrk="1" latinLnBrk="0" hangingPunct="1">
              <a:spcBef>
                <a:spcPct val="20000"/>
              </a:spcBef>
              <a:defRPr lang="ru-RU" sz="1477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1125444" rtl="0" eaLnBrk="1" latinLnBrk="0" hangingPunct="1">
              <a:spcBef>
                <a:spcPct val="20000"/>
              </a:spcBef>
              <a:defRPr lang="ru-RU" sz="1477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1561" y="1304761"/>
            <a:ext cx="5391237" cy="4821562"/>
          </a:xfrm>
        </p:spPr>
        <p:txBody>
          <a:bodyPr rtlCol="0">
            <a:normAutofit/>
          </a:bodyPr>
          <a:lstStyle>
            <a:lvl1pPr algn="l" defTabSz="1125444" rtl="0" eaLnBrk="1" latinLnBrk="0" hangingPunct="1">
              <a:spcBef>
                <a:spcPct val="20000"/>
              </a:spcBef>
              <a:defRPr lang="ru-RU" sz="1477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1125444" rtl="0" eaLnBrk="1" latinLnBrk="0" hangingPunct="1">
              <a:spcBef>
                <a:spcPct val="20000"/>
              </a:spcBef>
              <a:defRPr lang="ru-RU" sz="1477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1125444" rtl="0" eaLnBrk="1" latinLnBrk="0" hangingPunct="1">
              <a:spcBef>
                <a:spcPct val="20000"/>
              </a:spcBef>
              <a:defRPr lang="ru-RU" sz="1477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1125444" rtl="0" eaLnBrk="1" latinLnBrk="0" hangingPunct="1">
              <a:spcBef>
                <a:spcPct val="20000"/>
              </a:spcBef>
              <a:defRPr lang="ru-RU" sz="1477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1125444" rtl="0" eaLnBrk="1" latinLnBrk="0" hangingPunct="1">
              <a:spcBef>
                <a:spcPct val="20000"/>
              </a:spcBef>
              <a:defRPr lang="ru-RU" sz="1477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FC54F-A6BA-4F6A-B5DC-FF62B35F011F}" type="datetime1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47689-CBF6-4CB7-AC59-529DE4E8C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1125444" rtl="0" eaLnBrk="1" latinLnBrk="0" hangingPunct="1">
              <a:spcBef>
                <a:spcPct val="0"/>
              </a:spcBef>
              <a:buNone/>
              <a:defRPr lang="ru-RU" sz="2215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171997"/>
            <a:ext cx="5387255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723" b="0">
                <a:solidFill>
                  <a:schemeClr val="bg1"/>
                </a:solidFill>
              </a:defRPr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203" y="1835822"/>
            <a:ext cx="5387255" cy="4290502"/>
          </a:xfrm>
        </p:spPr>
        <p:txBody>
          <a:bodyPr rtlCol="0">
            <a:normAutofit/>
          </a:bodyPr>
          <a:lstStyle>
            <a:lvl1pPr algn="l" defTabSz="1125444" rtl="0" eaLnBrk="1" latinLnBrk="0" hangingPunct="1">
              <a:spcBef>
                <a:spcPct val="20000"/>
              </a:spcBef>
              <a:defRPr lang="ru-RU" sz="1477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1125444" rtl="0" eaLnBrk="1" latinLnBrk="0" hangingPunct="1">
              <a:spcBef>
                <a:spcPct val="20000"/>
              </a:spcBef>
              <a:defRPr lang="ru-RU" sz="1477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1125444" rtl="0" eaLnBrk="1" latinLnBrk="0" hangingPunct="1">
              <a:spcBef>
                <a:spcPct val="20000"/>
              </a:spcBef>
              <a:defRPr lang="ru-RU" sz="1477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1125444" rtl="0" eaLnBrk="1" latinLnBrk="0" hangingPunct="1">
              <a:spcBef>
                <a:spcPct val="20000"/>
              </a:spcBef>
              <a:defRPr lang="ru-RU" sz="1477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1125444" rtl="0" eaLnBrk="1" latinLnBrk="0" hangingPunct="1">
              <a:spcBef>
                <a:spcPct val="20000"/>
              </a:spcBef>
              <a:defRPr lang="ru-RU" sz="1477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52" y="1171997"/>
            <a:ext cx="5389246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723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552" y="1835822"/>
            <a:ext cx="5389246" cy="4290502"/>
          </a:xfrm>
        </p:spPr>
        <p:txBody>
          <a:bodyPr rtlCol="0">
            <a:normAutofit/>
          </a:bodyPr>
          <a:lstStyle>
            <a:lvl1pPr algn="l" defTabSz="1125444" rtl="0" eaLnBrk="1" latinLnBrk="0" hangingPunct="1">
              <a:spcBef>
                <a:spcPct val="20000"/>
              </a:spcBef>
              <a:defRPr lang="ru-RU" sz="1477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1125444" rtl="0" eaLnBrk="1" latinLnBrk="0" hangingPunct="1">
              <a:spcBef>
                <a:spcPct val="20000"/>
              </a:spcBef>
              <a:defRPr lang="ru-RU" sz="1477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1125444" rtl="0" eaLnBrk="1" latinLnBrk="0" hangingPunct="1">
              <a:spcBef>
                <a:spcPct val="20000"/>
              </a:spcBef>
              <a:defRPr lang="ru-RU" sz="1477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1125444" rtl="0" eaLnBrk="1" latinLnBrk="0" hangingPunct="1">
              <a:spcBef>
                <a:spcPct val="20000"/>
              </a:spcBef>
              <a:defRPr lang="ru-RU" sz="1477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1125444" rtl="0" eaLnBrk="1" latinLnBrk="0" hangingPunct="1">
              <a:spcBef>
                <a:spcPct val="20000"/>
              </a:spcBef>
              <a:defRPr lang="ru-RU" sz="1477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576B0-1655-49D3-9B0F-6FF79D3404F0}" type="datetime1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28FB-F29F-49FD-9DE2-07B35F32A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202" y="176260"/>
            <a:ext cx="10324612" cy="597443"/>
          </a:xfrm>
        </p:spPr>
        <p:txBody>
          <a:bodyPr rtlCol="0">
            <a:normAutofit/>
          </a:bodyPr>
          <a:lstStyle>
            <a:lvl1pPr algn="l" defTabSz="1125444" rtl="0" eaLnBrk="1" latinLnBrk="0" hangingPunct="1">
              <a:spcBef>
                <a:spcPct val="0"/>
              </a:spcBef>
              <a:buNone/>
              <a:defRPr lang="ru-RU" sz="2215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7B1EA-595B-436C-B7B4-296262377524}" type="datetime1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1D83F-E4CF-4B1D-B5C8-1837B10F0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2215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1125444" rtl="0" eaLnBrk="1" latinLnBrk="0" hangingPunct="1">
              <a:spcBef>
                <a:spcPct val="20000"/>
              </a:spcBef>
              <a:defRPr lang="ru-RU" sz="1477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1125444" rtl="0" eaLnBrk="1" latinLnBrk="0" hangingPunct="1">
              <a:spcBef>
                <a:spcPct val="20000"/>
              </a:spcBef>
              <a:defRPr lang="ru-RU" sz="1477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1125444" rtl="0" eaLnBrk="1" latinLnBrk="0" hangingPunct="1">
              <a:spcBef>
                <a:spcPct val="20000"/>
              </a:spcBef>
              <a:defRPr lang="ru-RU" sz="1477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1125444" rtl="0" eaLnBrk="1" latinLnBrk="0" hangingPunct="1">
              <a:spcBef>
                <a:spcPct val="20000"/>
              </a:spcBef>
              <a:defRPr lang="ru-RU" sz="1477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1125444" rtl="0" eaLnBrk="1" latinLnBrk="0" hangingPunct="1">
              <a:spcBef>
                <a:spcPct val="20000"/>
              </a:spcBef>
              <a:defRPr lang="ru-RU" sz="1477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9AD6E-1151-4AD4-93DA-CA48E13E725D}" type="datetime1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B4AC-4681-45F6-84FE-3A2351832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7DAD4-4BC5-411B-BEFF-A7FFFEC3A95D}" type="datetime1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0067-12EE-4339-A8B9-04AF52B9E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CE9F9-3936-F64D-B662-048E6E31ED59}" type="datetimeFigureOut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0F21E-95BE-4D7A-A838-33DE1EA0B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E816-99EE-418A-9918-2AF4DA7C30BB}" type="datetime1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23F3C-8ACF-4A95-97D2-CADDB11F6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B3FF4-56E0-477C-8674-0A5A9F66D7CC}" type="datetime1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9C2C8-5BAF-494E-8137-519297B13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176213"/>
            <a:ext cx="1032412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презентации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238251"/>
            <a:ext cx="1097280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31" b="0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0123D31B-6DE2-49A7-91BF-0A8400E2B8B9}" type="datetime1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4" b="0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41B9A467-7F17-4898-B37F-D6D2DB678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94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16"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16"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16"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16"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16">
          <a:solidFill>
            <a:srgbClr val="3D464A"/>
          </a:solidFill>
          <a:latin typeface="Europe" pitchFamily="2" charset="0"/>
        </a:defRPr>
      </a:lvl5pPr>
      <a:lvl6pPr marL="562722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1125444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688165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2250887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422041" indent="-422041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477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914423" indent="-351701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477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406804" indent="-281361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477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969526" indent="-28136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77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532248" indent="-28136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77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3094970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A4FFEE-10D0-4CE6-963B-33C481704142}" type="datetime1">
              <a:rPr lang="ru-RU"/>
              <a:pPr>
                <a:defRPr/>
              </a:pPr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06AE7F-0F01-4C9E-8F5E-D2BAB4A79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5pPr>
      <a:lvl6pPr marL="562722" algn="ctr" rtl="0" fontAlgn="base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6pPr>
      <a:lvl7pPr marL="1125444" algn="ctr" rtl="0" fontAlgn="base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7pPr>
      <a:lvl8pPr marL="1688165" algn="ctr" rtl="0" fontAlgn="base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8pPr>
      <a:lvl9pPr marL="2250887" algn="ctr" rtl="0" fontAlgn="base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9pPr>
    </p:titleStyle>
    <p:bodyStyle>
      <a:lvl1pPr marL="422041" indent="-42204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openxmlformats.org/officeDocument/2006/relationships/image" Target="../media/image1.jpe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11" Type="http://schemas.openxmlformats.org/officeDocument/2006/relationships/image" Target="../media/image1.jpe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11" Type="http://schemas.openxmlformats.org/officeDocument/2006/relationships/image" Target="../media/image1.jpe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11" Type="http://schemas.openxmlformats.org/officeDocument/2006/relationships/image" Target="../media/image1.jpe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11" Type="http://schemas.openxmlformats.org/officeDocument/2006/relationships/image" Target="../media/image1.jpe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1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5" t="14830" b="6163"/>
          <a:stretch/>
        </p:blipFill>
        <p:spPr>
          <a:xfrm>
            <a:off x="12033" y="1"/>
            <a:ext cx="3208688" cy="6858000"/>
          </a:xfrm>
          <a:prstGeom prst="rect">
            <a:avLst/>
          </a:prstGeom>
        </p:spPr>
      </p:pic>
      <p:pic>
        <p:nvPicPr>
          <p:cNvPr id="64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830"/>
          <a:stretch/>
        </p:blipFill>
        <p:spPr bwMode="auto">
          <a:xfrm>
            <a:off x="0" y="1117124"/>
            <a:ext cx="5093901" cy="470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Прямоугольник 66"/>
          <p:cNvSpPr/>
          <p:nvPr/>
        </p:nvSpPr>
        <p:spPr>
          <a:xfrm>
            <a:off x="2941" y="1588"/>
            <a:ext cx="2774868" cy="1115535"/>
          </a:xfrm>
          <a:custGeom>
            <a:avLst/>
            <a:gdLst>
              <a:gd name="connsiteX0" fmla="*/ 0 w 5006310"/>
              <a:gd name="connsiteY0" fmla="*/ 0 h 1113433"/>
              <a:gd name="connsiteX1" fmla="*/ 5006310 w 5006310"/>
              <a:gd name="connsiteY1" fmla="*/ 0 h 1113433"/>
              <a:gd name="connsiteX2" fmla="*/ 5006310 w 5006310"/>
              <a:gd name="connsiteY2" fmla="*/ 1113433 h 1113433"/>
              <a:gd name="connsiteX3" fmla="*/ 0 w 5006310"/>
              <a:gd name="connsiteY3" fmla="*/ 1113433 h 1113433"/>
              <a:gd name="connsiteX4" fmla="*/ 0 w 5006310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45492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26484"/>
              <a:gd name="connsiteX1" fmla="*/ 5230419 w 6017692"/>
              <a:gd name="connsiteY1" fmla="*/ 0 h 1126484"/>
              <a:gd name="connsiteX2" fmla="*/ 6017692 w 6017692"/>
              <a:gd name="connsiteY2" fmla="*/ 1113433 h 1126484"/>
              <a:gd name="connsiteX3" fmla="*/ 3213185 w 6017692"/>
              <a:gd name="connsiteY3" fmla="*/ 1126484 h 1126484"/>
              <a:gd name="connsiteX4" fmla="*/ 0 w 6017692"/>
              <a:gd name="connsiteY4" fmla="*/ 0 h 1126484"/>
              <a:gd name="connsiteX0" fmla="*/ 0 w 6017692"/>
              <a:gd name="connsiteY0" fmla="*/ 0 h 1114542"/>
              <a:gd name="connsiteX1" fmla="*/ 5230419 w 6017692"/>
              <a:gd name="connsiteY1" fmla="*/ 0 h 1114542"/>
              <a:gd name="connsiteX2" fmla="*/ 6017692 w 6017692"/>
              <a:gd name="connsiteY2" fmla="*/ 1113433 h 1114542"/>
              <a:gd name="connsiteX3" fmla="*/ 3225137 w 6017692"/>
              <a:gd name="connsiteY3" fmla="*/ 1114542 h 1114542"/>
              <a:gd name="connsiteX4" fmla="*/ 0 w 6017692"/>
              <a:gd name="connsiteY4" fmla="*/ 0 h 1114542"/>
              <a:gd name="connsiteX0" fmla="*/ 19806 w 2792555"/>
              <a:gd name="connsiteY0" fmla="*/ 11942 h 1114542"/>
              <a:gd name="connsiteX1" fmla="*/ 2005282 w 2792555"/>
              <a:gd name="connsiteY1" fmla="*/ 0 h 1114542"/>
              <a:gd name="connsiteX2" fmla="*/ 2792555 w 2792555"/>
              <a:gd name="connsiteY2" fmla="*/ 1113433 h 1114542"/>
              <a:gd name="connsiteX3" fmla="*/ 0 w 2792555"/>
              <a:gd name="connsiteY3" fmla="*/ 1114542 h 1114542"/>
              <a:gd name="connsiteX4" fmla="*/ 19806 w 2792555"/>
              <a:gd name="connsiteY4" fmla="*/ 11942 h 1114542"/>
              <a:gd name="connsiteX0" fmla="*/ 1879 w 2774628"/>
              <a:gd name="connsiteY0" fmla="*/ 11942 h 1114542"/>
              <a:gd name="connsiteX1" fmla="*/ 1987355 w 2774628"/>
              <a:gd name="connsiteY1" fmla="*/ 0 h 1114542"/>
              <a:gd name="connsiteX2" fmla="*/ 2774628 w 2774628"/>
              <a:gd name="connsiteY2" fmla="*/ 1113433 h 1114542"/>
              <a:gd name="connsiteX3" fmla="*/ 0 w 2774628"/>
              <a:gd name="connsiteY3" fmla="*/ 1114542 h 1114542"/>
              <a:gd name="connsiteX4" fmla="*/ 1879 w 2774628"/>
              <a:gd name="connsiteY4" fmla="*/ 11942 h 111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628" h="1114542">
                <a:moveTo>
                  <a:pt x="1879" y="11942"/>
                </a:moveTo>
                <a:lnTo>
                  <a:pt x="1987355" y="0"/>
                </a:lnTo>
                <a:cubicBezTo>
                  <a:pt x="2188103" y="196740"/>
                  <a:pt x="2553880" y="670247"/>
                  <a:pt x="2774628" y="1113433"/>
                </a:cubicBezTo>
                <a:lnTo>
                  <a:pt x="0" y="1114542"/>
                </a:lnTo>
                <a:cubicBezTo>
                  <a:pt x="626" y="747009"/>
                  <a:pt x="1253" y="379475"/>
                  <a:pt x="1879" y="119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aseline="-25000"/>
          </a:p>
        </p:txBody>
      </p:sp>
      <p:pic>
        <p:nvPicPr>
          <p:cNvPr id="68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012" y="152400"/>
            <a:ext cx="11461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Прямоугольник 80"/>
          <p:cNvSpPr/>
          <p:nvPr/>
        </p:nvSpPr>
        <p:spPr>
          <a:xfrm>
            <a:off x="9144270" y="3785929"/>
            <a:ext cx="30477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F26836"/>
                </a:solidFill>
                <a:latin typeface="Europe" pitchFamily="2" charset="0"/>
                <a:ea typeface="Europe Normal" charset="0"/>
                <a:cs typeface="Europe Normal" charset="0"/>
              </a:rPr>
              <a:t>2021</a:t>
            </a:r>
            <a:endParaRPr lang="ru-RU" sz="6600" dirty="0">
              <a:solidFill>
                <a:srgbClr val="F26836"/>
              </a:solidFill>
              <a:latin typeface="Europe" pitchFamily="2" charset="0"/>
              <a:ea typeface="Europe Normal" charset="0"/>
              <a:cs typeface="Europe Normal" charset="0"/>
            </a:endParaRPr>
          </a:p>
        </p:txBody>
      </p:sp>
      <p:sp>
        <p:nvSpPr>
          <p:cNvPr id="20" name="Rectangle 30"/>
          <p:cNvSpPr txBox="1">
            <a:spLocks noChangeArrowheads="1"/>
          </p:cNvSpPr>
          <p:nvPr/>
        </p:nvSpPr>
        <p:spPr bwMode="auto">
          <a:xfrm>
            <a:off x="7824192" y="6264834"/>
            <a:ext cx="4631291" cy="48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77900">
              <a:spcBef>
                <a:spcPct val="20000"/>
              </a:spcBef>
              <a:buSzPct val="80000"/>
              <a:buBlip>
                <a:blip r:embed="rId5"/>
              </a:buBlip>
              <a:defRPr sz="1200">
                <a:solidFill>
                  <a:srgbClr val="3D464A"/>
                </a:solidFill>
                <a:latin typeface="Europe" pitchFamily="2" charset="0"/>
              </a:defRPr>
            </a:lvl1pPr>
            <a:lvl2pPr marL="742950" indent="-285750" defTabSz="977900">
              <a:spcBef>
                <a:spcPct val="20000"/>
              </a:spcBef>
              <a:buClr>
                <a:srgbClr val="FED208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rgbClr val="3D464A"/>
                </a:solidFill>
                <a:latin typeface="Europe" pitchFamily="2" charset="0"/>
              </a:defRPr>
            </a:lvl2pPr>
            <a:lvl3pPr marL="1143000" indent="-228600" defTabSz="977900">
              <a:spcBef>
                <a:spcPct val="20000"/>
              </a:spcBef>
              <a:buClr>
                <a:srgbClr val="FED208"/>
              </a:buClr>
              <a:buSzPct val="96000"/>
              <a:buFont typeface="Wingdings" panose="05000000000000000000" pitchFamily="2" charset="2"/>
              <a:buChar char="§"/>
              <a:defRPr sz="1200">
                <a:solidFill>
                  <a:srgbClr val="3D464A"/>
                </a:solidFill>
                <a:latin typeface="Europe" pitchFamily="2" charset="0"/>
              </a:defRPr>
            </a:lvl3pPr>
            <a:lvl4pPr marL="1600200" indent="-228600" defTabSz="9779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3D464A"/>
                </a:solidFill>
                <a:latin typeface="Europe" pitchFamily="2" charset="0"/>
              </a:defRPr>
            </a:lvl4pPr>
            <a:lvl5pPr marL="2057400" indent="-228600" defTabSz="9779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5pPr>
            <a:lvl6pPr marL="25146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6pPr>
            <a:lvl7pPr marL="29718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7pPr>
            <a:lvl8pPr marL="34290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8pPr>
            <a:lvl9pPr marL="38862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</a:rPr>
              <a:t>АО «Куйбышевский НПЗ»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8" b="57686"/>
          <a:stretch/>
        </p:blipFill>
        <p:spPr>
          <a:xfrm>
            <a:off x="3601666" y="4858746"/>
            <a:ext cx="1492235" cy="19992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8" b="41665"/>
          <a:stretch/>
        </p:blipFill>
        <p:spPr>
          <a:xfrm>
            <a:off x="3625870" y="3402806"/>
            <a:ext cx="1465442" cy="3463926"/>
          </a:xfrm>
          <a:prstGeom prst="rect">
            <a:avLst/>
          </a:prstGeom>
        </p:spPr>
      </p:pic>
      <p:sp>
        <p:nvSpPr>
          <p:cNvPr id="3" name="Месяц 2"/>
          <p:cNvSpPr/>
          <p:nvPr/>
        </p:nvSpPr>
        <p:spPr>
          <a:xfrm rot="21430718" flipH="1">
            <a:off x="3687287" y="-335257"/>
            <a:ext cx="2275824" cy="751503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207771" y="0"/>
            <a:ext cx="10984230" cy="1112838"/>
          </a:xfrm>
          <a:prstGeom prst="rect">
            <a:avLst/>
          </a:prstGeom>
          <a:gradFill>
            <a:gsLst>
              <a:gs pos="0">
                <a:srgbClr val="FF6600"/>
              </a:gs>
              <a:gs pos="100000">
                <a:srgbClr val="FFD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56972" y="1817685"/>
            <a:ext cx="76154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26836"/>
                </a:solidFill>
                <a:latin typeface="Europe" pitchFamily="2" charset="0"/>
                <a:ea typeface="Europe Normal" charset="0"/>
                <a:cs typeface="Europe Normal" charset="0"/>
              </a:rPr>
              <a:t>«</a:t>
            </a:r>
            <a:r>
              <a:rPr lang="en-US" sz="6000" dirty="0" smtClean="0">
                <a:solidFill>
                  <a:srgbClr val="F26836"/>
                </a:solidFill>
                <a:latin typeface="Europe" pitchFamily="2" charset="0"/>
                <a:ea typeface="Europe Normal" charset="0"/>
                <a:cs typeface="Europe Normal" charset="0"/>
              </a:rPr>
              <a:t>#</a:t>
            </a:r>
            <a:r>
              <a:rPr lang="ru-RU" sz="6000" dirty="0" smtClean="0">
                <a:solidFill>
                  <a:srgbClr val="F26836"/>
                </a:solidFill>
                <a:latin typeface="Europe" pitchFamily="2" charset="0"/>
                <a:ea typeface="Europe Normal" charset="0"/>
                <a:cs typeface="Europe Normal" charset="0"/>
              </a:rPr>
              <a:t>МЫВМЕСТЕ»</a:t>
            </a:r>
            <a:endParaRPr lang="ru-RU" sz="6000" dirty="0">
              <a:solidFill>
                <a:srgbClr val="F26836"/>
              </a:solidFill>
              <a:latin typeface="Europe" pitchFamily="2" charset="0"/>
              <a:ea typeface="Europe Normal" charset="0"/>
              <a:cs typeface="Europe Norm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b="13673"/>
          <a:stretch/>
        </p:blipFill>
        <p:spPr>
          <a:xfrm>
            <a:off x="12358" y="5821193"/>
            <a:ext cx="4415237" cy="1036807"/>
          </a:xfrm>
          <a:prstGeom prst="rect">
            <a:avLst/>
          </a:prstGeom>
        </p:spPr>
      </p:pic>
      <p:sp>
        <p:nvSpPr>
          <p:cNvPr id="62" name="Прямоугольник 137"/>
          <p:cNvSpPr/>
          <p:nvPr/>
        </p:nvSpPr>
        <p:spPr>
          <a:xfrm>
            <a:off x="3776346" y="6252460"/>
            <a:ext cx="8415655" cy="623004"/>
          </a:xfrm>
          <a:custGeom>
            <a:avLst/>
            <a:gdLst>
              <a:gd name="connsiteX0" fmla="*/ 0 w 5156200"/>
              <a:gd name="connsiteY0" fmla="*/ 0 h 513147"/>
              <a:gd name="connsiteX1" fmla="*/ 5156200 w 5156200"/>
              <a:gd name="connsiteY1" fmla="*/ 0 h 513147"/>
              <a:gd name="connsiteX2" fmla="*/ 5156200 w 5156200"/>
              <a:gd name="connsiteY2" fmla="*/ 513147 h 513147"/>
              <a:gd name="connsiteX3" fmla="*/ 0 w 5156200"/>
              <a:gd name="connsiteY3" fmla="*/ 513147 h 513147"/>
              <a:gd name="connsiteX4" fmla="*/ 0 w 5156200"/>
              <a:gd name="connsiteY4" fmla="*/ 0 h 513147"/>
              <a:gd name="connsiteX0" fmla="*/ 304800 w 5461000"/>
              <a:gd name="connsiteY0" fmla="*/ 0 h 513147"/>
              <a:gd name="connsiteX1" fmla="*/ 5461000 w 5461000"/>
              <a:gd name="connsiteY1" fmla="*/ 0 h 513147"/>
              <a:gd name="connsiteX2" fmla="*/ 5461000 w 5461000"/>
              <a:gd name="connsiteY2" fmla="*/ 513147 h 513147"/>
              <a:gd name="connsiteX3" fmla="*/ 0 w 5461000"/>
              <a:gd name="connsiteY3" fmla="*/ 487747 h 513147"/>
              <a:gd name="connsiteX4" fmla="*/ 304800 w 5461000"/>
              <a:gd name="connsiteY4" fmla="*/ 0 h 513147"/>
              <a:gd name="connsiteX0" fmla="*/ 333575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33575 w 5489775"/>
              <a:gd name="connsiteY4" fmla="*/ 0 h 513147"/>
              <a:gd name="connsiteX0" fmla="*/ 333575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33575 w 5489775"/>
              <a:gd name="connsiteY4" fmla="*/ 0 h 513147"/>
              <a:gd name="connsiteX0" fmla="*/ 346364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46364 w 5489775"/>
              <a:gd name="connsiteY4" fmla="*/ 0 h 513147"/>
              <a:gd name="connsiteX0" fmla="*/ 346364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46364 w 5489775"/>
              <a:gd name="connsiteY4" fmla="*/ 0 h 513147"/>
              <a:gd name="connsiteX0" fmla="*/ 346364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46364 w 5489775"/>
              <a:gd name="connsiteY4" fmla="*/ 0 h 513147"/>
              <a:gd name="connsiteX0" fmla="*/ 271803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271803 w 5489775"/>
              <a:gd name="connsiteY4" fmla="*/ 0 h 513147"/>
              <a:gd name="connsiteX0" fmla="*/ 271803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271803 w 5489775"/>
              <a:gd name="connsiteY4" fmla="*/ 0 h 513147"/>
              <a:gd name="connsiteX0" fmla="*/ 271803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271803 w 5489775"/>
              <a:gd name="connsiteY4" fmla="*/ 0 h 51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9775" h="513147">
                <a:moveTo>
                  <a:pt x="271803" y="0"/>
                </a:moveTo>
                <a:lnTo>
                  <a:pt x="5489775" y="0"/>
                </a:lnTo>
                <a:lnTo>
                  <a:pt x="5489775" y="513147"/>
                </a:lnTo>
                <a:lnTo>
                  <a:pt x="0" y="497339"/>
                </a:lnTo>
                <a:cubicBezTo>
                  <a:pt x="90259" y="356851"/>
                  <a:pt x="178200" y="191068"/>
                  <a:pt x="271803" y="0"/>
                </a:cubicBezTo>
                <a:close/>
              </a:path>
            </a:pathLst>
          </a:custGeom>
          <a:gradFill>
            <a:gsLst>
              <a:gs pos="0">
                <a:srgbClr val="FF6600"/>
              </a:gs>
              <a:gs pos="100000">
                <a:srgbClr val="FFD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3" r="-1" b="56373"/>
          <a:stretch/>
        </p:blipFill>
        <p:spPr>
          <a:xfrm>
            <a:off x="3326836" y="4422206"/>
            <a:ext cx="2201517" cy="24653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8" b="57686"/>
          <a:stretch/>
        </p:blipFill>
        <p:spPr>
          <a:xfrm>
            <a:off x="3431704" y="4858745"/>
            <a:ext cx="1492235" cy="19992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8" b="41665"/>
          <a:stretch/>
        </p:blipFill>
        <p:spPr>
          <a:xfrm rot="336852">
            <a:off x="3240498" y="3949089"/>
            <a:ext cx="1465443" cy="3463926"/>
          </a:xfrm>
          <a:prstGeom prst="rect">
            <a:avLst/>
          </a:prstGeom>
        </p:spPr>
      </p:pic>
      <p:sp>
        <p:nvSpPr>
          <p:cNvPr id="19" name="Прямоугольник 66"/>
          <p:cNvSpPr/>
          <p:nvPr/>
        </p:nvSpPr>
        <p:spPr>
          <a:xfrm>
            <a:off x="-24680" y="1588"/>
            <a:ext cx="2774868" cy="1115535"/>
          </a:xfrm>
          <a:custGeom>
            <a:avLst/>
            <a:gdLst>
              <a:gd name="connsiteX0" fmla="*/ 0 w 5006310"/>
              <a:gd name="connsiteY0" fmla="*/ 0 h 1113433"/>
              <a:gd name="connsiteX1" fmla="*/ 5006310 w 5006310"/>
              <a:gd name="connsiteY1" fmla="*/ 0 h 1113433"/>
              <a:gd name="connsiteX2" fmla="*/ 5006310 w 5006310"/>
              <a:gd name="connsiteY2" fmla="*/ 1113433 h 1113433"/>
              <a:gd name="connsiteX3" fmla="*/ 0 w 5006310"/>
              <a:gd name="connsiteY3" fmla="*/ 1113433 h 1113433"/>
              <a:gd name="connsiteX4" fmla="*/ 0 w 5006310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45492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26484"/>
              <a:gd name="connsiteX1" fmla="*/ 5230419 w 6017692"/>
              <a:gd name="connsiteY1" fmla="*/ 0 h 1126484"/>
              <a:gd name="connsiteX2" fmla="*/ 6017692 w 6017692"/>
              <a:gd name="connsiteY2" fmla="*/ 1113433 h 1126484"/>
              <a:gd name="connsiteX3" fmla="*/ 3213185 w 6017692"/>
              <a:gd name="connsiteY3" fmla="*/ 1126484 h 1126484"/>
              <a:gd name="connsiteX4" fmla="*/ 0 w 6017692"/>
              <a:gd name="connsiteY4" fmla="*/ 0 h 1126484"/>
              <a:gd name="connsiteX0" fmla="*/ 0 w 6017692"/>
              <a:gd name="connsiteY0" fmla="*/ 0 h 1114542"/>
              <a:gd name="connsiteX1" fmla="*/ 5230419 w 6017692"/>
              <a:gd name="connsiteY1" fmla="*/ 0 h 1114542"/>
              <a:gd name="connsiteX2" fmla="*/ 6017692 w 6017692"/>
              <a:gd name="connsiteY2" fmla="*/ 1113433 h 1114542"/>
              <a:gd name="connsiteX3" fmla="*/ 3225137 w 6017692"/>
              <a:gd name="connsiteY3" fmla="*/ 1114542 h 1114542"/>
              <a:gd name="connsiteX4" fmla="*/ 0 w 6017692"/>
              <a:gd name="connsiteY4" fmla="*/ 0 h 1114542"/>
              <a:gd name="connsiteX0" fmla="*/ 19806 w 2792555"/>
              <a:gd name="connsiteY0" fmla="*/ 11942 h 1114542"/>
              <a:gd name="connsiteX1" fmla="*/ 2005282 w 2792555"/>
              <a:gd name="connsiteY1" fmla="*/ 0 h 1114542"/>
              <a:gd name="connsiteX2" fmla="*/ 2792555 w 2792555"/>
              <a:gd name="connsiteY2" fmla="*/ 1113433 h 1114542"/>
              <a:gd name="connsiteX3" fmla="*/ 0 w 2792555"/>
              <a:gd name="connsiteY3" fmla="*/ 1114542 h 1114542"/>
              <a:gd name="connsiteX4" fmla="*/ 19806 w 2792555"/>
              <a:gd name="connsiteY4" fmla="*/ 11942 h 1114542"/>
              <a:gd name="connsiteX0" fmla="*/ 1879 w 2774628"/>
              <a:gd name="connsiteY0" fmla="*/ 11942 h 1114542"/>
              <a:gd name="connsiteX1" fmla="*/ 1987355 w 2774628"/>
              <a:gd name="connsiteY1" fmla="*/ 0 h 1114542"/>
              <a:gd name="connsiteX2" fmla="*/ 2774628 w 2774628"/>
              <a:gd name="connsiteY2" fmla="*/ 1113433 h 1114542"/>
              <a:gd name="connsiteX3" fmla="*/ 0 w 2774628"/>
              <a:gd name="connsiteY3" fmla="*/ 1114542 h 1114542"/>
              <a:gd name="connsiteX4" fmla="*/ 1879 w 2774628"/>
              <a:gd name="connsiteY4" fmla="*/ 11942 h 111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628" h="1114542">
                <a:moveTo>
                  <a:pt x="1879" y="11942"/>
                </a:moveTo>
                <a:lnTo>
                  <a:pt x="1987355" y="0"/>
                </a:lnTo>
                <a:cubicBezTo>
                  <a:pt x="2188103" y="196740"/>
                  <a:pt x="2553880" y="670247"/>
                  <a:pt x="2774628" y="1113433"/>
                </a:cubicBezTo>
                <a:lnTo>
                  <a:pt x="0" y="1114542"/>
                </a:lnTo>
                <a:cubicBezTo>
                  <a:pt x="626" y="747009"/>
                  <a:pt x="1253" y="379475"/>
                  <a:pt x="1879" y="119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aseline="-25000"/>
          </a:p>
        </p:txBody>
      </p:sp>
      <p:sp>
        <p:nvSpPr>
          <p:cNvPr id="77" name="Прямоугольник 76"/>
          <p:cNvSpPr/>
          <p:nvPr/>
        </p:nvSpPr>
        <p:spPr>
          <a:xfrm>
            <a:off x="-24680" y="188640"/>
            <a:ext cx="3142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uropeDemi" pitchFamily="2" charset="0"/>
                <a:ea typeface="Europe Normal" charset="0"/>
                <a:cs typeface="Europe Normal" charset="0"/>
              </a:rPr>
              <a:t>Международная </a:t>
            </a: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uropeDemi" pitchFamily="2" charset="0"/>
                <a:ea typeface="Europe Normal" charset="0"/>
                <a:cs typeface="Europe Normal" charset="0"/>
              </a:rPr>
              <a:t>премия</a:t>
            </a:r>
          </a:p>
        </p:txBody>
      </p:sp>
      <p:pic>
        <p:nvPicPr>
          <p:cNvPr id="22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010" y="152400"/>
            <a:ext cx="11461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2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/>
          <p:cNvSpPr/>
          <p:nvPr/>
        </p:nvSpPr>
        <p:spPr>
          <a:xfrm>
            <a:off x="-7404152" y="-3183601"/>
            <a:ext cx="12472730" cy="12472728"/>
          </a:xfrm>
          <a:prstGeom prst="ellipse">
            <a:avLst/>
          </a:prstGeom>
          <a:gradFill>
            <a:gsLst>
              <a:gs pos="44000">
                <a:schemeClr val="bg1"/>
              </a:gs>
              <a:gs pos="100000">
                <a:srgbClr val="FFE269"/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aseline="-25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335" y="0"/>
            <a:ext cx="6278777" cy="6858000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>
          <a:xfrm>
            <a:off x="-5491480" y="-1303338"/>
            <a:ext cx="8712200" cy="8712201"/>
          </a:xfrm>
          <a:prstGeom prst="ellipse">
            <a:avLst/>
          </a:prstGeom>
          <a:gradFill>
            <a:gsLst>
              <a:gs pos="0">
                <a:srgbClr val="FFD200"/>
              </a:gs>
              <a:gs pos="100000">
                <a:schemeClr val="bg1"/>
              </a:gs>
            </a:gsLst>
            <a:lin ang="5400000" scaled="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07770" y="0"/>
            <a:ext cx="10984230" cy="1112838"/>
          </a:xfrm>
          <a:prstGeom prst="rect">
            <a:avLst/>
          </a:prstGeom>
          <a:gradFill>
            <a:gsLst>
              <a:gs pos="0">
                <a:srgbClr val="FF6600"/>
              </a:gs>
              <a:gs pos="100000">
                <a:srgbClr val="FFD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66"/>
          <p:cNvSpPr/>
          <p:nvPr/>
        </p:nvSpPr>
        <p:spPr>
          <a:xfrm>
            <a:off x="-3240405" y="1588"/>
            <a:ext cx="6018213" cy="1114425"/>
          </a:xfrm>
          <a:custGeom>
            <a:avLst/>
            <a:gdLst>
              <a:gd name="connsiteX0" fmla="*/ 0 w 5006310"/>
              <a:gd name="connsiteY0" fmla="*/ 0 h 1113433"/>
              <a:gd name="connsiteX1" fmla="*/ 5006310 w 5006310"/>
              <a:gd name="connsiteY1" fmla="*/ 0 h 1113433"/>
              <a:gd name="connsiteX2" fmla="*/ 5006310 w 5006310"/>
              <a:gd name="connsiteY2" fmla="*/ 1113433 h 1113433"/>
              <a:gd name="connsiteX3" fmla="*/ 0 w 5006310"/>
              <a:gd name="connsiteY3" fmla="*/ 1113433 h 1113433"/>
              <a:gd name="connsiteX4" fmla="*/ 0 w 5006310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45492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7692" h="1113433">
                <a:moveTo>
                  <a:pt x="0" y="0"/>
                </a:moveTo>
                <a:lnTo>
                  <a:pt x="5230419" y="0"/>
                </a:lnTo>
                <a:cubicBezTo>
                  <a:pt x="5431167" y="196740"/>
                  <a:pt x="5796944" y="670247"/>
                  <a:pt x="6017692" y="1113433"/>
                </a:cubicBezTo>
                <a:lnTo>
                  <a:pt x="0" y="111343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aseline="-25000"/>
          </a:p>
        </p:txBody>
      </p:sp>
      <p:pic>
        <p:nvPicPr>
          <p:cNvPr id="21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010" y="152400"/>
            <a:ext cx="11461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457548" y="306386"/>
            <a:ext cx="629925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Сведения об организации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0115" y="1521874"/>
            <a:ext cx="4624762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n-lt"/>
                <a:ea typeface="Europe Normal" charset="0"/>
                <a:cs typeface="Europe Normal" charset="0"/>
              </a:rPr>
              <a:t>Ассортимент </a:t>
            </a:r>
            <a:r>
              <a:rPr lang="ru-RU" sz="1600" b="1" dirty="0">
                <a:latin typeface="+mn-lt"/>
                <a:ea typeface="Europe Normal" charset="0"/>
                <a:cs typeface="Europe Normal" charset="0"/>
              </a:rPr>
              <a:t>основной вырабатываемой продукции: </a:t>
            </a:r>
            <a:r>
              <a:rPr lang="ru-RU" sz="1600" dirty="0" err="1">
                <a:latin typeface="+mn-lt"/>
                <a:ea typeface="Europe Normal" charset="0"/>
                <a:cs typeface="Europe Normal" charset="0"/>
              </a:rPr>
              <a:t>автобензины</a:t>
            </a:r>
            <a:r>
              <a:rPr lang="ru-RU" sz="1600" dirty="0">
                <a:latin typeface="+mn-lt"/>
                <a:ea typeface="Europe Normal" charset="0"/>
                <a:cs typeface="Europe Normal" charset="0"/>
              </a:rPr>
              <a:t> и дизельные топлива экологического класса ЕВРО-5, </a:t>
            </a:r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сжиженные </a:t>
            </a:r>
            <a:r>
              <a:rPr lang="ru-RU" sz="1600" dirty="0">
                <a:latin typeface="+mn-lt"/>
                <a:ea typeface="Europe Normal" charset="0"/>
                <a:cs typeface="Europe Normal" charset="0"/>
              </a:rPr>
              <a:t>газы, сера</a:t>
            </a:r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.</a:t>
            </a:r>
            <a:endParaRPr lang="ru-RU" sz="1600" dirty="0">
              <a:latin typeface="+mn-lt"/>
              <a:ea typeface="Europe Normal" charset="0"/>
              <a:cs typeface="Europe Norm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6324" y="3004488"/>
            <a:ext cx="425686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n-lt"/>
                <a:ea typeface="Europe Normal" charset="0"/>
                <a:cs typeface="Europe Normal" charset="0"/>
              </a:rPr>
              <a:t>Система </a:t>
            </a:r>
            <a:r>
              <a:rPr lang="ru-RU" sz="1600" b="1" dirty="0">
                <a:latin typeface="+mn-lt"/>
                <a:ea typeface="Europe Normal" charset="0"/>
                <a:cs typeface="Europe Normal" charset="0"/>
              </a:rPr>
              <a:t>менеджмента качества </a:t>
            </a:r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сертифицирована по международному стандарту ISO </a:t>
            </a:r>
            <a:r>
              <a:rPr lang="ru-RU" sz="1600" dirty="0">
                <a:latin typeface="+mn-lt"/>
                <a:ea typeface="Europe Normal" charset="0"/>
                <a:cs typeface="Europe Normal" charset="0"/>
              </a:rPr>
              <a:t>9001:2008</a:t>
            </a:r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.</a:t>
            </a:r>
            <a:endParaRPr lang="ru-RU" sz="1600" dirty="0">
              <a:latin typeface="+mn-lt"/>
              <a:ea typeface="Europe Normal" charset="0"/>
              <a:cs typeface="Europe Norm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2978" y="4316543"/>
            <a:ext cx="4621899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n-lt"/>
                <a:ea typeface="Europe Normal" charset="0"/>
                <a:cs typeface="Europe Normal" charset="0"/>
              </a:rPr>
              <a:t>Система </a:t>
            </a:r>
            <a:r>
              <a:rPr lang="ru-RU" sz="1600" b="1" dirty="0">
                <a:latin typeface="+mn-lt"/>
                <a:ea typeface="Europe Normal" charset="0"/>
                <a:cs typeface="Europe Normal" charset="0"/>
              </a:rPr>
              <a:t>управления промышленной безопасностью</a:t>
            </a:r>
            <a:r>
              <a:rPr lang="ru-RU" sz="1600" dirty="0">
                <a:latin typeface="+mn-lt"/>
                <a:ea typeface="Europe Normal" charset="0"/>
                <a:cs typeface="Europe Normal" charset="0"/>
              </a:rPr>
              <a:t>, охраной </a:t>
            </a:r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труда </a:t>
            </a:r>
            <a:r>
              <a:rPr lang="ru-RU" sz="1600" dirty="0">
                <a:latin typeface="+mn-lt"/>
                <a:ea typeface="Europe Normal" charset="0"/>
                <a:cs typeface="Europe Normal" charset="0"/>
              </a:rPr>
              <a:t>и окружающей </a:t>
            </a:r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среды сертифицирована по международному стандарту </a:t>
            </a:r>
            <a:r>
              <a:rPr lang="ru-RU" sz="1600" dirty="0">
                <a:latin typeface="+mn-lt"/>
                <a:ea typeface="Europe Normal" charset="0"/>
                <a:cs typeface="Europe Normal" charset="0"/>
              </a:rPr>
              <a:t>OHSAS 18001:2007 </a:t>
            </a:r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и  ISO 14001:2004.0</a:t>
            </a:r>
            <a:endParaRPr lang="ru-RU" sz="1600" dirty="0">
              <a:latin typeface="+mn-lt"/>
              <a:ea typeface="Europe Normal" charset="0"/>
              <a:cs typeface="Europe Normal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228960" y="1535867"/>
            <a:ext cx="299175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4000" b="1" dirty="0" smtClean="0">
                <a:solidFill>
                  <a:srgbClr val="F26836"/>
                </a:solidFill>
                <a:latin typeface="Europe" pitchFamily="50" charset="-52"/>
              </a:rPr>
              <a:t>1945 </a:t>
            </a:r>
            <a:r>
              <a:rPr lang="ru-RU" sz="2800" b="1" dirty="0" smtClean="0">
                <a:solidFill>
                  <a:srgbClr val="F26836"/>
                </a:solidFill>
                <a:latin typeface="Europe" pitchFamily="50" charset="-52"/>
              </a:rPr>
              <a:t>год</a:t>
            </a:r>
            <a:endParaRPr lang="ru-RU" sz="2800" b="1" dirty="0">
              <a:solidFill>
                <a:srgbClr val="F26836"/>
              </a:solidFill>
              <a:latin typeface="Europe" pitchFamily="50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9714" y="2095844"/>
            <a:ext cx="362220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800" dirty="0" smtClean="0">
                <a:latin typeface="+mn-lt"/>
                <a:ea typeface="Europe Normal" charset="0"/>
                <a:cs typeface="Europe Normal" charset="0"/>
              </a:rPr>
              <a:t>пуск завода </a:t>
            </a:r>
            <a:r>
              <a:rPr lang="ru-RU" sz="1800" dirty="0">
                <a:latin typeface="+mn-lt"/>
                <a:ea typeface="Europe Normal" charset="0"/>
                <a:cs typeface="Europe Normal" charset="0"/>
              </a:rPr>
              <a:t>в эксплуатацию </a:t>
            </a:r>
            <a:r>
              <a:rPr lang="ru-RU" sz="1800" dirty="0" smtClean="0">
                <a:latin typeface="+mn-lt"/>
                <a:ea typeface="Europe Normal" charset="0"/>
                <a:cs typeface="Europe Normal" charset="0"/>
              </a:rPr>
              <a:t> </a:t>
            </a:r>
          </a:p>
          <a:p>
            <a:endParaRPr lang="ru-RU" sz="1400" dirty="0" smtClean="0">
              <a:latin typeface="EuropeDemi" pitchFamily="2" charset="0"/>
              <a:ea typeface="Europe Normal" charset="0"/>
              <a:cs typeface="Europe Normal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228961" y="2513653"/>
            <a:ext cx="4974728" cy="149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4000" b="1" dirty="0" smtClean="0">
                <a:solidFill>
                  <a:srgbClr val="F26836"/>
                </a:solidFill>
                <a:latin typeface="Europe" pitchFamily="50" charset="-52"/>
              </a:rPr>
              <a:t>~7</a:t>
            </a:r>
            <a:r>
              <a:rPr lang="ru-RU" sz="4000" b="1" dirty="0" smtClean="0">
                <a:solidFill>
                  <a:srgbClr val="F26836"/>
                </a:solidFill>
                <a:latin typeface="Europe" pitchFamily="50" charset="-52"/>
              </a:rPr>
              <a:t> </a:t>
            </a:r>
            <a:r>
              <a:rPr lang="ru-RU" sz="2800" b="1" dirty="0" smtClean="0">
                <a:solidFill>
                  <a:srgbClr val="F26836"/>
                </a:solidFill>
                <a:latin typeface="Europe" pitchFamily="50" charset="-52"/>
              </a:rPr>
              <a:t>млн т/год</a:t>
            </a:r>
            <a:endParaRPr lang="ru-RU" sz="2800" b="1" dirty="0">
              <a:solidFill>
                <a:srgbClr val="F26836"/>
              </a:solidFill>
              <a:latin typeface="Europe" pitchFamily="50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9714" y="3614343"/>
            <a:ext cx="3622205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800" dirty="0" smtClean="0">
                <a:latin typeface="+mn-lt"/>
                <a:ea typeface="Europe Normal" charset="0"/>
                <a:cs typeface="Europe Normal" charset="0"/>
              </a:rPr>
              <a:t>мощность предприятия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82563" y="4223223"/>
            <a:ext cx="3138156" cy="54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4000" b="1" dirty="0" smtClean="0">
                <a:solidFill>
                  <a:srgbClr val="F26836"/>
                </a:solidFill>
                <a:latin typeface="Europe" pitchFamily="50" charset="-52"/>
              </a:rPr>
              <a:t>18 </a:t>
            </a:r>
            <a:r>
              <a:rPr lang="ru-RU" sz="2800" b="1" dirty="0" smtClean="0">
                <a:solidFill>
                  <a:srgbClr val="F26836"/>
                </a:solidFill>
                <a:latin typeface="Europe" pitchFamily="50" charset="-52"/>
              </a:rPr>
              <a:t>установок</a:t>
            </a:r>
            <a:endParaRPr lang="ru-RU" sz="2800" b="1" dirty="0">
              <a:solidFill>
                <a:srgbClr val="F26836"/>
              </a:solidFill>
              <a:latin typeface="Europe" pitchFamily="50" charset="-5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3709" y="4966658"/>
            <a:ext cx="362220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Количество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+mn-lt"/>
                <a:ea typeface="Europe Normal" charset="0"/>
                <a:cs typeface="Europe Normal" charset="0"/>
              </a:rPr>
              <a:t>т</a:t>
            </a:r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ехнологических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объектов</a:t>
            </a:r>
          </a:p>
          <a:p>
            <a:endParaRPr lang="ru-RU" sz="1400" dirty="0" smtClean="0">
              <a:latin typeface="EuropeDemi" pitchFamily="2" charset="0"/>
              <a:ea typeface="Europe Normal" charset="0"/>
              <a:cs typeface="Europe Normal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73782" y="2095844"/>
            <a:ext cx="2979352" cy="304"/>
          </a:xfrm>
          <a:prstGeom prst="line">
            <a:avLst/>
          </a:prstGeom>
          <a:ln w="19050">
            <a:headEnd type="none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73782" y="3556690"/>
            <a:ext cx="3168817" cy="0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73782" y="5023797"/>
            <a:ext cx="2710718" cy="0"/>
          </a:xfrm>
          <a:prstGeom prst="line">
            <a:avLst/>
          </a:prstGeom>
          <a:ln w="19050"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Прямоугольник 15"/>
          <p:cNvSpPr/>
          <p:nvPr/>
        </p:nvSpPr>
        <p:spPr>
          <a:xfrm flipV="1">
            <a:off x="-744760" y="6021287"/>
            <a:ext cx="5255443" cy="1008159"/>
          </a:xfrm>
          <a:custGeom>
            <a:avLst/>
            <a:gdLst>
              <a:gd name="connsiteX0" fmla="*/ 0 w 4355975"/>
              <a:gd name="connsiteY0" fmla="*/ 0 h 1197673"/>
              <a:gd name="connsiteX1" fmla="*/ 4355975 w 4355975"/>
              <a:gd name="connsiteY1" fmla="*/ 0 h 1197673"/>
              <a:gd name="connsiteX2" fmla="*/ 4355975 w 4355975"/>
              <a:gd name="connsiteY2" fmla="*/ 1197673 h 1197673"/>
              <a:gd name="connsiteX3" fmla="*/ 0 w 4355975"/>
              <a:gd name="connsiteY3" fmla="*/ 1197673 h 1197673"/>
              <a:gd name="connsiteX4" fmla="*/ 0 w 4355975"/>
              <a:gd name="connsiteY4" fmla="*/ 0 h 1197673"/>
              <a:gd name="connsiteX0" fmla="*/ 0 w 4355975"/>
              <a:gd name="connsiteY0" fmla="*/ 4119 h 1201792"/>
              <a:gd name="connsiteX1" fmla="*/ 3610451 w 4355975"/>
              <a:gd name="connsiteY1" fmla="*/ 0 h 1201792"/>
              <a:gd name="connsiteX2" fmla="*/ 4355975 w 4355975"/>
              <a:gd name="connsiteY2" fmla="*/ 1201792 h 1201792"/>
              <a:gd name="connsiteX3" fmla="*/ 0 w 4355975"/>
              <a:gd name="connsiteY3" fmla="*/ 1201792 h 1201792"/>
              <a:gd name="connsiteX4" fmla="*/ 0 w 4355975"/>
              <a:gd name="connsiteY4" fmla="*/ 4119 h 1201792"/>
              <a:gd name="connsiteX0" fmla="*/ 0 w 4355975"/>
              <a:gd name="connsiteY0" fmla="*/ 4119 h 1201792"/>
              <a:gd name="connsiteX1" fmla="*/ 3610451 w 4355975"/>
              <a:gd name="connsiteY1" fmla="*/ 0 h 1201792"/>
              <a:gd name="connsiteX2" fmla="*/ 4355975 w 4355975"/>
              <a:gd name="connsiteY2" fmla="*/ 1201792 h 1201792"/>
              <a:gd name="connsiteX3" fmla="*/ 0 w 4355975"/>
              <a:gd name="connsiteY3" fmla="*/ 1201792 h 1201792"/>
              <a:gd name="connsiteX4" fmla="*/ 0 w 4355975"/>
              <a:gd name="connsiteY4" fmla="*/ 4119 h 1201792"/>
              <a:gd name="connsiteX0" fmla="*/ 0 w 4355975"/>
              <a:gd name="connsiteY0" fmla="*/ 4119 h 1201792"/>
              <a:gd name="connsiteX1" fmla="*/ 3610451 w 4355975"/>
              <a:gd name="connsiteY1" fmla="*/ 0 h 1201792"/>
              <a:gd name="connsiteX2" fmla="*/ 4355975 w 4355975"/>
              <a:gd name="connsiteY2" fmla="*/ 1201792 h 1201792"/>
              <a:gd name="connsiteX3" fmla="*/ 0 w 4355975"/>
              <a:gd name="connsiteY3" fmla="*/ 1201792 h 1201792"/>
              <a:gd name="connsiteX4" fmla="*/ 0 w 4355975"/>
              <a:gd name="connsiteY4" fmla="*/ 4119 h 1201792"/>
              <a:gd name="connsiteX0" fmla="*/ 0 w 4355975"/>
              <a:gd name="connsiteY0" fmla="*/ 4119 h 1201792"/>
              <a:gd name="connsiteX1" fmla="*/ 3610451 w 4355975"/>
              <a:gd name="connsiteY1" fmla="*/ 0 h 1201792"/>
              <a:gd name="connsiteX2" fmla="*/ 4355975 w 4355975"/>
              <a:gd name="connsiteY2" fmla="*/ 1201792 h 1201792"/>
              <a:gd name="connsiteX3" fmla="*/ 0 w 4355975"/>
              <a:gd name="connsiteY3" fmla="*/ 1201792 h 1201792"/>
              <a:gd name="connsiteX4" fmla="*/ 0 w 4355975"/>
              <a:gd name="connsiteY4" fmla="*/ 4119 h 1201792"/>
              <a:gd name="connsiteX0" fmla="*/ 0 w 4355975"/>
              <a:gd name="connsiteY0" fmla="*/ 4119 h 1201792"/>
              <a:gd name="connsiteX1" fmla="*/ 3610451 w 4355975"/>
              <a:gd name="connsiteY1" fmla="*/ 0 h 1201792"/>
              <a:gd name="connsiteX2" fmla="*/ 4355975 w 4355975"/>
              <a:gd name="connsiteY2" fmla="*/ 1201792 h 1201792"/>
              <a:gd name="connsiteX3" fmla="*/ 0 w 4355975"/>
              <a:gd name="connsiteY3" fmla="*/ 1201792 h 1201792"/>
              <a:gd name="connsiteX4" fmla="*/ 0 w 4355975"/>
              <a:gd name="connsiteY4" fmla="*/ 4119 h 1201792"/>
              <a:gd name="connsiteX0" fmla="*/ 0 w 4355975"/>
              <a:gd name="connsiteY0" fmla="*/ 4119 h 1201792"/>
              <a:gd name="connsiteX1" fmla="*/ 3610451 w 4355975"/>
              <a:gd name="connsiteY1" fmla="*/ 0 h 1201792"/>
              <a:gd name="connsiteX2" fmla="*/ 4355975 w 4355975"/>
              <a:gd name="connsiteY2" fmla="*/ 1201792 h 1201792"/>
              <a:gd name="connsiteX3" fmla="*/ 0 w 4355975"/>
              <a:gd name="connsiteY3" fmla="*/ 1201792 h 1201792"/>
              <a:gd name="connsiteX4" fmla="*/ 0 w 4355975"/>
              <a:gd name="connsiteY4" fmla="*/ 4119 h 1201792"/>
              <a:gd name="connsiteX0" fmla="*/ 0 w 4355975"/>
              <a:gd name="connsiteY0" fmla="*/ 4119 h 1201792"/>
              <a:gd name="connsiteX1" fmla="*/ 3610451 w 4355975"/>
              <a:gd name="connsiteY1" fmla="*/ 0 h 1201792"/>
              <a:gd name="connsiteX2" fmla="*/ 4355975 w 4355975"/>
              <a:gd name="connsiteY2" fmla="*/ 1201792 h 1201792"/>
              <a:gd name="connsiteX3" fmla="*/ 0 w 4355975"/>
              <a:gd name="connsiteY3" fmla="*/ 1201792 h 1201792"/>
              <a:gd name="connsiteX4" fmla="*/ 0 w 4355975"/>
              <a:gd name="connsiteY4" fmla="*/ 4119 h 1201792"/>
              <a:gd name="connsiteX0" fmla="*/ 0 w 4355975"/>
              <a:gd name="connsiteY0" fmla="*/ 4119 h 1201792"/>
              <a:gd name="connsiteX1" fmla="*/ 3610451 w 4355975"/>
              <a:gd name="connsiteY1" fmla="*/ 0 h 1201792"/>
              <a:gd name="connsiteX2" fmla="*/ 4355975 w 4355975"/>
              <a:gd name="connsiteY2" fmla="*/ 1201792 h 1201792"/>
              <a:gd name="connsiteX3" fmla="*/ 0 w 4355975"/>
              <a:gd name="connsiteY3" fmla="*/ 1201792 h 1201792"/>
              <a:gd name="connsiteX4" fmla="*/ 0 w 4355975"/>
              <a:gd name="connsiteY4" fmla="*/ 4119 h 1201792"/>
              <a:gd name="connsiteX0" fmla="*/ 0 w 4355975"/>
              <a:gd name="connsiteY0" fmla="*/ 4119 h 1201792"/>
              <a:gd name="connsiteX1" fmla="*/ 3635165 w 4355975"/>
              <a:gd name="connsiteY1" fmla="*/ 0 h 1201792"/>
              <a:gd name="connsiteX2" fmla="*/ 4355975 w 4355975"/>
              <a:gd name="connsiteY2" fmla="*/ 1201792 h 1201792"/>
              <a:gd name="connsiteX3" fmla="*/ 0 w 4355975"/>
              <a:gd name="connsiteY3" fmla="*/ 1201792 h 1201792"/>
              <a:gd name="connsiteX4" fmla="*/ 0 w 4355975"/>
              <a:gd name="connsiteY4" fmla="*/ 4119 h 1201792"/>
              <a:gd name="connsiteX0" fmla="*/ 0 w 4355975"/>
              <a:gd name="connsiteY0" fmla="*/ 4119 h 1201792"/>
              <a:gd name="connsiteX1" fmla="*/ 3635165 w 4355975"/>
              <a:gd name="connsiteY1" fmla="*/ 0 h 1201792"/>
              <a:gd name="connsiteX2" fmla="*/ 4355975 w 4355975"/>
              <a:gd name="connsiteY2" fmla="*/ 1201792 h 1201792"/>
              <a:gd name="connsiteX3" fmla="*/ 0 w 4355975"/>
              <a:gd name="connsiteY3" fmla="*/ 1201792 h 1201792"/>
              <a:gd name="connsiteX4" fmla="*/ 0 w 4355975"/>
              <a:gd name="connsiteY4" fmla="*/ 4119 h 1201792"/>
              <a:gd name="connsiteX0" fmla="*/ 0 w 4376570"/>
              <a:gd name="connsiteY0" fmla="*/ 4119 h 1201792"/>
              <a:gd name="connsiteX1" fmla="*/ 3635165 w 4376570"/>
              <a:gd name="connsiteY1" fmla="*/ 0 h 1201792"/>
              <a:gd name="connsiteX2" fmla="*/ 4376570 w 4376570"/>
              <a:gd name="connsiteY2" fmla="*/ 1201792 h 1201792"/>
              <a:gd name="connsiteX3" fmla="*/ 0 w 4376570"/>
              <a:gd name="connsiteY3" fmla="*/ 1201792 h 1201792"/>
              <a:gd name="connsiteX4" fmla="*/ 0 w 4376570"/>
              <a:gd name="connsiteY4" fmla="*/ 4119 h 1201792"/>
              <a:gd name="connsiteX0" fmla="*/ 0 w 4376570"/>
              <a:gd name="connsiteY0" fmla="*/ 4119 h 1201792"/>
              <a:gd name="connsiteX1" fmla="*/ 3635165 w 4376570"/>
              <a:gd name="connsiteY1" fmla="*/ 0 h 1201792"/>
              <a:gd name="connsiteX2" fmla="*/ 4376570 w 4376570"/>
              <a:gd name="connsiteY2" fmla="*/ 1201792 h 1201792"/>
              <a:gd name="connsiteX3" fmla="*/ 0 w 4376570"/>
              <a:gd name="connsiteY3" fmla="*/ 1201792 h 1201792"/>
              <a:gd name="connsiteX4" fmla="*/ 0 w 4376570"/>
              <a:gd name="connsiteY4" fmla="*/ 4119 h 1201792"/>
              <a:gd name="connsiteX0" fmla="*/ 0 w 4376570"/>
              <a:gd name="connsiteY0" fmla="*/ 4119 h 1201792"/>
              <a:gd name="connsiteX1" fmla="*/ 3635165 w 4376570"/>
              <a:gd name="connsiteY1" fmla="*/ 0 h 1201792"/>
              <a:gd name="connsiteX2" fmla="*/ 4376570 w 4376570"/>
              <a:gd name="connsiteY2" fmla="*/ 1201792 h 1201792"/>
              <a:gd name="connsiteX3" fmla="*/ 0 w 4376570"/>
              <a:gd name="connsiteY3" fmla="*/ 1201792 h 1201792"/>
              <a:gd name="connsiteX4" fmla="*/ 0 w 4376570"/>
              <a:gd name="connsiteY4" fmla="*/ 4119 h 1201792"/>
              <a:gd name="connsiteX0" fmla="*/ 0 w 4376570"/>
              <a:gd name="connsiteY0" fmla="*/ 4119 h 1201792"/>
              <a:gd name="connsiteX1" fmla="*/ 3635165 w 4376570"/>
              <a:gd name="connsiteY1" fmla="*/ 0 h 1201792"/>
              <a:gd name="connsiteX2" fmla="*/ 4376570 w 4376570"/>
              <a:gd name="connsiteY2" fmla="*/ 1201792 h 1201792"/>
              <a:gd name="connsiteX3" fmla="*/ 0 w 4376570"/>
              <a:gd name="connsiteY3" fmla="*/ 1201792 h 1201792"/>
              <a:gd name="connsiteX4" fmla="*/ 0 w 4376570"/>
              <a:gd name="connsiteY4" fmla="*/ 4119 h 1201792"/>
              <a:gd name="connsiteX0" fmla="*/ 0 w 4376570"/>
              <a:gd name="connsiteY0" fmla="*/ 4119 h 1201792"/>
              <a:gd name="connsiteX1" fmla="*/ 3635165 w 4376570"/>
              <a:gd name="connsiteY1" fmla="*/ 0 h 1201792"/>
              <a:gd name="connsiteX2" fmla="*/ 4376570 w 4376570"/>
              <a:gd name="connsiteY2" fmla="*/ 1201792 h 1201792"/>
              <a:gd name="connsiteX3" fmla="*/ 0 w 4376570"/>
              <a:gd name="connsiteY3" fmla="*/ 1201792 h 1201792"/>
              <a:gd name="connsiteX4" fmla="*/ 0 w 4376570"/>
              <a:gd name="connsiteY4" fmla="*/ 4119 h 1201792"/>
              <a:gd name="connsiteX0" fmla="*/ 0 w 4376570"/>
              <a:gd name="connsiteY0" fmla="*/ 4119 h 1201792"/>
              <a:gd name="connsiteX1" fmla="*/ 3618691 w 4376570"/>
              <a:gd name="connsiteY1" fmla="*/ 0 h 1201792"/>
              <a:gd name="connsiteX2" fmla="*/ 4376570 w 4376570"/>
              <a:gd name="connsiteY2" fmla="*/ 1201792 h 1201792"/>
              <a:gd name="connsiteX3" fmla="*/ 0 w 4376570"/>
              <a:gd name="connsiteY3" fmla="*/ 1201792 h 1201792"/>
              <a:gd name="connsiteX4" fmla="*/ 0 w 4376570"/>
              <a:gd name="connsiteY4" fmla="*/ 4119 h 1201792"/>
              <a:gd name="connsiteX0" fmla="*/ 0 w 4376570"/>
              <a:gd name="connsiteY0" fmla="*/ 4119 h 1201792"/>
              <a:gd name="connsiteX1" fmla="*/ 3618691 w 4376570"/>
              <a:gd name="connsiteY1" fmla="*/ 0 h 1201792"/>
              <a:gd name="connsiteX2" fmla="*/ 4376570 w 4376570"/>
              <a:gd name="connsiteY2" fmla="*/ 1201792 h 1201792"/>
              <a:gd name="connsiteX3" fmla="*/ 0 w 4376570"/>
              <a:gd name="connsiteY3" fmla="*/ 1201792 h 1201792"/>
              <a:gd name="connsiteX4" fmla="*/ 0 w 4376570"/>
              <a:gd name="connsiteY4" fmla="*/ 4119 h 120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6570" h="1201792">
                <a:moveTo>
                  <a:pt x="0" y="4119"/>
                </a:moveTo>
                <a:lnTo>
                  <a:pt x="3618691" y="0"/>
                </a:lnTo>
                <a:cubicBezTo>
                  <a:pt x="3887807" y="346242"/>
                  <a:pt x="4222797" y="850622"/>
                  <a:pt x="4376570" y="1201792"/>
                </a:cubicBezTo>
                <a:lnTo>
                  <a:pt x="0" y="1201792"/>
                </a:lnTo>
                <a:lnTo>
                  <a:pt x="0" y="4119"/>
                </a:lnTo>
                <a:close/>
              </a:path>
            </a:pathLst>
          </a:custGeom>
          <a:gradFill>
            <a:gsLst>
              <a:gs pos="0">
                <a:srgbClr val="FF6600"/>
              </a:gs>
              <a:gs pos="100000">
                <a:srgbClr val="FFD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aseline="-25000" dirty="0"/>
          </a:p>
        </p:txBody>
      </p:sp>
      <p:sp>
        <p:nvSpPr>
          <p:cNvPr id="43" name="Прямоугольник 137"/>
          <p:cNvSpPr/>
          <p:nvPr/>
        </p:nvSpPr>
        <p:spPr>
          <a:xfrm>
            <a:off x="3776345" y="6252460"/>
            <a:ext cx="8415655" cy="623004"/>
          </a:xfrm>
          <a:custGeom>
            <a:avLst/>
            <a:gdLst>
              <a:gd name="connsiteX0" fmla="*/ 0 w 5156200"/>
              <a:gd name="connsiteY0" fmla="*/ 0 h 513147"/>
              <a:gd name="connsiteX1" fmla="*/ 5156200 w 5156200"/>
              <a:gd name="connsiteY1" fmla="*/ 0 h 513147"/>
              <a:gd name="connsiteX2" fmla="*/ 5156200 w 5156200"/>
              <a:gd name="connsiteY2" fmla="*/ 513147 h 513147"/>
              <a:gd name="connsiteX3" fmla="*/ 0 w 5156200"/>
              <a:gd name="connsiteY3" fmla="*/ 513147 h 513147"/>
              <a:gd name="connsiteX4" fmla="*/ 0 w 5156200"/>
              <a:gd name="connsiteY4" fmla="*/ 0 h 513147"/>
              <a:gd name="connsiteX0" fmla="*/ 304800 w 5461000"/>
              <a:gd name="connsiteY0" fmla="*/ 0 h 513147"/>
              <a:gd name="connsiteX1" fmla="*/ 5461000 w 5461000"/>
              <a:gd name="connsiteY1" fmla="*/ 0 h 513147"/>
              <a:gd name="connsiteX2" fmla="*/ 5461000 w 5461000"/>
              <a:gd name="connsiteY2" fmla="*/ 513147 h 513147"/>
              <a:gd name="connsiteX3" fmla="*/ 0 w 5461000"/>
              <a:gd name="connsiteY3" fmla="*/ 487747 h 513147"/>
              <a:gd name="connsiteX4" fmla="*/ 304800 w 5461000"/>
              <a:gd name="connsiteY4" fmla="*/ 0 h 513147"/>
              <a:gd name="connsiteX0" fmla="*/ 333575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33575 w 5489775"/>
              <a:gd name="connsiteY4" fmla="*/ 0 h 513147"/>
              <a:gd name="connsiteX0" fmla="*/ 333575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33575 w 5489775"/>
              <a:gd name="connsiteY4" fmla="*/ 0 h 513147"/>
              <a:gd name="connsiteX0" fmla="*/ 346364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46364 w 5489775"/>
              <a:gd name="connsiteY4" fmla="*/ 0 h 513147"/>
              <a:gd name="connsiteX0" fmla="*/ 346364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46364 w 5489775"/>
              <a:gd name="connsiteY4" fmla="*/ 0 h 513147"/>
              <a:gd name="connsiteX0" fmla="*/ 346364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46364 w 5489775"/>
              <a:gd name="connsiteY4" fmla="*/ 0 h 513147"/>
              <a:gd name="connsiteX0" fmla="*/ 271803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271803 w 5489775"/>
              <a:gd name="connsiteY4" fmla="*/ 0 h 513147"/>
              <a:gd name="connsiteX0" fmla="*/ 271803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271803 w 5489775"/>
              <a:gd name="connsiteY4" fmla="*/ 0 h 513147"/>
              <a:gd name="connsiteX0" fmla="*/ 271803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271803 w 5489775"/>
              <a:gd name="connsiteY4" fmla="*/ 0 h 51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9775" h="513147">
                <a:moveTo>
                  <a:pt x="271803" y="0"/>
                </a:moveTo>
                <a:lnTo>
                  <a:pt x="5489775" y="0"/>
                </a:lnTo>
                <a:lnTo>
                  <a:pt x="5489775" y="513147"/>
                </a:lnTo>
                <a:lnTo>
                  <a:pt x="0" y="497339"/>
                </a:lnTo>
                <a:cubicBezTo>
                  <a:pt x="90259" y="356851"/>
                  <a:pt x="178200" y="191068"/>
                  <a:pt x="271803" y="0"/>
                </a:cubicBezTo>
                <a:close/>
              </a:path>
            </a:pathLst>
          </a:custGeom>
          <a:gradFill>
            <a:gsLst>
              <a:gs pos="0">
                <a:srgbClr val="FF6600"/>
              </a:gs>
              <a:gs pos="100000">
                <a:srgbClr val="FFD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4" name="Дуга 43"/>
          <p:cNvSpPr/>
          <p:nvPr/>
        </p:nvSpPr>
        <p:spPr>
          <a:xfrm rot="5612120">
            <a:off x="-7513161" y="-3305969"/>
            <a:ext cx="12606338" cy="12607925"/>
          </a:xfrm>
          <a:prstGeom prst="arc">
            <a:avLst/>
          </a:prstGeom>
          <a:ln w="28575">
            <a:solidFill>
              <a:srgbClr val="FF6600">
                <a:alpha val="76000"/>
              </a:srgb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5" name="Дуга 44"/>
          <p:cNvSpPr/>
          <p:nvPr/>
        </p:nvSpPr>
        <p:spPr>
          <a:xfrm rot="6130889">
            <a:off x="-7915593" y="-3708400"/>
            <a:ext cx="13422313" cy="13422313"/>
          </a:xfrm>
          <a:prstGeom prst="arc">
            <a:avLst/>
          </a:prstGeom>
          <a:ln w="793750">
            <a:solidFill>
              <a:srgbClr val="FFE57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dirty="0"/>
          </a:p>
        </p:txBody>
      </p:sp>
      <p:sp>
        <p:nvSpPr>
          <p:cNvPr id="46" name="Дуга 45"/>
          <p:cNvSpPr/>
          <p:nvPr/>
        </p:nvSpPr>
        <p:spPr>
          <a:xfrm rot="6452946">
            <a:off x="-7689375" y="-3482181"/>
            <a:ext cx="13004801" cy="13006388"/>
          </a:xfrm>
          <a:prstGeom prst="arc">
            <a:avLst/>
          </a:prstGeom>
          <a:ln w="269875">
            <a:solidFill>
              <a:srgbClr val="FEAA0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dirty="0"/>
          </a:p>
        </p:txBody>
      </p:sp>
      <p:sp>
        <p:nvSpPr>
          <p:cNvPr id="7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08018" y="6292319"/>
            <a:ext cx="923925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833438" indent="-833438" defTabSz="955675">
              <a:tabLst>
                <a:tab pos="831850" algn="l"/>
              </a:tabLst>
            </a:pPr>
            <a:r>
              <a:rPr lang="ru-RU" sz="1600" dirty="0">
                <a:latin typeface="+mn-lt"/>
              </a:rPr>
              <a:t>АО «Куйбышевский НПЗ» входит в состав </a:t>
            </a:r>
            <a:r>
              <a:rPr lang="ru-RU" sz="1600" dirty="0" smtClean="0">
                <a:latin typeface="+mn-lt"/>
              </a:rPr>
              <a:t>самарской группы </a:t>
            </a:r>
          </a:p>
          <a:p>
            <a:pPr marL="833438" indent="-833438" defTabSz="955675">
              <a:tabLst>
                <a:tab pos="831850" algn="l"/>
              </a:tabLst>
            </a:pPr>
            <a:r>
              <a:rPr lang="ru-RU" sz="1600" dirty="0" smtClean="0">
                <a:latin typeface="+mn-lt"/>
              </a:rPr>
              <a:t>нефтеперерабатывающих </a:t>
            </a:r>
            <a:r>
              <a:rPr lang="ru-RU" sz="1600" dirty="0">
                <a:latin typeface="+mn-lt"/>
              </a:rPr>
              <a:t>заводов  НК «Роснефть»</a:t>
            </a:r>
          </a:p>
        </p:txBody>
      </p:sp>
      <p:sp>
        <p:nvSpPr>
          <p:cNvPr id="39" name="McK 5. Source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746111" y="6447297"/>
            <a:ext cx="267698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833438" indent="-833438" defTabSz="955675">
              <a:tabLst>
                <a:tab pos="831850" algn="l"/>
              </a:tabLst>
            </a:pPr>
            <a:r>
              <a:rPr lang="ru-RU" sz="1400" dirty="0" smtClean="0">
                <a:latin typeface="Europe" pitchFamily="2" charset="0"/>
              </a:rPr>
              <a:t>2</a:t>
            </a:r>
            <a:endParaRPr lang="ru-RU" sz="1400" dirty="0">
              <a:latin typeface="Europe" pitchFamily="2" charset="0"/>
            </a:endParaRPr>
          </a:p>
        </p:txBody>
      </p:sp>
      <p:sp>
        <p:nvSpPr>
          <p:cNvPr id="30" name="Rectangle 30"/>
          <p:cNvSpPr txBox="1">
            <a:spLocks noChangeArrowheads="1"/>
          </p:cNvSpPr>
          <p:nvPr/>
        </p:nvSpPr>
        <p:spPr bwMode="auto">
          <a:xfrm>
            <a:off x="312218" y="6153659"/>
            <a:ext cx="2658456" cy="48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77900">
              <a:spcBef>
                <a:spcPct val="20000"/>
              </a:spcBef>
              <a:buSzPct val="80000"/>
              <a:buBlip>
                <a:blip r:embed="rId7"/>
              </a:buBlip>
              <a:defRPr sz="1200">
                <a:solidFill>
                  <a:srgbClr val="3D464A"/>
                </a:solidFill>
                <a:latin typeface="Europe" pitchFamily="2" charset="0"/>
              </a:defRPr>
            </a:lvl1pPr>
            <a:lvl2pPr marL="742950" indent="-285750" defTabSz="977900">
              <a:spcBef>
                <a:spcPct val="20000"/>
              </a:spcBef>
              <a:buClr>
                <a:srgbClr val="FED208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rgbClr val="3D464A"/>
                </a:solidFill>
                <a:latin typeface="Europe" pitchFamily="2" charset="0"/>
              </a:defRPr>
            </a:lvl2pPr>
            <a:lvl3pPr marL="1143000" indent="-228600" defTabSz="977900">
              <a:spcBef>
                <a:spcPct val="20000"/>
              </a:spcBef>
              <a:buClr>
                <a:srgbClr val="FED208"/>
              </a:buClr>
              <a:buSzPct val="96000"/>
              <a:buFont typeface="Wingdings" panose="05000000000000000000" pitchFamily="2" charset="2"/>
              <a:buChar char="§"/>
              <a:defRPr sz="1200">
                <a:solidFill>
                  <a:srgbClr val="3D464A"/>
                </a:solidFill>
                <a:latin typeface="Europe" pitchFamily="2" charset="0"/>
              </a:defRPr>
            </a:lvl3pPr>
            <a:lvl4pPr marL="1600200" indent="-228600" defTabSz="9779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3D464A"/>
                </a:solidFill>
                <a:latin typeface="Europe" pitchFamily="2" charset="0"/>
              </a:defRPr>
            </a:lvl4pPr>
            <a:lvl5pPr marL="2057400" indent="-228600" defTabSz="9779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5pPr>
            <a:lvl6pPr marL="25146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6pPr>
            <a:lvl7pPr marL="29718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7pPr>
            <a:lvl8pPr marL="34290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8pPr>
            <a:lvl9pPr marL="38862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+mn-lt"/>
              </a:rPr>
              <a:t>АО </a:t>
            </a:r>
            <a:r>
              <a:rPr lang="ru-RU" altLang="ru-RU" sz="1800" dirty="0">
                <a:solidFill>
                  <a:srgbClr val="000000"/>
                </a:solidFill>
                <a:latin typeface="+mn-lt"/>
              </a:rPr>
              <a:t>«Куйбышевский НПЗ»</a:t>
            </a:r>
          </a:p>
        </p:txBody>
      </p:sp>
    </p:spTree>
    <p:extLst>
      <p:ext uri="{BB962C8B-B14F-4D97-AF65-F5344CB8AC3E}">
        <p14:creationId xmlns:p14="http://schemas.microsoft.com/office/powerpoint/2010/main" val="243677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97" b="-1430"/>
          <a:stretch/>
        </p:blipFill>
        <p:spPr>
          <a:xfrm>
            <a:off x="4707511" y="1098295"/>
            <a:ext cx="7504231" cy="529988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9" t="26051" b="19339"/>
          <a:stretch/>
        </p:blipFill>
        <p:spPr>
          <a:xfrm>
            <a:off x="0" y="0"/>
            <a:ext cx="5087404" cy="6858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5" t="14830" b="6163"/>
          <a:stretch/>
        </p:blipFill>
        <p:spPr>
          <a:xfrm>
            <a:off x="12032" y="0"/>
            <a:ext cx="3208688" cy="68580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207770" y="0"/>
            <a:ext cx="10984230" cy="1112838"/>
          </a:xfrm>
          <a:prstGeom prst="rect">
            <a:avLst/>
          </a:prstGeom>
          <a:gradFill>
            <a:gsLst>
              <a:gs pos="0">
                <a:srgbClr val="FF6600"/>
              </a:gs>
              <a:gs pos="100000">
                <a:srgbClr val="FFD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1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010" y="152400"/>
            <a:ext cx="11461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3462435" y="233093"/>
            <a:ext cx="712906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Социальный проект</a:t>
            </a:r>
          </a:p>
          <a:p>
            <a:pPr algn="ctr" eaLnBrk="0" hangingPunct="0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«День безграничных возможностей»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171600"/>
            <a:ext cx="63045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00">
              <a:lnSpc>
                <a:spcPct val="200000"/>
              </a:lnSpc>
            </a:pPr>
            <a:r>
              <a:rPr lang="ru-RU" sz="1400" dirty="0" smtClean="0">
                <a:latin typeface="EuropeDemi" pitchFamily="2" charset="0"/>
                <a:ea typeface="Europe Normal" charset="0"/>
                <a:cs typeface="Europe Normal" charset="0"/>
              </a:rPr>
              <a:t>   </a:t>
            </a:r>
            <a:r>
              <a:rPr lang="ru-RU" sz="22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А</a:t>
            </a:r>
            <a:r>
              <a:rPr lang="ru-RU" sz="2200" b="1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вторский коллектив: </a:t>
            </a:r>
            <a:endParaRPr lang="ru-RU" sz="2200" b="1" dirty="0" smtClean="0">
              <a:solidFill>
                <a:srgbClr val="F26836"/>
              </a:solidFill>
              <a:latin typeface="Europe" pitchFamily="2" charset="0"/>
              <a:ea typeface="Europe Normal" charset="0"/>
              <a:cs typeface="Europe Normal" charset="0"/>
            </a:endParaRP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Отдел по взаимодействию со СМИ и</a:t>
            </a: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общественностью, внутренним коммуникациям</a:t>
            </a: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и корпоративной культуре АО «КНПЗ»</a:t>
            </a:r>
          </a:p>
          <a:p>
            <a:pPr defTabSz="576000"/>
            <a:endParaRPr lang="ru-RU" sz="1600" dirty="0">
              <a:latin typeface="EuropeDemi" pitchFamily="2" charset="0"/>
              <a:ea typeface="Europe Normal" charset="0"/>
              <a:cs typeface="Europe Normal" charset="0"/>
            </a:endParaRPr>
          </a:p>
        </p:txBody>
      </p:sp>
      <p:sp>
        <p:nvSpPr>
          <p:cNvPr id="41" name="Прямоугольник 137"/>
          <p:cNvSpPr/>
          <p:nvPr/>
        </p:nvSpPr>
        <p:spPr>
          <a:xfrm>
            <a:off x="3776345" y="6252460"/>
            <a:ext cx="8415655" cy="623004"/>
          </a:xfrm>
          <a:custGeom>
            <a:avLst/>
            <a:gdLst>
              <a:gd name="connsiteX0" fmla="*/ 0 w 5156200"/>
              <a:gd name="connsiteY0" fmla="*/ 0 h 513147"/>
              <a:gd name="connsiteX1" fmla="*/ 5156200 w 5156200"/>
              <a:gd name="connsiteY1" fmla="*/ 0 h 513147"/>
              <a:gd name="connsiteX2" fmla="*/ 5156200 w 5156200"/>
              <a:gd name="connsiteY2" fmla="*/ 513147 h 513147"/>
              <a:gd name="connsiteX3" fmla="*/ 0 w 5156200"/>
              <a:gd name="connsiteY3" fmla="*/ 513147 h 513147"/>
              <a:gd name="connsiteX4" fmla="*/ 0 w 5156200"/>
              <a:gd name="connsiteY4" fmla="*/ 0 h 513147"/>
              <a:gd name="connsiteX0" fmla="*/ 304800 w 5461000"/>
              <a:gd name="connsiteY0" fmla="*/ 0 h 513147"/>
              <a:gd name="connsiteX1" fmla="*/ 5461000 w 5461000"/>
              <a:gd name="connsiteY1" fmla="*/ 0 h 513147"/>
              <a:gd name="connsiteX2" fmla="*/ 5461000 w 5461000"/>
              <a:gd name="connsiteY2" fmla="*/ 513147 h 513147"/>
              <a:gd name="connsiteX3" fmla="*/ 0 w 5461000"/>
              <a:gd name="connsiteY3" fmla="*/ 487747 h 513147"/>
              <a:gd name="connsiteX4" fmla="*/ 304800 w 5461000"/>
              <a:gd name="connsiteY4" fmla="*/ 0 h 513147"/>
              <a:gd name="connsiteX0" fmla="*/ 333575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33575 w 5489775"/>
              <a:gd name="connsiteY4" fmla="*/ 0 h 513147"/>
              <a:gd name="connsiteX0" fmla="*/ 333575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33575 w 5489775"/>
              <a:gd name="connsiteY4" fmla="*/ 0 h 513147"/>
              <a:gd name="connsiteX0" fmla="*/ 346364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46364 w 5489775"/>
              <a:gd name="connsiteY4" fmla="*/ 0 h 513147"/>
              <a:gd name="connsiteX0" fmla="*/ 346364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46364 w 5489775"/>
              <a:gd name="connsiteY4" fmla="*/ 0 h 513147"/>
              <a:gd name="connsiteX0" fmla="*/ 346364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46364 w 5489775"/>
              <a:gd name="connsiteY4" fmla="*/ 0 h 513147"/>
              <a:gd name="connsiteX0" fmla="*/ 271803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271803 w 5489775"/>
              <a:gd name="connsiteY4" fmla="*/ 0 h 513147"/>
              <a:gd name="connsiteX0" fmla="*/ 271803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271803 w 5489775"/>
              <a:gd name="connsiteY4" fmla="*/ 0 h 513147"/>
              <a:gd name="connsiteX0" fmla="*/ 271803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271803 w 5489775"/>
              <a:gd name="connsiteY4" fmla="*/ 0 h 51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9775" h="513147">
                <a:moveTo>
                  <a:pt x="271803" y="0"/>
                </a:moveTo>
                <a:lnTo>
                  <a:pt x="5489775" y="0"/>
                </a:lnTo>
                <a:lnTo>
                  <a:pt x="5489775" y="513147"/>
                </a:lnTo>
                <a:lnTo>
                  <a:pt x="0" y="497339"/>
                </a:lnTo>
                <a:cubicBezTo>
                  <a:pt x="90259" y="356851"/>
                  <a:pt x="178200" y="191068"/>
                  <a:pt x="271803" y="0"/>
                </a:cubicBezTo>
                <a:close/>
              </a:path>
            </a:pathLst>
          </a:custGeom>
          <a:gradFill>
            <a:gsLst>
              <a:gs pos="0">
                <a:srgbClr val="FF6600"/>
              </a:gs>
              <a:gs pos="100000">
                <a:srgbClr val="FFD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1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46111" y="6447297"/>
            <a:ext cx="267698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833438" indent="-833438" defTabSz="955675">
              <a:tabLst>
                <a:tab pos="831850" algn="l"/>
              </a:tabLst>
            </a:pPr>
            <a:r>
              <a:rPr lang="ru-RU" sz="1400" dirty="0" smtClean="0">
                <a:latin typeface="Europe" pitchFamily="2" charset="0"/>
              </a:rPr>
              <a:t>3</a:t>
            </a:r>
            <a:endParaRPr lang="ru-RU" sz="1400" dirty="0">
              <a:latin typeface="Europe" pitchFamily="2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b="13673"/>
          <a:stretch/>
        </p:blipFill>
        <p:spPr>
          <a:xfrm>
            <a:off x="12357" y="5821193"/>
            <a:ext cx="4415237" cy="1036807"/>
          </a:xfrm>
          <a:prstGeom prst="rect">
            <a:avLst/>
          </a:prstGeom>
        </p:spPr>
      </p:pic>
      <p:sp>
        <p:nvSpPr>
          <p:cNvPr id="50" name="Прямоугольник 66"/>
          <p:cNvSpPr/>
          <p:nvPr/>
        </p:nvSpPr>
        <p:spPr>
          <a:xfrm>
            <a:off x="2941" y="1588"/>
            <a:ext cx="2774868" cy="1115535"/>
          </a:xfrm>
          <a:custGeom>
            <a:avLst/>
            <a:gdLst>
              <a:gd name="connsiteX0" fmla="*/ 0 w 5006310"/>
              <a:gd name="connsiteY0" fmla="*/ 0 h 1113433"/>
              <a:gd name="connsiteX1" fmla="*/ 5006310 w 5006310"/>
              <a:gd name="connsiteY1" fmla="*/ 0 h 1113433"/>
              <a:gd name="connsiteX2" fmla="*/ 5006310 w 5006310"/>
              <a:gd name="connsiteY2" fmla="*/ 1113433 h 1113433"/>
              <a:gd name="connsiteX3" fmla="*/ 0 w 5006310"/>
              <a:gd name="connsiteY3" fmla="*/ 1113433 h 1113433"/>
              <a:gd name="connsiteX4" fmla="*/ 0 w 5006310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45492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26484"/>
              <a:gd name="connsiteX1" fmla="*/ 5230419 w 6017692"/>
              <a:gd name="connsiteY1" fmla="*/ 0 h 1126484"/>
              <a:gd name="connsiteX2" fmla="*/ 6017692 w 6017692"/>
              <a:gd name="connsiteY2" fmla="*/ 1113433 h 1126484"/>
              <a:gd name="connsiteX3" fmla="*/ 3213185 w 6017692"/>
              <a:gd name="connsiteY3" fmla="*/ 1126484 h 1126484"/>
              <a:gd name="connsiteX4" fmla="*/ 0 w 6017692"/>
              <a:gd name="connsiteY4" fmla="*/ 0 h 1126484"/>
              <a:gd name="connsiteX0" fmla="*/ 0 w 6017692"/>
              <a:gd name="connsiteY0" fmla="*/ 0 h 1114542"/>
              <a:gd name="connsiteX1" fmla="*/ 5230419 w 6017692"/>
              <a:gd name="connsiteY1" fmla="*/ 0 h 1114542"/>
              <a:gd name="connsiteX2" fmla="*/ 6017692 w 6017692"/>
              <a:gd name="connsiteY2" fmla="*/ 1113433 h 1114542"/>
              <a:gd name="connsiteX3" fmla="*/ 3225137 w 6017692"/>
              <a:gd name="connsiteY3" fmla="*/ 1114542 h 1114542"/>
              <a:gd name="connsiteX4" fmla="*/ 0 w 6017692"/>
              <a:gd name="connsiteY4" fmla="*/ 0 h 1114542"/>
              <a:gd name="connsiteX0" fmla="*/ 19806 w 2792555"/>
              <a:gd name="connsiteY0" fmla="*/ 11942 h 1114542"/>
              <a:gd name="connsiteX1" fmla="*/ 2005282 w 2792555"/>
              <a:gd name="connsiteY1" fmla="*/ 0 h 1114542"/>
              <a:gd name="connsiteX2" fmla="*/ 2792555 w 2792555"/>
              <a:gd name="connsiteY2" fmla="*/ 1113433 h 1114542"/>
              <a:gd name="connsiteX3" fmla="*/ 0 w 2792555"/>
              <a:gd name="connsiteY3" fmla="*/ 1114542 h 1114542"/>
              <a:gd name="connsiteX4" fmla="*/ 19806 w 2792555"/>
              <a:gd name="connsiteY4" fmla="*/ 11942 h 1114542"/>
              <a:gd name="connsiteX0" fmla="*/ 1879 w 2774628"/>
              <a:gd name="connsiteY0" fmla="*/ 11942 h 1114542"/>
              <a:gd name="connsiteX1" fmla="*/ 1987355 w 2774628"/>
              <a:gd name="connsiteY1" fmla="*/ 0 h 1114542"/>
              <a:gd name="connsiteX2" fmla="*/ 2774628 w 2774628"/>
              <a:gd name="connsiteY2" fmla="*/ 1113433 h 1114542"/>
              <a:gd name="connsiteX3" fmla="*/ 0 w 2774628"/>
              <a:gd name="connsiteY3" fmla="*/ 1114542 h 1114542"/>
              <a:gd name="connsiteX4" fmla="*/ 1879 w 2774628"/>
              <a:gd name="connsiteY4" fmla="*/ 11942 h 111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628" h="1114542">
                <a:moveTo>
                  <a:pt x="1879" y="11942"/>
                </a:moveTo>
                <a:lnTo>
                  <a:pt x="1987355" y="0"/>
                </a:lnTo>
                <a:cubicBezTo>
                  <a:pt x="2188103" y="196740"/>
                  <a:pt x="2553880" y="670247"/>
                  <a:pt x="2774628" y="1113433"/>
                </a:cubicBezTo>
                <a:lnTo>
                  <a:pt x="0" y="1114542"/>
                </a:lnTo>
                <a:cubicBezTo>
                  <a:pt x="626" y="747009"/>
                  <a:pt x="1253" y="379475"/>
                  <a:pt x="1879" y="119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aseline="-25000"/>
          </a:p>
        </p:txBody>
      </p:sp>
      <p:sp>
        <p:nvSpPr>
          <p:cNvPr id="56" name="Rectangle 30"/>
          <p:cNvSpPr txBox="1">
            <a:spLocks noChangeArrowheads="1"/>
          </p:cNvSpPr>
          <p:nvPr/>
        </p:nvSpPr>
        <p:spPr bwMode="auto">
          <a:xfrm>
            <a:off x="322216" y="5959818"/>
            <a:ext cx="2794319" cy="48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77900">
              <a:spcBef>
                <a:spcPct val="20000"/>
              </a:spcBef>
              <a:buSzPct val="80000"/>
              <a:buBlip>
                <a:blip r:embed="rId8"/>
              </a:buBlip>
              <a:defRPr sz="1200">
                <a:solidFill>
                  <a:srgbClr val="3D464A"/>
                </a:solidFill>
                <a:latin typeface="Europe" pitchFamily="2" charset="0"/>
              </a:defRPr>
            </a:lvl1pPr>
            <a:lvl2pPr marL="742950" indent="-285750" defTabSz="977900">
              <a:spcBef>
                <a:spcPct val="20000"/>
              </a:spcBef>
              <a:buClr>
                <a:srgbClr val="FED208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rgbClr val="3D464A"/>
                </a:solidFill>
                <a:latin typeface="Europe" pitchFamily="2" charset="0"/>
              </a:defRPr>
            </a:lvl2pPr>
            <a:lvl3pPr marL="1143000" indent="-228600" defTabSz="977900">
              <a:spcBef>
                <a:spcPct val="20000"/>
              </a:spcBef>
              <a:buClr>
                <a:srgbClr val="FED208"/>
              </a:buClr>
              <a:buSzPct val="96000"/>
              <a:buFont typeface="Wingdings" panose="05000000000000000000" pitchFamily="2" charset="2"/>
              <a:buChar char="§"/>
              <a:defRPr sz="1200">
                <a:solidFill>
                  <a:srgbClr val="3D464A"/>
                </a:solidFill>
                <a:latin typeface="Europe" pitchFamily="2" charset="0"/>
              </a:defRPr>
            </a:lvl3pPr>
            <a:lvl4pPr marL="1600200" indent="-228600" defTabSz="9779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3D464A"/>
                </a:solidFill>
                <a:latin typeface="Europe" pitchFamily="2" charset="0"/>
              </a:defRPr>
            </a:lvl4pPr>
            <a:lvl5pPr marL="2057400" indent="-228600" defTabSz="9779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5pPr>
            <a:lvl6pPr marL="25146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6pPr>
            <a:lvl7pPr marL="29718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7pPr>
            <a:lvl8pPr marL="34290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8pPr>
            <a:lvl9pPr marL="38862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+mn-lt"/>
              </a:rPr>
              <a:t>АО </a:t>
            </a:r>
            <a:r>
              <a:rPr lang="ru-RU" altLang="ru-RU" sz="1800" dirty="0">
                <a:solidFill>
                  <a:srgbClr val="000000"/>
                </a:solidFill>
                <a:latin typeface="+mn-lt"/>
              </a:rPr>
              <a:t>«Куйбышевский НПЗ»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3" r="-1" b="56373"/>
          <a:stretch/>
        </p:blipFill>
        <p:spPr>
          <a:xfrm>
            <a:off x="3462435" y="4336551"/>
            <a:ext cx="2251638" cy="2521449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8" b="57686"/>
          <a:stretch/>
        </p:blipFill>
        <p:spPr>
          <a:xfrm>
            <a:off x="3601665" y="4858745"/>
            <a:ext cx="1492235" cy="199925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8" b="41665"/>
          <a:stretch/>
        </p:blipFill>
        <p:spPr>
          <a:xfrm>
            <a:off x="3625869" y="3402806"/>
            <a:ext cx="1465443" cy="34639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1" y="2667579"/>
            <a:ext cx="630455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00">
              <a:lnSpc>
                <a:spcPct val="200000"/>
              </a:lnSpc>
            </a:pPr>
            <a:r>
              <a:rPr lang="ru-RU" sz="1400" dirty="0" smtClean="0">
                <a:latin typeface="EuropeDemi" pitchFamily="2" charset="0"/>
                <a:ea typeface="Europe Normal" charset="0"/>
                <a:cs typeface="Europe Normal" charset="0"/>
              </a:rPr>
              <a:t>   </a:t>
            </a:r>
            <a:r>
              <a:rPr lang="ru-RU" sz="22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Сроки реализации проекта:</a:t>
            </a:r>
            <a:endParaRPr lang="ru-RU" sz="2200" b="1" dirty="0" smtClean="0">
              <a:solidFill>
                <a:srgbClr val="F26836"/>
              </a:solidFill>
              <a:latin typeface="Europe" pitchFamily="2" charset="0"/>
              <a:ea typeface="Europe Normal" charset="0"/>
              <a:cs typeface="Europe Normal" charset="0"/>
            </a:endParaRP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Проект приурочен к Международному дню защиты</a:t>
            </a: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детей. Проводится ежегодно</a:t>
            </a:r>
            <a:r>
              <a:rPr lang="ru-RU" sz="1600" dirty="0">
                <a:latin typeface="+mn-lt"/>
                <a:ea typeface="Europe Normal" charset="0"/>
                <a:cs typeface="Europe Normal" charset="0"/>
              </a:rPr>
              <a:t>, 1 </a:t>
            </a:r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июня, в течение</a:t>
            </a: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семи лет. </a:t>
            </a:r>
          </a:p>
          <a:p>
            <a:pPr defTabSz="576000"/>
            <a:endParaRPr lang="ru-RU" sz="1400" dirty="0">
              <a:latin typeface="EuropeDemi" pitchFamily="2" charset="0"/>
              <a:ea typeface="Europe Normal" charset="0"/>
              <a:cs typeface="Europe Norm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032" y="3988979"/>
            <a:ext cx="630455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00">
              <a:lnSpc>
                <a:spcPct val="200000"/>
              </a:lnSpc>
            </a:pPr>
            <a:r>
              <a:rPr lang="ru-RU" sz="1400" dirty="0" smtClean="0">
                <a:latin typeface="EuropeDemi" pitchFamily="2" charset="0"/>
                <a:ea typeface="Europe Normal" charset="0"/>
                <a:cs typeface="Europe Normal" charset="0"/>
              </a:rPr>
              <a:t>   </a:t>
            </a:r>
            <a:r>
              <a:rPr lang="ru-RU" sz="22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Целевая аудитория:</a:t>
            </a:r>
            <a:endParaRPr lang="ru-RU" sz="2200" b="1" dirty="0" smtClean="0">
              <a:solidFill>
                <a:srgbClr val="F26836"/>
              </a:solidFill>
              <a:latin typeface="Europe" pitchFamily="2" charset="0"/>
              <a:ea typeface="Europe Normal" charset="0"/>
              <a:cs typeface="Europe Normal" charset="0"/>
            </a:endParaRP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Дети с ограниченными возможностями здоровья</a:t>
            </a: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(инвалидностью) в возрасте 7 - 13 лет,</a:t>
            </a:r>
          </a:p>
          <a:p>
            <a:pPr defTabSz="576000"/>
            <a:r>
              <a:rPr lang="ru-RU" sz="1600" dirty="0">
                <a:latin typeface="+mn-lt"/>
                <a:ea typeface="Europe Normal" charset="0"/>
                <a:cs typeface="Europe Normal" charset="0"/>
              </a:rPr>
              <a:t>п</a:t>
            </a:r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роживающие в Куйбышевском районе г.о. Самары</a:t>
            </a: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(территория присутствия АО «КНПЗ»). </a:t>
            </a:r>
          </a:p>
          <a:p>
            <a:pPr defTabSz="576000"/>
            <a:endParaRPr lang="ru-RU" sz="1400" dirty="0">
              <a:latin typeface="EuropeDemi" pitchFamily="2" charset="0"/>
              <a:ea typeface="Europe Normal" charset="0"/>
              <a:cs typeface="Europe Norm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803" y="434827"/>
            <a:ext cx="3384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«</a:t>
            </a:r>
            <a:r>
              <a:rPr lang="en-US" sz="20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#</a:t>
            </a:r>
            <a:r>
              <a:rPr lang="ru-RU" sz="20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МЫВМЕСТЕ»</a:t>
            </a:r>
            <a:endParaRPr lang="ru-RU" sz="2000" dirty="0">
              <a:solidFill>
                <a:srgbClr val="F26836"/>
              </a:solidFill>
              <a:latin typeface="+mn-lt"/>
              <a:ea typeface="Europe Normal" charset="0"/>
              <a:cs typeface="Europe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9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 r="11752" b="614"/>
          <a:stretch/>
        </p:blipFill>
        <p:spPr>
          <a:xfrm>
            <a:off x="4775176" y="1066799"/>
            <a:ext cx="7416824" cy="5193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9" t="26051" b="19339"/>
          <a:stretch/>
        </p:blipFill>
        <p:spPr>
          <a:xfrm>
            <a:off x="0" y="0"/>
            <a:ext cx="5087404" cy="6858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5" t="14830" b="6163"/>
          <a:stretch/>
        </p:blipFill>
        <p:spPr>
          <a:xfrm>
            <a:off x="12032" y="0"/>
            <a:ext cx="3208688" cy="68580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207770" y="0"/>
            <a:ext cx="10984230" cy="1112838"/>
          </a:xfrm>
          <a:prstGeom prst="rect">
            <a:avLst/>
          </a:prstGeom>
          <a:gradFill>
            <a:gsLst>
              <a:gs pos="0">
                <a:srgbClr val="FF6600"/>
              </a:gs>
              <a:gs pos="100000">
                <a:srgbClr val="FFD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1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010" y="152400"/>
            <a:ext cx="11461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3462435" y="233093"/>
            <a:ext cx="712906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Социальный проект</a:t>
            </a:r>
          </a:p>
          <a:p>
            <a:pPr algn="ctr" eaLnBrk="0" hangingPunct="0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«День безграничных возможностей»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032" y="1877483"/>
            <a:ext cx="63045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00">
              <a:lnSpc>
                <a:spcPct val="200000"/>
              </a:lnSpc>
            </a:pPr>
            <a:r>
              <a:rPr lang="ru-RU" sz="1400" dirty="0" smtClean="0">
                <a:latin typeface="EuropeDemi" pitchFamily="2" charset="0"/>
                <a:ea typeface="Europe Normal" charset="0"/>
                <a:cs typeface="Europe Normal" charset="0"/>
              </a:rPr>
              <a:t>   </a:t>
            </a:r>
            <a:r>
              <a:rPr lang="ru-RU" sz="24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Описание проекта</a:t>
            </a:r>
            <a:endParaRPr lang="ru-RU" sz="2400" b="1" dirty="0" smtClean="0">
              <a:solidFill>
                <a:srgbClr val="F26836"/>
              </a:solidFill>
              <a:latin typeface="Europe" pitchFamily="2" charset="0"/>
              <a:ea typeface="Europe Normal" charset="0"/>
              <a:cs typeface="Europe Normal" charset="0"/>
            </a:endParaRP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ПРОБЛЕМАТИКА:</a:t>
            </a:r>
          </a:p>
          <a:p>
            <a:pPr marL="285750" indent="-285750" defTabSz="576000">
              <a:buFontTx/>
              <a:buChar char="-"/>
            </a:pPr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Проект направлен на преодоление социальной</a:t>
            </a: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и часто физической изоляции детей с физическими</a:t>
            </a: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недугами, не имеющих порой возможность</a:t>
            </a:r>
          </a:p>
          <a:p>
            <a:pPr defTabSz="576000"/>
            <a:r>
              <a:rPr lang="ru-RU" sz="1600" dirty="0">
                <a:latin typeface="+mn-lt"/>
                <a:ea typeface="Europe Normal" charset="0"/>
                <a:cs typeface="Europe Normal" charset="0"/>
              </a:rPr>
              <a:t>б</a:t>
            </a:r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еспрепятственно развиваться, общаться со</a:t>
            </a: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сверстниками, участвовать в многочисленных</a:t>
            </a: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городских проектах и праздниках в силу собственных</a:t>
            </a: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ограничений по здоровью и недоступности среды.</a:t>
            </a:r>
          </a:p>
        </p:txBody>
      </p:sp>
      <p:sp>
        <p:nvSpPr>
          <p:cNvPr id="41" name="Прямоугольник 137"/>
          <p:cNvSpPr/>
          <p:nvPr/>
        </p:nvSpPr>
        <p:spPr>
          <a:xfrm>
            <a:off x="3776345" y="6252460"/>
            <a:ext cx="8415655" cy="623004"/>
          </a:xfrm>
          <a:custGeom>
            <a:avLst/>
            <a:gdLst>
              <a:gd name="connsiteX0" fmla="*/ 0 w 5156200"/>
              <a:gd name="connsiteY0" fmla="*/ 0 h 513147"/>
              <a:gd name="connsiteX1" fmla="*/ 5156200 w 5156200"/>
              <a:gd name="connsiteY1" fmla="*/ 0 h 513147"/>
              <a:gd name="connsiteX2" fmla="*/ 5156200 w 5156200"/>
              <a:gd name="connsiteY2" fmla="*/ 513147 h 513147"/>
              <a:gd name="connsiteX3" fmla="*/ 0 w 5156200"/>
              <a:gd name="connsiteY3" fmla="*/ 513147 h 513147"/>
              <a:gd name="connsiteX4" fmla="*/ 0 w 5156200"/>
              <a:gd name="connsiteY4" fmla="*/ 0 h 513147"/>
              <a:gd name="connsiteX0" fmla="*/ 304800 w 5461000"/>
              <a:gd name="connsiteY0" fmla="*/ 0 h 513147"/>
              <a:gd name="connsiteX1" fmla="*/ 5461000 w 5461000"/>
              <a:gd name="connsiteY1" fmla="*/ 0 h 513147"/>
              <a:gd name="connsiteX2" fmla="*/ 5461000 w 5461000"/>
              <a:gd name="connsiteY2" fmla="*/ 513147 h 513147"/>
              <a:gd name="connsiteX3" fmla="*/ 0 w 5461000"/>
              <a:gd name="connsiteY3" fmla="*/ 487747 h 513147"/>
              <a:gd name="connsiteX4" fmla="*/ 304800 w 5461000"/>
              <a:gd name="connsiteY4" fmla="*/ 0 h 513147"/>
              <a:gd name="connsiteX0" fmla="*/ 333575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33575 w 5489775"/>
              <a:gd name="connsiteY4" fmla="*/ 0 h 513147"/>
              <a:gd name="connsiteX0" fmla="*/ 333575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33575 w 5489775"/>
              <a:gd name="connsiteY4" fmla="*/ 0 h 513147"/>
              <a:gd name="connsiteX0" fmla="*/ 346364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46364 w 5489775"/>
              <a:gd name="connsiteY4" fmla="*/ 0 h 513147"/>
              <a:gd name="connsiteX0" fmla="*/ 346364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46364 w 5489775"/>
              <a:gd name="connsiteY4" fmla="*/ 0 h 513147"/>
              <a:gd name="connsiteX0" fmla="*/ 346364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46364 w 5489775"/>
              <a:gd name="connsiteY4" fmla="*/ 0 h 513147"/>
              <a:gd name="connsiteX0" fmla="*/ 271803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271803 w 5489775"/>
              <a:gd name="connsiteY4" fmla="*/ 0 h 513147"/>
              <a:gd name="connsiteX0" fmla="*/ 271803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271803 w 5489775"/>
              <a:gd name="connsiteY4" fmla="*/ 0 h 513147"/>
              <a:gd name="connsiteX0" fmla="*/ 271803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271803 w 5489775"/>
              <a:gd name="connsiteY4" fmla="*/ 0 h 51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9775" h="513147">
                <a:moveTo>
                  <a:pt x="271803" y="0"/>
                </a:moveTo>
                <a:lnTo>
                  <a:pt x="5489775" y="0"/>
                </a:lnTo>
                <a:lnTo>
                  <a:pt x="5489775" y="513147"/>
                </a:lnTo>
                <a:lnTo>
                  <a:pt x="0" y="497339"/>
                </a:lnTo>
                <a:cubicBezTo>
                  <a:pt x="90259" y="356851"/>
                  <a:pt x="178200" y="191068"/>
                  <a:pt x="271803" y="0"/>
                </a:cubicBezTo>
                <a:close/>
              </a:path>
            </a:pathLst>
          </a:custGeom>
          <a:gradFill>
            <a:gsLst>
              <a:gs pos="0">
                <a:srgbClr val="FF6600"/>
              </a:gs>
              <a:gs pos="100000">
                <a:srgbClr val="FFD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1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46111" y="6447297"/>
            <a:ext cx="267698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833438" indent="-833438" defTabSz="955675">
              <a:tabLst>
                <a:tab pos="831850" algn="l"/>
              </a:tabLst>
            </a:pPr>
            <a:r>
              <a:rPr lang="ru-RU" sz="1400" dirty="0" smtClean="0">
                <a:latin typeface="Europe" pitchFamily="2" charset="0"/>
              </a:rPr>
              <a:t>4</a:t>
            </a:r>
            <a:endParaRPr lang="ru-RU" sz="1400" dirty="0">
              <a:latin typeface="Europe" pitchFamily="2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b="13673"/>
          <a:stretch/>
        </p:blipFill>
        <p:spPr>
          <a:xfrm>
            <a:off x="12357" y="5821193"/>
            <a:ext cx="4415237" cy="1036807"/>
          </a:xfrm>
          <a:prstGeom prst="rect">
            <a:avLst/>
          </a:prstGeom>
        </p:spPr>
      </p:pic>
      <p:sp>
        <p:nvSpPr>
          <p:cNvPr id="50" name="Прямоугольник 66"/>
          <p:cNvSpPr/>
          <p:nvPr/>
        </p:nvSpPr>
        <p:spPr>
          <a:xfrm>
            <a:off x="2941" y="1588"/>
            <a:ext cx="2774868" cy="1115535"/>
          </a:xfrm>
          <a:custGeom>
            <a:avLst/>
            <a:gdLst>
              <a:gd name="connsiteX0" fmla="*/ 0 w 5006310"/>
              <a:gd name="connsiteY0" fmla="*/ 0 h 1113433"/>
              <a:gd name="connsiteX1" fmla="*/ 5006310 w 5006310"/>
              <a:gd name="connsiteY1" fmla="*/ 0 h 1113433"/>
              <a:gd name="connsiteX2" fmla="*/ 5006310 w 5006310"/>
              <a:gd name="connsiteY2" fmla="*/ 1113433 h 1113433"/>
              <a:gd name="connsiteX3" fmla="*/ 0 w 5006310"/>
              <a:gd name="connsiteY3" fmla="*/ 1113433 h 1113433"/>
              <a:gd name="connsiteX4" fmla="*/ 0 w 5006310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45492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26484"/>
              <a:gd name="connsiteX1" fmla="*/ 5230419 w 6017692"/>
              <a:gd name="connsiteY1" fmla="*/ 0 h 1126484"/>
              <a:gd name="connsiteX2" fmla="*/ 6017692 w 6017692"/>
              <a:gd name="connsiteY2" fmla="*/ 1113433 h 1126484"/>
              <a:gd name="connsiteX3" fmla="*/ 3213185 w 6017692"/>
              <a:gd name="connsiteY3" fmla="*/ 1126484 h 1126484"/>
              <a:gd name="connsiteX4" fmla="*/ 0 w 6017692"/>
              <a:gd name="connsiteY4" fmla="*/ 0 h 1126484"/>
              <a:gd name="connsiteX0" fmla="*/ 0 w 6017692"/>
              <a:gd name="connsiteY0" fmla="*/ 0 h 1114542"/>
              <a:gd name="connsiteX1" fmla="*/ 5230419 w 6017692"/>
              <a:gd name="connsiteY1" fmla="*/ 0 h 1114542"/>
              <a:gd name="connsiteX2" fmla="*/ 6017692 w 6017692"/>
              <a:gd name="connsiteY2" fmla="*/ 1113433 h 1114542"/>
              <a:gd name="connsiteX3" fmla="*/ 3225137 w 6017692"/>
              <a:gd name="connsiteY3" fmla="*/ 1114542 h 1114542"/>
              <a:gd name="connsiteX4" fmla="*/ 0 w 6017692"/>
              <a:gd name="connsiteY4" fmla="*/ 0 h 1114542"/>
              <a:gd name="connsiteX0" fmla="*/ 19806 w 2792555"/>
              <a:gd name="connsiteY0" fmla="*/ 11942 h 1114542"/>
              <a:gd name="connsiteX1" fmla="*/ 2005282 w 2792555"/>
              <a:gd name="connsiteY1" fmla="*/ 0 h 1114542"/>
              <a:gd name="connsiteX2" fmla="*/ 2792555 w 2792555"/>
              <a:gd name="connsiteY2" fmla="*/ 1113433 h 1114542"/>
              <a:gd name="connsiteX3" fmla="*/ 0 w 2792555"/>
              <a:gd name="connsiteY3" fmla="*/ 1114542 h 1114542"/>
              <a:gd name="connsiteX4" fmla="*/ 19806 w 2792555"/>
              <a:gd name="connsiteY4" fmla="*/ 11942 h 1114542"/>
              <a:gd name="connsiteX0" fmla="*/ 1879 w 2774628"/>
              <a:gd name="connsiteY0" fmla="*/ 11942 h 1114542"/>
              <a:gd name="connsiteX1" fmla="*/ 1987355 w 2774628"/>
              <a:gd name="connsiteY1" fmla="*/ 0 h 1114542"/>
              <a:gd name="connsiteX2" fmla="*/ 2774628 w 2774628"/>
              <a:gd name="connsiteY2" fmla="*/ 1113433 h 1114542"/>
              <a:gd name="connsiteX3" fmla="*/ 0 w 2774628"/>
              <a:gd name="connsiteY3" fmla="*/ 1114542 h 1114542"/>
              <a:gd name="connsiteX4" fmla="*/ 1879 w 2774628"/>
              <a:gd name="connsiteY4" fmla="*/ 11942 h 111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628" h="1114542">
                <a:moveTo>
                  <a:pt x="1879" y="11942"/>
                </a:moveTo>
                <a:lnTo>
                  <a:pt x="1987355" y="0"/>
                </a:lnTo>
                <a:cubicBezTo>
                  <a:pt x="2188103" y="196740"/>
                  <a:pt x="2553880" y="670247"/>
                  <a:pt x="2774628" y="1113433"/>
                </a:cubicBezTo>
                <a:lnTo>
                  <a:pt x="0" y="1114542"/>
                </a:lnTo>
                <a:cubicBezTo>
                  <a:pt x="626" y="747009"/>
                  <a:pt x="1253" y="379475"/>
                  <a:pt x="1879" y="119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aseline="-25000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3" r="-1" b="56373"/>
          <a:stretch/>
        </p:blipFill>
        <p:spPr>
          <a:xfrm>
            <a:off x="3462435" y="4336551"/>
            <a:ext cx="2251638" cy="2521449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8" b="57686"/>
          <a:stretch/>
        </p:blipFill>
        <p:spPr>
          <a:xfrm>
            <a:off x="3601665" y="4858745"/>
            <a:ext cx="1492235" cy="199925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8" b="41665"/>
          <a:stretch/>
        </p:blipFill>
        <p:spPr>
          <a:xfrm>
            <a:off x="3625869" y="3402806"/>
            <a:ext cx="1465443" cy="346392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6803" y="434827"/>
            <a:ext cx="3384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«</a:t>
            </a:r>
            <a:r>
              <a:rPr lang="en-US" sz="20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#</a:t>
            </a:r>
            <a:r>
              <a:rPr lang="ru-RU" sz="20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МЫВМЕСТЕ»</a:t>
            </a:r>
            <a:endParaRPr lang="ru-RU" sz="2000" dirty="0">
              <a:solidFill>
                <a:srgbClr val="F26836"/>
              </a:solidFill>
              <a:latin typeface="+mn-lt"/>
              <a:ea typeface="Europe Normal" charset="0"/>
              <a:cs typeface="Europe Normal" charset="0"/>
            </a:endParaRPr>
          </a:p>
        </p:txBody>
      </p:sp>
      <p:sp>
        <p:nvSpPr>
          <p:cNvPr id="25" name="Rectangle 30"/>
          <p:cNvSpPr txBox="1">
            <a:spLocks noChangeArrowheads="1"/>
          </p:cNvSpPr>
          <p:nvPr/>
        </p:nvSpPr>
        <p:spPr bwMode="auto">
          <a:xfrm>
            <a:off x="322216" y="5959818"/>
            <a:ext cx="2794319" cy="48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77900">
              <a:spcBef>
                <a:spcPct val="20000"/>
              </a:spcBef>
              <a:buSzPct val="80000"/>
              <a:buBlip>
                <a:blip r:embed="rId11"/>
              </a:buBlip>
              <a:defRPr sz="1200">
                <a:solidFill>
                  <a:srgbClr val="3D464A"/>
                </a:solidFill>
                <a:latin typeface="Europe" pitchFamily="2" charset="0"/>
              </a:defRPr>
            </a:lvl1pPr>
            <a:lvl2pPr marL="742950" indent="-285750" defTabSz="977900">
              <a:spcBef>
                <a:spcPct val="20000"/>
              </a:spcBef>
              <a:buClr>
                <a:srgbClr val="FED208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rgbClr val="3D464A"/>
                </a:solidFill>
                <a:latin typeface="Europe" pitchFamily="2" charset="0"/>
              </a:defRPr>
            </a:lvl2pPr>
            <a:lvl3pPr marL="1143000" indent="-228600" defTabSz="977900">
              <a:spcBef>
                <a:spcPct val="20000"/>
              </a:spcBef>
              <a:buClr>
                <a:srgbClr val="FED208"/>
              </a:buClr>
              <a:buSzPct val="96000"/>
              <a:buFont typeface="Wingdings" panose="05000000000000000000" pitchFamily="2" charset="2"/>
              <a:buChar char="§"/>
              <a:defRPr sz="1200">
                <a:solidFill>
                  <a:srgbClr val="3D464A"/>
                </a:solidFill>
                <a:latin typeface="Europe" pitchFamily="2" charset="0"/>
              </a:defRPr>
            </a:lvl3pPr>
            <a:lvl4pPr marL="1600200" indent="-228600" defTabSz="9779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3D464A"/>
                </a:solidFill>
                <a:latin typeface="Europe" pitchFamily="2" charset="0"/>
              </a:defRPr>
            </a:lvl4pPr>
            <a:lvl5pPr marL="2057400" indent="-228600" defTabSz="9779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5pPr>
            <a:lvl6pPr marL="25146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6pPr>
            <a:lvl7pPr marL="29718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7pPr>
            <a:lvl8pPr marL="34290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8pPr>
            <a:lvl9pPr marL="38862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+mn-lt"/>
              </a:rPr>
              <a:t>АО </a:t>
            </a:r>
            <a:r>
              <a:rPr lang="ru-RU" altLang="ru-RU" sz="1800" dirty="0">
                <a:solidFill>
                  <a:srgbClr val="000000"/>
                </a:solidFill>
                <a:latin typeface="+mn-lt"/>
              </a:rPr>
              <a:t>«Куйбышевский НПЗ»</a:t>
            </a:r>
          </a:p>
        </p:txBody>
      </p:sp>
    </p:spTree>
    <p:extLst>
      <p:ext uri="{BB962C8B-B14F-4D97-AF65-F5344CB8AC3E}">
        <p14:creationId xmlns:p14="http://schemas.microsoft.com/office/powerpoint/2010/main" val="30708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3" b="5900"/>
          <a:stretch/>
        </p:blipFill>
        <p:spPr>
          <a:xfrm>
            <a:off x="4956998" y="101683"/>
            <a:ext cx="7236296" cy="6453336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9" t="26051" b="19339"/>
          <a:stretch/>
        </p:blipFill>
        <p:spPr>
          <a:xfrm>
            <a:off x="0" y="0"/>
            <a:ext cx="5087404" cy="6858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5" t="14830" b="6163"/>
          <a:stretch/>
        </p:blipFill>
        <p:spPr>
          <a:xfrm>
            <a:off x="12032" y="0"/>
            <a:ext cx="3208688" cy="68580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207770" y="0"/>
            <a:ext cx="10984230" cy="1112838"/>
          </a:xfrm>
          <a:prstGeom prst="rect">
            <a:avLst/>
          </a:prstGeom>
          <a:gradFill>
            <a:gsLst>
              <a:gs pos="0">
                <a:srgbClr val="FF6600"/>
              </a:gs>
              <a:gs pos="100000">
                <a:srgbClr val="FFD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1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010" y="152400"/>
            <a:ext cx="11461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3462435" y="233093"/>
            <a:ext cx="712906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Социальный проект</a:t>
            </a:r>
          </a:p>
          <a:p>
            <a:pPr algn="ctr" eaLnBrk="0" hangingPunct="0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«День безграничных возможностей»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Прямоугольник 137"/>
          <p:cNvSpPr/>
          <p:nvPr/>
        </p:nvSpPr>
        <p:spPr>
          <a:xfrm>
            <a:off x="3776345" y="6252460"/>
            <a:ext cx="8415655" cy="623004"/>
          </a:xfrm>
          <a:custGeom>
            <a:avLst/>
            <a:gdLst>
              <a:gd name="connsiteX0" fmla="*/ 0 w 5156200"/>
              <a:gd name="connsiteY0" fmla="*/ 0 h 513147"/>
              <a:gd name="connsiteX1" fmla="*/ 5156200 w 5156200"/>
              <a:gd name="connsiteY1" fmla="*/ 0 h 513147"/>
              <a:gd name="connsiteX2" fmla="*/ 5156200 w 5156200"/>
              <a:gd name="connsiteY2" fmla="*/ 513147 h 513147"/>
              <a:gd name="connsiteX3" fmla="*/ 0 w 5156200"/>
              <a:gd name="connsiteY3" fmla="*/ 513147 h 513147"/>
              <a:gd name="connsiteX4" fmla="*/ 0 w 5156200"/>
              <a:gd name="connsiteY4" fmla="*/ 0 h 513147"/>
              <a:gd name="connsiteX0" fmla="*/ 304800 w 5461000"/>
              <a:gd name="connsiteY0" fmla="*/ 0 h 513147"/>
              <a:gd name="connsiteX1" fmla="*/ 5461000 w 5461000"/>
              <a:gd name="connsiteY1" fmla="*/ 0 h 513147"/>
              <a:gd name="connsiteX2" fmla="*/ 5461000 w 5461000"/>
              <a:gd name="connsiteY2" fmla="*/ 513147 h 513147"/>
              <a:gd name="connsiteX3" fmla="*/ 0 w 5461000"/>
              <a:gd name="connsiteY3" fmla="*/ 487747 h 513147"/>
              <a:gd name="connsiteX4" fmla="*/ 304800 w 5461000"/>
              <a:gd name="connsiteY4" fmla="*/ 0 h 513147"/>
              <a:gd name="connsiteX0" fmla="*/ 333575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33575 w 5489775"/>
              <a:gd name="connsiteY4" fmla="*/ 0 h 513147"/>
              <a:gd name="connsiteX0" fmla="*/ 333575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33575 w 5489775"/>
              <a:gd name="connsiteY4" fmla="*/ 0 h 513147"/>
              <a:gd name="connsiteX0" fmla="*/ 346364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46364 w 5489775"/>
              <a:gd name="connsiteY4" fmla="*/ 0 h 513147"/>
              <a:gd name="connsiteX0" fmla="*/ 346364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46364 w 5489775"/>
              <a:gd name="connsiteY4" fmla="*/ 0 h 513147"/>
              <a:gd name="connsiteX0" fmla="*/ 346364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46364 w 5489775"/>
              <a:gd name="connsiteY4" fmla="*/ 0 h 513147"/>
              <a:gd name="connsiteX0" fmla="*/ 271803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271803 w 5489775"/>
              <a:gd name="connsiteY4" fmla="*/ 0 h 513147"/>
              <a:gd name="connsiteX0" fmla="*/ 271803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271803 w 5489775"/>
              <a:gd name="connsiteY4" fmla="*/ 0 h 513147"/>
              <a:gd name="connsiteX0" fmla="*/ 271803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271803 w 5489775"/>
              <a:gd name="connsiteY4" fmla="*/ 0 h 51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9775" h="513147">
                <a:moveTo>
                  <a:pt x="271803" y="0"/>
                </a:moveTo>
                <a:lnTo>
                  <a:pt x="5489775" y="0"/>
                </a:lnTo>
                <a:lnTo>
                  <a:pt x="5489775" y="513147"/>
                </a:lnTo>
                <a:lnTo>
                  <a:pt x="0" y="497339"/>
                </a:lnTo>
                <a:cubicBezTo>
                  <a:pt x="90259" y="356851"/>
                  <a:pt x="178200" y="191068"/>
                  <a:pt x="271803" y="0"/>
                </a:cubicBezTo>
                <a:close/>
              </a:path>
            </a:pathLst>
          </a:custGeom>
          <a:gradFill>
            <a:gsLst>
              <a:gs pos="0">
                <a:srgbClr val="FF6600"/>
              </a:gs>
              <a:gs pos="100000">
                <a:srgbClr val="FFD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1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46111" y="6447297"/>
            <a:ext cx="267698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833438" indent="-833438" defTabSz="955675">
              <a:tabLst>
                <a:tab pos="831850" algn="l"/>
              </a:tabLst>
            </a:pPr>
            <a:r>
              <a:rPr lang="ru-RU" sz="1400" dirty="0" smtClean="0">
                <a:latin typeface="Europe" pitchFamily="2" charset="0"/>
              </a:rPr>
              <a:t>5</a:t>
            </a:r>
            <a:endParaRPr lang="ru-RU" sz="1400" dirty="0">
              <a:latin typeface="Europe" pitchFamily="2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b="13673"/>
          <a:stretch/>
        </p:blipFill>
        <p:spPr>
          <a:xfrm>
            <a:off x="12357" y="5821193"/>
            <a:ext cx="4415237" cy="1036807"/>
          </a:xfrm>
          <a:prstGeom prst="rect">
            <a:avLst/>
          </a:prstGeom>
        </p:spPr>
      </p:pic>
      <p:sp>
        <p:nvSpPr>
          <p:cNvPr id="50" name="Прямоугольник 66"/>
          <p:cNvSpPr/>
          <p:nvPr/>
        </p:nvSpPr>
        <p:spPr>
          <a:xfrm>
            <a:off x="2941" y="1588"/>
            <a:ext cx="2774868" cy="1115535"/>
          </a:xfrm>
          <a:custGeom>
            <a:avLst/>
            <a:gdLst>
              <a:gd name="connsiteX0" fmla="*/ 0 w 5006310"/>
              <a:gd name="connsiteY0" fmla="*/ 0 h 1113433"/>
              <a:gd name="connsiteX1" fmla="*/ 5006310 w 5006310"/>
              <a:gd name="connsiteY1" fmla="*/ 0 h 1113433"/>
              <a:gd name="connsiteX2" fmla="*/ 5006310 w 5006310"/>
              <a:gd name="connsiteY2" fmla="*/ 1113433 h 1113433"/>
              <a:gd name="connsiteX3" fmla="*/ 0 w 5006310"/>
              <a:gd name="connsiteY3" fmla="*/ 1113433 h 1113433"/>
              <a:gd name="connsiteX4" fmla="*/ 0 w 5006310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45492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26484"/>
              <a:gd name="connsiteX1" fmla="*/ 5230419 w 6017692"/>
              <a:gd name="connsiteY1" fmla="*/ 0 h 1126484"/>
              <a:gd name="connsiteX2" fmla="*/ 6017692 w 6017692"/>
              <a:gd name="connsiteY2" fmla="*/ 1113433 h 1126484"/>
              <a:gd name="connsiteX3" fmla="*/ 3213185 w 6017692"/>
              <a:gd name="connsiteY3" fmla="*/ 1126484 h 1126484"/>
              <a:gd name="connsiteX4" fmla="*/ 0 w 6017692"/>
              <a:gd name="connsiteY4" fmla="*/ 0 h 1126484"/>
              <a:gd name="connsiteX0" fmla="*/ 0 w 6017692"/>
              <a:gd name="connsiteY0" fmla="*/ 0 h 1114542"/>
              <a:gd name="connsiteX1" fmla="*/ 5230419 w 6017692"/>
              <a:gd name="connsiteY1" fmla="*/ 0 h 1114542"/>
              <a:gd name="connsiteX2" fmla="*/ 6017692 w 6017692"/>
              <a:gd name="connsiteY2" fmla="*/ 1113433 h 1114542"/>
              <a:gd name="connsiteX3" fmla="*/ 3225137 w 6017692"/>
              <a:gd name="connsiteY3" fmla="*/ 1114542 h 1114542"/>
              <a:gd name="connsiteX4" fmla="*/ 0 w 6017692"/>
              <a:gd name="connsiteY4" fmla="*/ 0 h 1114542"/>
              <a:gd name="connsiteX0" fmla="*/ 19806 w 2792555"/>
              <a:gd name="connsiteY0" fmla="*/ 11942 h 1114542"/>
              <a:gd name="connsiteX1" fmla="*/ 2005282 w 2792555"/>
              <a:gd name="connsiteY1" fmla="*/ 0 h 1114542"/>
              <a:gd name="connsiteX2" fmla="*/ 2792555 w 2792555"/>
              <a:gd name="connsiteY2" fmla="*/ 1113433 h 1114542"/>
              <a:gd name="connsiteX3" fmla="*/ 0 w 2792555"/>
              <a:gd name="connsiteY3" fmla="*/ 1114542 h 1114542"/>
              <a:gd name="connsiteX4" fmla="*/ 19806 w 2792555"/>
              <a:gd name="connsiteY4" fmla="*/ 11942 h 1114542"/>
              <a:gd name="connsiteX0" fmla="*/ 1879 w 2774628"/>
              <a:gd name="connsiteY0" fmla="*/ 11942 h 1114542"/>
              <a:gd name="connsiteX1" fmla="*/ 1987355 w 2774628"/>
              <a:gd name="connsiteY1" fmla="*/ 0 h 1114542"/>
              <a:gd name="connsiteX2" fmla="*/ 2774628 w 2774628"/>
              <a:gd name="connsiteY2" fmla="*/ 1113433 h 1114542"/>
              <a:gd name="connsiteX3" fmla="*/ 0 w 2774628"/>
              <a:gd name="connsiteY3" fmla="*/ 1114542 h 1114542"/>
              <a:gd name="connsiteX4" fmla="*/ 1879 w 2774628"/>
              <a:gd name="connsiteY4" fmla="*/ 11942 h 111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628" h="1114542">
                <a:moveTo>
                  <a:pt x="1879" y="11942"/>
                </a:moveTo>
                <a:lnTo>
                  <a:pt x="1987355" y="0"/>
                </a:lnTo>
                <a:cubicBezTo>
                  <a:pt x="2188103" y="196740"/>
                  <a:pt x="2553880" y="670247"/>
                  <a:pt x="2774628" y="1113433"/>
                </a:cubicBezTo>
                <a:lnTo>
                  <a:pt x="0" y="1114542"/>
                </a:lnTo>
                <a:cubicBezTo>
                  <a:pt x="626" y="747009"/>
                  <a:pt x="1253" y="379475"/>
                  <a:pt x="1879" y="119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aseline="-25000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3" r="-1" b="56373"/>
          <a:stretch/>
        </p:blipFill>
        <p:spPr>
          <a:xfrm>
            <a:off x="3462435" y="4336551"/>
            <a:ext cx="2251638" cy="2521449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8" b="57686"/>
          <a:stretch/>
        </p:blipFill>
        <p:spPr>
          <a:xfrm>
            <a:off x="3601665" y="4858745"/>
            <a:ext cx="1492235" cy="199925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8" b="41665"/>
          <a:stretch/>
        </p:blipFill>
        <p:spPr>
          <a:xfrm>
            <a:off x="3625869" y="3402806"/>
            <a:ext cx="1465443" cy="346392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6803" y="434827"/>
            <a:ext cx="3384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«</a:t>
            </a:r>
            <a:r>
              <a:rPr lang="en-US" sz="20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#</a:t>
            </a:r>
            <a:r>
              <a:rPr lang="ru-RU" sz="20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МЫВМЕСТЕ»</a:t>
            </a:r>
            <a:endParaRPr lang="ru-RU" sz="2000" dirty="0">
              <a:solidFill>
                <a:srgbClr val="F26836"/>
              </a:solidFill>
              <a:latin typeface="+mn-lt"/>
              <a:ea typeface="Europe Normal" charset="0"/>
              <a:cs typeface="Europe Normal" charset="0"/>
            </a:endParaRPr>
          </a:p>
        </p:txBody>
      </p:sp>
      <p:sp>
        <p:nvSpPr>
          <p:cNvPr id="21" name="Rectangle 30"/>
          <p:cNvSpPr txBox="1">
            <a:spLocks noChangeArrowheads="1"/>
          </p:cNvSpPr>
          <p:nvPr/>
        </p:nvSpPr>
        <p:spPr bwMode="auto">
          <a:xfrm>
            <a:off x="322216" y="5959818"/>
            <a:ext cx="2794319" cy="48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77900">
              <a:spcBef>
                <a:spcPct val="20000"/>
              </a:spcBef>
              <a:buSzPct val="80000"/>
              <a:buBlip>
                <a:blip r:embed="rId11"/>
              </a:buBlip>
              <a:defRPr sz="1200">
                <a:solidFill>
                  <a:srgbClr val="3D464A"/>
                </a:solidFill>
                <a:latin typeface="Europe" pitchFamily="2" charset="0"/>
              </a:defRPr>
            </a:lvl1pPr>
            <a:lvl2pPr marL="742950" indent="-285750" defTabSz="977900">
              <a:spcBef>
                <a:spcPct val="20000"/>
              </a:spcBef>
              <a:buClr>
                <a:srgbClr val="FED208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rgbClr val="3D464A"/>
                </a:solidFill>
                <a:latin typeface="Europe" pitchFamily="2" charset="0"/>
              </a:defRPr>
            </a:lvl2pPr>
            <a:lvl3pPr marL="1143000" indent="-228600" defTabSz="977900">
              <a:spcBef>
                <a:spcPct val="20000"/>
              </a:spcBef>
              <a:buClr>
                <a:srgbClr val="FED208"/>
              </a:buClr>
              <a:buSzPct val="96000"/>
              <a:buFont typeface="Wingdings" panose="05000000000000000000" pitchFamily="2" charset="2"/>
              <a:buChar char="§"/>
              <a:defRPr sz="1200">
                <a:solidFill>
                  <a:srgbClr val="3D464A"/>
                </a:solidFill>
                <a:latin typeface="Europe" pitchFamily="2" charset="0"/>
              </a:defRPr>
            </a:lvl3pPr>
            <a:lvl4pPr marL="1600200" indent="-228600" defTabSz="9779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3D464A"/>
                </a:solidFill>
                <a:latin typeface="Europe" pitchFamily="2" charset="0"/>
              </a:defRPr>
            </a:lvl4pPr>
            <a:lvl5pPr marL="2057400" indent="-228600" defTabSz="9779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5pPr>
            <a:lvl6pPr marL="25146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6pPr>
            <a:lvl7pPr marL="29718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7pPr>
            <a:lvl8pPr marL="34290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8pPr>
            <a:lvl9pPr marL="38862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+mn-lt"/>
              </a:rPr>
              <a:t>АО </a:t>
            </a:r>
            <a:r>
              <a:rPr lang="ru-RU" altLang="ru-RU" sz="1800" dirty="0">
                <a:solidFill>
                  <a:srgbClr val="000000"/>
                </a:solidFill>
                <a:latin typeface="+mn-lt"/>
              </a:rPr>
              <a:t>«Куйбышевский НПЗ»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32" y="2131241"/>
            <a:ext cx="630455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00">
              <a:lnSpc>
                <a:spcPct val="200000"/>
              </a:lnSpc>
            </a:pPr>
            <a:r>
              <a:rPr lang="ru-RU" sz="1400" dirty="0" smtClean="0">
                <a:latin typeface="EuropeDemi" pitchFamily="2" charset="0"/>
                <a:ea typeface="Europe Normal" charset="0"/>
                <a:cs typeface="Europe Normal" charset="0"/>
              </a:rPr>
              <a:t>   </a:t>
            </a:r>
            <a:r>
              <a:rPr lang="ru-RU" sz="22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Описание проекта</a:t>
            </a:r>
            <a:endParaRPr lang="ru-RU" sz="2200" b="1" dirty="0" smtClean="0">
              <a:solidFill>
                <a:srgbClr val="F26836"/>
              </a:solidFill>
              <a:latin typeface="Europe" pitchFamily="2" charset="0"/>
              <a:ea typeface="Europe Normal" charset="0"/>
              <a:cs typeface="Europe Normal" charset="0"/>
            </a:endParaRP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ЦЕЛИ: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n-lt"/>
              </a:rPr>
              <a:t>Повышение </a:t>
            </a:r>
            <a:r>
              <a:rPr lang="ru-RU" sz="1600" dirty="0">
                <a:latin typeface="+mn-lt"/>
              </a:rPr>
              <a:t>качества жизни детей с </a:t>
            </a:r>
            <a:r>
              <a:rPr lang="ru-RU" sz="1600" dirty="0" smtClean="0">
                <a:latin typeface="+mn-lt"/>
              </a:rPr>
              <a:t>ограниченными возможностями здоровья (ОВЗ).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n-lt"/>
              </a:rPr>
              <a:t>Социализация детей </a:t>
            </a:r>
            <a:r>
              <a:rPr lang="ru-RU" sz="1600" dirty="0">
                <a:latin typeface="+mn-lt"/>
              </a:rPr>
              <a:t>с </a:t>
            </a:r>
            <a:r>
              <a:rPr lang="ru-RU" sz="1600" dirty="0" smtClean="0">
                <a:latin typeface="+mn-lt"/>
              </a:rPr>
              <a:t>ОВЗ.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n-lt"/>
              </a:rPr>
              <a:t>Помощь детям с ОВЗ в преодоление</a:t>
            </a:r>
          </a:p>
          <a:p>
            <a:r>
              <a:rPr lang="ru-RU" sz="1600" dirty="0" smtClean="0">
                <a:latin typeface="+mn-lt"/>
              </a:rPr>
              <a:t>социальных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smtClean="0">
                <a:latin typeface="+mn-lt"/>
              </a:rPr>
              <a:t>физиологических</a:t>
            </a:r>
          </a:p>
          <a:p>
            <a:r>
              <a:rPr lang="ru-RU" sz="1600" dirty="0" smtClean="0">
                <a:latin typeface="+mn-lt"/>
              </a:rPr>
              <a:t>и </a:t>
            </a:r>
            <a:r>
              <a:rPr lang="ru-RU" sz="1600" dirty="0">
                <a:latin typeface="+mn-lt"/>
              </a:rPr>
              <a:t>психологических </a:t>
            </a:r>
            <a:r>
              <a:rPr lang="ru-RU" sz="1600" dirty="0" smtClean="0">
                <a:latin typeface="+mn-lt"/>
              </a:rPr>
              <a:t>барьеров.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n-lt"/>
              </a:rPr>
              <a:t>Формирование </a:t>
            </a:r>
            <a:r>
              <a:rPr lang="ru-RU" sz="1600" dirty="0">
                <a:latin typeface="+mn-lt"/>
              </a:rPr>
              <a:t>толерантного </a:t>
            </a:r>
            <a:r>
              <a:rPr lang="ru-RU" sz="1600" dirty="0" smtClean="0">
                <a:latin typeface="+mn-lt"/>
              </a:rPr>
              <a:t>отношения</a:t>
            </a:r>
          </a:p>
          <a:p>
            <a:r>
              <a:rPr lang="ru-RU" sz="1600" dirty="0" smtClean="0">
                <a:latin typeface="+mn-lt"/>
              </a:rPr>
              <a:t>общества к детям </a:t>
            </a:r>
            <a:r>
              <a:rPr lang="ru-RU" sz="1600" dirty="0">
                <a:latin typeface="+mn-lt"/>
              </a:rPr>
              <a:t>с ОВЗ.</a:t>
            </a:r>
          </a:p>
          <a:p>
            <a:pPr defTabSz="576000"/>
            <a:endParaRPr lang="ru-RU" sz="1600" dirty="0" smtClean="0">
              <a:latin typeface="+mn-lt"/>
              <a:ea typeface="Europe Normal" charset="0"/>
              <a:cs typeface="Europe Normal" charset="0"/>
            </a:endParaRPr>
          </a:p>
          <a:p>
            <a:pPr defTabSz="576000"/>
            <a:endParaRPr lang="ru-RU" sz="1400" dirty="0">
              <a:latin typeface="EuropeDemi" pitchFamily="2" charset="0"/>
              <a:ea typeface="Europe Normal" charset="0"/>
              <a:cs typeface="Europe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45" y="1040977"/>
            <a:ext cx="9321655" cy="522514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9" t="26051" b="19339"/>
          <a:stretch/>
        </p:blipFill>
        <p:spPr>
          <a:xfrm>
            <a:off x="0" y="0"/>
            <a:ext cx="5087404" cy="6858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5" t="14830" b="6163"/>
          <a:stretch/>
        </p:blipFill>
        <p:spPr>
          <a:xfrm>
            <a:off x="12032" y="0"/>
            <a:ext cx="3208688" cy="68580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207770" y="0"/>
            <a:ext cx="10984230" cy="1112838"/>
          </a:xfrm>
          <a:prstGeom prst="rect">
            <a:avLst/>
          </a:prstGeom>
          <a:gradFill>
            <a:gsLst>
              <a:gs pos="0">
                <a:srgbClr val="FF6600"/>
              </a:gs>
              <a:gs pos="100000">
                <a:srgbClr val="FFD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1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010" y="152400"/>
            <a:ext cx="11461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3462435" y="233093"/>
            <a:ext cx="712906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Социальный проект</a:t>
            </a:r>
          </a:p>
          <a:p>
            <a:pPr algn="ctr" eaLnBrk="0" hangingPunct="0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«День безграничных возможностей»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41" y="2217801"/>
            <a:ext cx="630455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00">
              <a:lnSpc>
                <a:spcPct val="200000"/>
              </a:lnSpc>
            </a:pPr>
            <a:r>
              <a:rPr lang="ru-RU" sz="1400" dirty="0" smtClean="0">
                <a:latin typeface="EuropeDemi" pitchFamily="2" charset="0"/>
                <a:ea typeface="Europe Normal" charset="0"/>
                <a:cs typeface="Europe Normal" charset="0"/>
              </a:rPr>
              <a:t>   </a:t>
            </a:r>
            <a:r>
              <a:rPr lang="ru-RU" sz="22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Описание проекта</a:t>
            </a:r>
            <a:endParaRPr lang="ru-RU" sz="2200" dirty="0" smtClean="0">
              <a:latin typeface="+mn-lt"/>
              <a:ea typeface="Europe Normal" charset="0"/>
              <a:cs typeface="Europe Normal" charset="0"/>
            </a:endParaRP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ПАРТНЁРЫ ПРОЕКТА:</a:t>
            </a:r>
          </a:p>
          <a:p>
            <a:pPr marL="285750" indent="-285750" defTabSz="576000">
              <a:buFontTx/>
              <a:buChar char="-"/>
            </a:pPr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МБУ Молодёжный центр Куйбышевского</a:t>
            </a: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района «Диалог»;</a:t>
            </a:r>
          </a:p>
          <a:p>
            <a:pPr marL="285750" indent="-285750" defTabSz="576000">
              <a:buFontTx/>
              <a:buChar char="-"/>
            </a:pPr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КГУ «Комплексный центр социального</a:t>
            </a: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Обслуживания населения Самарского округа»,</a:t>
            </a:r>
          </a:p>
          <a:p>
            <a:pPr defTabSz="576000"/>
            <a:r>
              <a:rPr lang="ru-RU" sz="1600" dirty="0">
                <a:latin typeface="+mn-lt"/>
                <a:ea typeface="Europe Normal" charset="0"/>
                <a:cs typeface="Europe Normal" charset="0"/>
              </a:rPr>
              <a:t>п</a:t>
            </a:r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одразделение Куйбышевского района.</a:t>
            </a:r>
          </a:p>
          <a:p>
            <a:pPr defTabSz="576000"/>
            <a:endParaRPr lang="ru-RU" sz="1400" dirty="0">
              <a:latin typeface="EuropeDemi" pitchFamily="2" charset="0"/>
              <a:ea typeface="Europe Normal" charset="0"/>
              <a:cs typeface="Europe Normal" charset="0"/>
            </a:endParaRPr>
          </a:p>
        </p:txBody>
      </p:sp>
      <p:sp>
        <p:nvSpPr>
          <p:cNvPr id="41" name="Прямоугольник 137"/>
          <p:cNvSpPr/>
          <p:nvPr/>
        </p:nvSpPr>
        <p:spPr>
          <a:xfrm>
            <a:off x="3776345" y="6252460"/>
            <a:ext cx="8415655" cy="623004"/>
          </a:xfrm>
          <a:custGeom>
            <a:avLst/>
            <a:gdLst>
              <a:gd name="connsiteX0" fmla="*/ 0 w 5156200"/>
              <a:gd name="connsiteY0" fmla="*/ 0 h 513147"/>
              <a:gd name="connsiteX1" fmla="*/ 5156200 w 5156200"/>
              <a:gd name="connsiteY1" fmla="*/ 0 h 513147"/>
              <a:gd name="connsiteX2" fmla="*/ 5156200 w 5156200"/>
              <a:gd name="connsiteY2" fmla="*/ 513147 h 513147"/>
              <a:gd name="connsiteX3" fmla="*/ 0 w 5156200"/>
              <a:gd name="connsiteY3" fmla="*/ 513147 h 513147"/>
              <a:gd name="connsiteX4" fmla="*/ 0 w 5156200"/>
              <a:gd name="connsiteY4" fmla="*/ 0 h 513147"/>
              <a:gd name="connsiteX0" fmla="*/ 304800 w 5461000"/>
              <a:gd name="connsiteY0" fmla="*/ 0 h 513147"/>
              <a:gd name="connsiteX1" fmla="*/ 5461000 w 5461000"/>
              <a:gd name="connsiteY1" fmla="*/ 0 h 513147"/>
              <a:gd name="connsiteX2" fmla="*/ 5461000 w 5461000"/>
              <a:gd name="connsiteY2" fmla="*/ 513147 h 513147"/>
              <a:gd name="connsiteX3" fmla="*/ 0 w 5461000"/>
              <a:gd name="connsiteY3" fmla="*/ 487747 h 513147"/>
              <a:gd name="connsiteX4" fmla="*/ 304800 w 5461000"/>
              <a:gd name="connsiteY4" fmla="*/ 0 h 513147"/>
              <a:gd name="connsiteX0" fmla="*/ 333575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33575 w 5489775"/>
              <a:gd name="connsiteY4" fmla="*/ 0 h 513147"/>
              <a:gd name="connsiteX0" fmla="*/ 333575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33575 w 5489775"/>
              <a:gd name="connsiteY4" fmla="*/ 0 h 513147"/>
              <a:gd name="connsiteX0" fmla="*/ 346364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46364 w 5489775"/>
              <a:gd name="connsiteY4" fmla="*/ 0 h 513147"/>
              <a:gd name="connsiteX0" fmla="*/ 346364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46364 w 5489775"/>
              <a:gd name="connsiteY4" fmla="*/ 0 h 513147"/>
              <a:gd name="connsiteX0" fmla="*/ 346364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46364 w 5489775"/>
              <a:gd name="connsiteY4" fmla="*/ 0 h 513147"/>
              <a:gd name="connsiteX0" fmla="*/ 271803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271803 w 5489775"/>
              <a:gd name="connsiteY4" fmla="*/ 0 h 513147"/>
              <a:gd name="connsiteX0" fmla="*/ 271803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271803 w 5489775"/>
              <a:gd name="connsiteY4" fmla="*/ 0 h 513147"/>
              <a:gd name="connsiteX0" fmla="*/ 271803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271803 w 5489775"/>
              <a:gd name="connsiteY4" fmla="*/ 0 h 51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9775" h="513147">
                <a:moveTo>
                  <a:pt x="271803" y="0"/>
                </a:moveTo>
                <a:lnTo>
                  <a:pt x="5489775" y="0"/>
                </a:lnTo>
                <a:lnTo>
                  <a:pt x="5489775" y="513147"/>
                </a:lnTo>
                <a:lnTo>
                  <a:pt x="0" y="497339"/>
                </a:lnTo>
                <a:cubicBezTo>
                  <a:pt x="90259" y="356851"/>
                  <a:pt x="178200" y="191068"/>
                  <a:pt x="271803" y="0"/>
                </a:cubicBezTo>
                <a:close/>
              </a:path>
            </a:pathLst>
          </a:custGeom>
          <a:gradFill>
            <a:gsLst>
              <a:gs pos="0">
                <a:srgbClr val="FF6600"/>
              </a:gs>
              <a:gs pos="100000">
                <a:srgbClr val="FFD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1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46111" y="6447297"/>
            <a:ext cx="267698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833438" indent="-833438" defTabSz="955675">
              <a:tabLst>
                <a:tab pos="831850" algn="l"/>
              </a:tabLst>
            </a:pPr>
            <a:r>
              <a:rPr lang="ru-RU" sz="1400" dirty="0" smtClean="0">
                <a:latin typeface="Europe" pitchFamily="2" charset="0"/>
              </a:rPr>
              <a:t>6</a:t>
            </a:r>
            <a:endParaRPr lang="ru-RU" sz="1400" dirty="0">
              <a:latin typeface="Europe" pitchFamily="2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b="13673"/>
          <a:stretch/>
        </p:blipFill>
        <p:spPr>
          <a:xfrm>
            <a:off x="12357" y="5821193"/>
            <a:ext cx="4415237" cy="1036807"/>
          </a:xfrm>
          <a:prstGeom prst="rect">
            <a:avLst/>
          </a:prstGeom>
        </p:spPr>
      </p:pic>
      <p:sp>
        <p:nvSpPr>
          <p:cNvPr id="50" name="Прямоугольник 66"/>
          <p:cNvSpPr/>
          <p:nvPr/>
        </p:nvSpPr>
        <p:spPr>
          <a:xfrm>
            <a:off x="2941" y="1588"/>
            <a:ext cx="2774868" cy="1115535"/>
          </a:xfrm>
          <a:custGeom>
            <a:avLst/>
            <a:gdLst>
              <a:gd name="connsiteX0" fmla="*/ 0 w 5006310"/>
              <a:gd name="connsiteY0" fmla="*/ 0 h 1113433"/>
              <a:gd name="connsiteX1" fmla="*/ 5006310 w 5006310"/>
              <a:gd name="connsiteY1" fmla="*/ 0 h 1113433"/>
              <a:gd name="connsiteX2" fmla="*/ 5006310 w 5006310"/>
              <a:gd name="connsiteY2" fmla="*/ 1113433 h 1113433"/>
              <a:gd name="connsiteX3" fmla="*/ 0 w 5006310"/>
              <a:gd name="connsiteY3" fmla="*/ 1113433 h 1113433"/>
              <a:gd name="connsiteX4" fmla="*/ 0 w 5006310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45492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26484"/>
              <a:gd name="connsiteX1" fmla="*/ 5230419 w 6017692"/>
              <a:gd name="connsiteY1" fmla="*/ 0 h 1126484"/>
              <a:gd name="connsiteX2" fmla="*/ 6017692 w 6017692"/>
              <a:gd name="connsiteY2" fmla="*/ 1113433 h 1126484"/>
              <a:gd name="connsiteX3" fmla="*/ 3213185 w 6017692"/>
              <a:gd name="connsiteY3" fmla="*/ 1126484 h 1126484"/>
              <a:gd name="connsiteX4" fmla="*/ 0 w 6017692"/>
              <a:gd name="connsiteY4" fmla="*/ 0 h 1126484"/>
              <a:gd name="connsiteX0" fmla="*/ 0 w 6017692"/>
              <a:gd name="connsiteY0" fmla="*/ 0 h 1114542"/>
              <a:gd name="connsiteX1" fmla="*/ 5230419 w 6017692"/>
              <a:gd name="connsiteY1" fmla="*/ 0 h 1114542"/>
              <a:gd name="connsiteX2" fmla="*/ 6017692 w 6017692"/>
              <a:gd name="connsiteY2" fmla="*/ 1113433 h 1114542"/>
              <a:gd name="connsiteX3" fmla="*/ 3225137 w 6017692"/>
              <a:gd name="connsiteY3" fmla="*/ 1114542 h 1114542"/>
              <a:gd name="connsiteX4" fmla="*/ 0 w 6017692"/>
              <a:gd name="connsiteY4" fmla="*/ 0 h 1114542"/>
              <a:gd name="connsiteX0" fmla="*/ 19806 w 2792555"/>
              <a:gd name="connsiteY0" fmla="*/ 11942 h 1114542"/>
              <a:gd name="connsiteX1" fmla="*/ 2005282 w 2792555"/>
              <a:gd name="connsiteY1" fmla="*/ 0 h 1114542"/>
              <a:gd name="connsiteX2" fmla="*/ 2792555 w 2792555"/>
              <a:gd name="connsiteY2" fmla="*/ 1113433 h 1114542"/>
              <a:gd name="connsiteX3" fmla="*/ 0 w 2792555"/>
              <a:gd name="connsiteY3" fmla="*/ 1114542 h 1114542"/>
              <a:gd name="connsiteX4" fmla="*/ 19806 w 2792555"/>
              <a:gd name="connsiteY4" fmla="*/ 11942 h 1114542"/>
              <a:gd name="connsiteX0" fmla="*/ 1879 w 2774628"/>
              <a:gd name="connsiteY0" fmla="*/ 11942 h 1114542"/>
              <a:gd name="connsiteX1" fmla="*/ 1987355 w 2774628"/>
              <a:gd name="connsiteY1" fmla="*/ 0 h 1114542"/>
              <a:gd name="connsiteX2" fmla="*/ 2774628 w 2774628"/>
              <a:gd name="connsiteY2" fmla="*/ 1113433 h 1114542"/>
              <a:gd name="connsiteX3" fmla="*/ 0 w 2774628"/>
              <a:gd name="connsiteY3" fmla="*/ 1114542 h 1114542"/>
              <a:gd name="connsiteX4" fmla="*/ 1879 w 2774628"/>
              <a:gd name="connsiteY4" fmla="*/ 11942 h 111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628" h="1114542">
                <a:moveTo>
                  <a:pt x="1879" y="11942"/>
                </a:moveTo>
                <a:lnTo>
                  <a:pt x="1987355" y="0"/>
                </a:lnTo>
                <a:cubicBezTo>
                  <a:pt x="2188103" y="196740"/>
                  <a:pt x="2553880" y="670247"/>
                  <a:pt x="2774628" y="1113433"/>
                </a:cubicBezTo>
                <a:lnTo>
                  <a:pt x="0" y="1114542"/>
                </a:lnTo>
                <a:cubicBezTo>
                  <a:pt x="626" y="747009"/>
                  <a:pt x="1253" y="379475"/>
                  <a:pt x="1879" y="119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aseline="-25000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3" r="-1" b="56373"/>
          <a:stretch/>
        </p:blipFill>
        <p:spPr>
          <a:xfrm>
            <a:off x="3462435" y="4336551"/>
            <a:ext cx="2251638" cy="2521449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8" b="57686"/>
          <a:stretch/>
        </p:blipFill>
        <p:spPr>
          <a:xfrm>
            <a:off x="3601665" y="4858745"/>
            <a:ext cx="1492235" cy="199925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8" b="41665"/>
          <a:stretch/>
        </p:blipFill>
        <p:spPr>
          <a:xfrm>
            <a:off x="3625869" y="3402806"/>
            <a:ext cx="1465443" cy="346392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6803" y="434827"/>
            <a:ext cx="3384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«</a:t>
            </a:r>
            <a:r>
              <a:rPr lang="en-US" sz="20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#</a:t>
            </a:r>
            <a:r>
              <a:rPr lang="ru-RU" sz="20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МЫВМЕСТЕ»</a:t>
            </a:r>
            <a:endParaRPr lang="ru-RU" sz="2000" dirty="0">
              <a:solidFill>
                <a:srgbClr val="F26836"/>
              </a:solidFill>
              <a:latin typeface="+mn-lt"/>
              <a:ea typeface="Europe Normal" charset="0"/>
              <a:cs typeface="Europe Normal" charset="0"/>
            </a:endParaRPr>
          </a:p>
        </p:txBody>
      </p:sp>
      <p:sp>
        <p:nvSpPr>
          <p:cNvPr id="25" name="Rectangle 30"/>
          <p:cNvSpPr txBox="1">
            <a:spLocks noChangeArrowheads="1"/>
          </p:cNvSpPr>
          <p:nvPr/>
        </p:nvSpPr>
        <p:spPr bwMode="auto">
          <a:xfrm>
            <a:off x="322216" y="5959818"/>
            <a:ext cx="2794319" cy="48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77900">
              <a:spcBef>
                <a:spcPct val="20000"/>
              </a:spcBef>
              <a:buSzPct val="80000"/>
              <a:buBlip>
                <a:blip r:embed="rId11"/>
              </a:buBlip>
              <a:defRPr sz="1200">
                <a:solidFill>
                  <a:srgbClr val="3D464A"/>
                </a:solidFill>
                <a:latin typeface="Europe" pitchFamily="2" charset="0"/>
              </a:defRPr>
            </a:lvl1pPr>
            <a:lvl2pPr marL="742950" indent="-285750" defTabSz="977900">
              <a:spcBef>
                <a:spcPct val="20000"/>
              </a:spcBef>
              <a:buClr>
                <a:srgbClr val="FED208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rgbClr val="3D464A"/>
                </a:solidFill>
                <a:latin typeface="Europe" pitchFamily="2" charset="0"/>
              </a:defRPr>
            </a:lvl2pPr>
            <a:lvl3pPr marL="1143000" indent="-228600" defTabSz="977900">
              <a:spcBef>
                <a:spcPct val="20000"/>
              </a:spcBef>
              <a:buClr>
                <a:srgbClr val="FED208"/>
              </a:buClr>
              <a:buSzPct val="96000"/>
              <a:buFont typeface="Wingdings" panose="05000000000000000000" pitchFamily="2" charset="2"/>
              <a:buChar char="§"/>
              <a:defRPr sz="1200">
                <a:solidFill>
                  <a:srgbClr val="3D464A"/>
                </a:solidFill>
                <a:latin typeface="Europe" pitchFamily="2" charset="0"/>
              </a:defRPr>
            </a:lvl3pPr>
            <a:lvl4pPr marL="1600200" indent="-228600" defTabSz="9779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3D464A"/>
                </a:solidFill>
                <a:latin typeface="Europe" pitchFamily="2" charset="0"/>
              </a:defRPr>
            </a:lvl4pPr>
            <a:lvl5pPr marL="2057400" indent="-228600" defTabSz="9779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5pPr>
            <a:lvl6pPr marL="25146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6pPr>
            <a:lvl7pPr marL="29718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7pPr>
            <a:lvl8pPr marL="34290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8pPr>
            <a:lvl9pPr marL="38862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+mn-lt"/>
              </a:rPr>
              <a:t>АО </a:t>
            </a:r>
            <a:r>
              <a:rPr lang="ru-RU" altLang="ru-RU" sz="1800" dirty="0">
                <a:solidFill>
                  <a:srgbClr val="000000"/>
                </a:solidFill>
                <a:latin typeface="+mn-lt"/>
              </a:rPr>
              <a:t>«Куйбышевский НПЗ»</a:t>
            </a:r>
          </a:p>
        </p:txBody>
      </p:sp>
    </p:spTree>
    <p:extLst>
      <p:ext uri="{BB962C8B-B14F-4D97-AF65-F5344CB8AC3E}">
        <p14:creationId xmlns:p14="http://schemas.microsoft.com/office/powerpoint/2010/main" val="35295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777" b="-1772"/>
          <a:stretch/>
        </p:blipFill>
        <p:spPr>
          <a:xfrm>
            <a:off x="3968164" y="1023779"/>
            <a:ext cx="8223836" cy="531774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9" t="26051" b="19339"/>
          <a:stretch/>
        </p:blipFill>
        <p:spPr>
          <a:xfrm>
            <a:off x="0" y="0"/>
            <a:ext cx="5087404" cy="6858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5" t="14830" b="6163"/>
          <a:stretch/>
        </p:blipFill>
        <p:spPr>
          <a:xfrm>
            <a:off x="12032" y="0"/>
            <a:ext cx="3208688" cy="68580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207770" y="0"/>
            <a:ext cx="10984230" cy="1112838"/>
          </a:xfrm>
          <a:prstGeom prst="rect">
            <a:avLst/>
          </a:prstGeom>
          <a:gradFill>
            <a:gsLst>
              <a:gs pos="0">
                <a:srgbClr val="FF6600"/>
              </a:gs>
              <a:gs pos="100000">
                <a:srgbClr val="FFD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1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010" y="152400"/>
            <a:ext cx="11461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3462435" y="233093"/>
            <a:ext cx="712906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Социальный проект</a:t>
            </a:r>
          </a:p>
          <a:p>
            <a:pPr algn="ctr" eaLnBrk="0" hangingPunct="0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«День безграничных возможностей»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664708"/>
            <a:ext cx="63045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00">
              <a:lnSpc>
                <a:spcPct val="200000"/>
              </a:lnSpc>
            </a:pPr>
            <a:r>
              <a:rPr lang="ru-RU" sz="1400" dirty="0" smtClean="0">
                <a:latin typeface="EuropeDemi" pitchFamily="2" charset="0"/>
                <a:ea typeface="Europe Normal" charset="0"/>
                <a:cs typeface="Europe Normal" charset="0"/>
              </a:rPr>
              <a:t>   </a:t>
            </a:r>
            <a:r>
              <a:rPr lang="ru-RU" sz="22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Описание проекта</a:t>
            </a:r>
            <a:endParaRPr lang="ru-RU" sz="2200" b="1" dirty="0" smtClean="0">
              <a:solidFill>
                <a:srgbClr val="F26836"/>
              </a:solidFill>
              <a:latin typeface="Europe" pitchFamily="2" charset="0"/>
              <a:ea typeface="Europe Normal" charset="0"/>
              <a:cs typeface="Europe Normal" charset="0"/>
            </a:endParaRP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КОММУНИКАЦИОННАЯ СТРАТЕГИЯ:</a:t>
            </a: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Мероприятие представляет собой праздник,</a:t>
            </a: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организованный по принципу командного</a:t>
            </a: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соревнования, который предполагает прохождение</a:t>
            </a: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тематических станций.</a:t>
            </a:r>
          </a:p>
          <a:p>
            <a:pPr defTabSz="576000"/>
            <a:endParaRPr lang="ru-RU" sz="1600" dirty="0" smtClean="0">
              <a:latin typeface="+mn-lt"/>
              <a:ea typeface="Europe Normal" charset="0"/>
              <a:cs typeface="Europe Normal" charset="0"/>
            </a:endParaRP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Ежегодно меняется сценарий мероприятия: </a:t>
            </a:r>
          </a:p>
          <a:p>
            <a:pPr defTabSz="576000"/>
            <a:r>
              <a:rPr lang="ru-RU" sz="1600" dirty="0">
                <a:latin typeface="+mn-lt"/>
                <a:ea typeface="Europe Normal" charset="0"/>
                <a:cs typeface="Europe Normal" charset="0"/>
              </a:rPr>
              <a:t>э</a:t>
            </a:r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то может быть «Диско-</a:t>
            </a:r>
            <a:r>
              <a:rPr lang="ru-RU" sz="1600" dirty="0" err="1" smtClean="0">
                <a:latin typeface="+mn-lt"/>
                <a:ea typeface="Europe Normal" charset="0"/>
                <a:cs typeface="Europe Normal" charset="0"/>
              </a:rPr>
              <a:t>пати</a:t>
            </a:r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», «Остров пиратов»,</a:t>
            </a: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«Ковбойская вечеринка» и т.д.</a:t>
            </a:r>
          </a:p>
          <a:p>
            <a:pPr defTabSz="576000"/>
            <a:endParaRPr lang="ru-RU" sz="1400" dirty="0" smtClean="0">
              <a:latin typeface="+mn-lt"/>
              <a:ea typeface="Europe Normal" charset="0"/>
              <a:cs typeface="Europe Normal" charset="0"/>
            </a:endParaRPr>
          </a:p>
          <a:p>
            <a:pPr defTabSz="576000"/>
            <a:endParaRPr lang="ru-RU" sz="1400" dirty="0">
              <a:latin typeface="EuropeDemi" pitchFamily="2" charset="0"/>
              <a:ea typeface="Europe Normal" charset="0"/>
              <a:cs typeface="Europe Normal" charset="0"/>
            </a:endParaRPr>
          </a:p>
        </p:txBody>
      </p:sp>
      <p:sp>
        <p:nvSpPr>
          <p:cNvPr id="41" name="Прямоугольник 137"/>
          <p:cNvSpPr/>
          <p:nvPr/>
        </p:nvSpPr>
        <p:spPr>
          <a:xfrm>
            <a:off x="3776345" y="6252460"/>
            <a:ext cx="8415655" cy="623004"/>
          </a:xfrm>
          <a:custGeom>
            <a:avLst/>
            <a:gdLst>
              <a:gd name="connsiteX0" fmla="*/ 0 w 5156200"/>
              <a:gd name="connsiteY0" fmla="*/ 0 h 513147"/>
              <a:gd name="connsiteX1" fmla="*/ 5156200 w 5156200"/>
              <a:gd name="connsiteY1" fmla="*/ 0 h 513147"/>
              <a:gd name="connsiteX2" fmla="*/ 5156200 w 5156200"/>
              <a:gd name="connsiteY2" fmla="*/ 513147 h 513147"/>
              <a:gd name="connsiteX3" fmla="*/ 0 w 5156200"/>
              <a:gd name="connsiteY3" fmla="*/ 513147 h 513147"/>
              <a:gd name="connsiteX4" fmla="*/ 0 w 5156200"/>
              <a:gd name="connsiteY4" fmla="*/ 0 h 513147"/>
              <a:gd name="connsiteX0" fmla="*/ 304800 w 5461000"/>
              <a:gd name="connsiteY0" fmla="*/ 0 h 513147"/>
              <a:gd name="connsiteX1" fmla="*/ 5461000 w 5461000"/>
              <a:gd name="connsiteY1" fmla="*/ 0 h 513147"/>
              <a:gd name="connsiteX2" fmla="*/ 5461000 w 5461000"/>
              <a:gd name="connsiteY2" fmla="*/ 513147 h 513147"/>
              <a:gd name="connsiteX3" fmla="*/ 0 w 5461000"/>
              <a:gd name="connsiteY3" fmla="*/ 487747 h 513147"/>
              <a:gd name="connsiteX4" fmla="*/ 304800 w 5461000"/>
              <a:gd name="connsiteY4" fmla="*/ 0 h 513147"/>
              <a:gd name="connsiteX0" fmla="*/ 333575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33575 w 5489775"/>
              <a:gd name="connsiteY4" fmla="*/ 0 h 513147"/>
              <a:gd name="connsiteX0" fmla="*/ 333575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33575 w 5489775"/>
              <a:gd name="connsiteY4" fmla="*/ 0 h 513147"/>
              <a:gd name="connsiteX0" fmla="*/ 346364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46364 w 5489775"/>
              <a:gd name="connsiteY4" fmla="*/ 0 h 513147"/>
              <a:gd name="connsiteX0" fmla="*/ 346364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46364 w 5489775"/>
              <a:gd name="connsiteY4" fmla="*/ 0 h 513147"/>
              <a:gd name="connsiteX0" fmla="*/ 346364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46364 w 5489775"/>
              <a:gd name="connsiteY4" fmla="*/ 0 h 513147"/>
              <a:gd name="connsiteX0" fmla="*/ 271803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271803 w 5489775"/>
              <a:gd name="connsiteY4" fmla="*/ 0 h 513147"/>
              <a:gd name="connsiteX0" fmla="*/ 271803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271803 w 5489775"/>
              <a:gd name="connsiteY4" fmla="*/ 0 h 513147"/>
              <a:gd name="connsiteX0" fmla="*/ 271803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271803 w 5489775"/>
              <a:gd name="connsiteY4" fmla="*/ 0 h 51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9775" h="513147">
                <a:moveTo>
                  <a:pt x="271803" y="0"/>
                </a:moveTo>
                <a:lnTo>
                  <a:pt x="5489775" y="0"/>
                </a:lnTo>
                <a:lnTo>
                  <a:pt x="5489775" y="513147"/>
                </a:lnTo>
                <a:lnTo>
                  <a:pt x="0" y="497339"/>
                </a:lnTo>
                <a:cubicBezTo>
                  <a:pt x="90259" y="356851"/>
                  <a:pt x="178200" y="191068"/>
                  <a:pt x="271803" y="0"/>
                </a:cubicBezTo>
                <a:close/>
              </a:path>
            </a:pathLst>
          </a:custGeom>
          <a:gradFill>
            <a:gsLst>
              <a:gs pos="0">
                <a:srgbClr val="FF6600"/>
              </a:gs>
              <a:gs pos="100000">
                <a:srgbClr val="FFD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1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46111" y="6447297"/>
            <a:ext cx="267698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833438" indent="-833438" defTabSz="955675">
              <a:tabLst>
                <a:tab pos="831850" algn="l"/>
              </a:tabLst>
            </a:pPr>
            <a:r>
              <a:rPr lang="ru-RU" sz="1400" dirty="0" smtClean="0">
                <a:latin typeface="Europe" pitchFamily="2" charset="0"/>
              </a:rPr>
              <a:t>7</a:t>
            </a:r>
            <a:endParaRPr lang="ru-RU" sz="1400" dirty="0">
              <a:latin typeface="Europe" pitchFamily="2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b="13673"/>
          <a:stretch/>
        </p:blipFill>
        <p:spPr>
          <a:xfrm>
            <a:off x="12357" y="5821193"/>
            <a:ext cx="4415237" cy="1036807"/>
          </a:xfrm>
          <a:prstGeom prst="rect">
            <a:avLst/>
          </a:prstGeom>
        </p:spPr>
      </p:pic>
      <p:sp>
        <p:nvSpPr>
          <p:cNvPr id="50" name="Прямоугольник 66"/>
          <p:cNvSpPr/>
          <p:nvPr/>
        </p:nvSpPr>
        <p:spPr>
          <a:xfrm>
            <a:off x="2941" y="1588"/>
            <a:ext cx="2774868" cy="1115535"/>
          </a:xfrm>
          <a:custGeom>
            <a:avLst/>
            <a:gdLst>
              <a:gd name="connsiteX0" fmla="*/ 0 w 5006310"/>
              <a:gd name="connsiteY0" fmla="*/ 0 h 1113433"/>
              <a:gd name="connsiteX1" fmla="*/ 5006310 w 5006310"/>
              <a:gd name="connsiteY1" fmla="*/ 0 h 1113433"/>
              <a:gd name="connsiteX2" fmla="*/ 5006310 w 5006310"/>
              <a:gd name="connsiteY2" fmla="*/ 1113433 h 1113433"/>
              <a:gd name="connsiteX3" fmla="*/ 0 w 5006310"/>
              <a:gd name="connsiteY3" fmla="*/ 1113433 h 1113433"/>
              <a:gd name="connsiteX4" fmla="*/ 0 w 5006310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45492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26484"/>
              <a:gd name="connsiteX1" fmla="*/ 5230419 w 6017692"/>
              <a:gd name="connsiteY1" fmla="*/ 0 h 1126484"/>
              <a:gd name="connsiteX2" fmla="*/ 6017692 w 6017692"/>
              <a:gd name="connsiteY2" fmla="*/ 1113433 h 1126484"/>
              <a:gd name="connsiteX3" fmla="*/ 3213185 w 6017692"/>
              <a:gd name="connsiteY3" fmla="*/ 1126484 h 1126484"/>
              <a:gd name="connsiteX4" fmla="*/ 0 w 6017692"/>
              <a:gd name="connsiteY4" fmla="*/ 0 h 1126484"/>
              <a:gd name="connsiteX0" fmla="*/ 0 w 6017692"/>
              <a:gd name="connsiteY0" fmla="*/ 0 h 1114542"/>
              <a:gd name="connsiteX1" fmla="*/ 5230419 w 6017692"/>
              <a:gd name="connsiteY1" fmla="*/ 0 h 1114542"/>
              <a:gd name="connsiteX2" fmla="*/ 6017692 w 6017692"/>
              <a:gd name="connsiteY2" fmla="*/ 1113433 h 1114542"/>
              <a:gd name="connsiteX3" fmla="*/ 3225137 w 6017692"/>
              <a:gd name="connsiteY3" fmla="*/ 1114542 h 1114542"/>
              <a:gd name="connsiteX4" fmla="*/ 0 w 6017692"/>
              <a:gd name="connsiteY4" fmla="*/ 0 h 1114542"/>
              <a:gd name="connsiteX0" fmla="*/ 19806 w 2792555"/>
              <a:gd name="connsiteY0" fmla="*/ 11942 h 1114542"/>
              <a:gd name="connsiteX1" fmla="*/ 2005282 w 2792555"/>
              <a:gd name="connsiteY1" fmla="*/ 0 h 1114542"/>
              <a:gd name="connsiteX2" fmla="*/ 2792555 w 2792555"/>
              <a:gd name="connsiteY2" fmla="*/ 1113433 h 1114542"/>
              <a:gd name="connsiteX3" fmla="*/ 0 w 2792555"/>
              <a:gd name="connsiteY3" fmla="*/ 1114542 h 1114542"/>
              <a:gd name="connsiteX4" fmla="*/ 19806 w 2792555"/>
              <a:gd name="connsiteY4" fmla="*/ 11942 h 1114542"/>
              <a:gd name="connsiteX0" fmla="*/ 1879 w 2774628"/>
              <a:gd name="connsiteY0" fmla="*/ 11942 h 1114542"/>
              <a:gd name="connsiteX1" fmla="*/ 1987355 w 2774628"/>
              <a:gd name="connsiteY1" fmla="*/ 0 h 1114542"/>
              <a:gd name="connsiteX2" fmla="*/ 2774628 w 2774628"/>
              <a:gd name="connsiteY2" fmla="*/ 1113433 h 1114542"/>
              <a:gd name="connsiteX3" fmla="*/ 0 w 2774628"/>
              <a:gd name="connsiteY3" fmla="*/ 1114542 h 1114542"/>
              <a:gd name="connsiteX4" fmla="*/ 1879 w 2774628"/>
              <a:gd name="connsiteY4" fmla="*/ 11942 h 111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628" h="1114542">
                <a:moveTo>
                  <a:pt x="1879" y="11942"/>
                </a:moveTo>
                <a:lnTo>
                  <a:pt x="1987355" y="0"/>
                </a:lnTo>
                <a:cubicBezTo>
                  <a:pt x="2188103" y="196740"/>
                  <a:pt x="2553880" y="670247"/>
                  <a:pt x="2774628" y="1113433"/>
                </a:cubicBezTo>
                <a:lnTo>
                  <a:pt x="0" y="1114542"/>
                </a:lnTo>
                <a:cubicBezTo>
                  <a:pt x="626" y="747009"/>
                  <a:pt x="1253" y="379475"/>
                  <a:pt x="1879" y="119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aseline="-25000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3" r="-1" b="56373"/>
          <a:stretch/>
        </p:blipFill>
        <p:spPr>
          <a:xfrm>
            <a:off x="3462435" y="4336551"/>
            <a:ext cx="2251638" cy="2521449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8" b="57686"/>
          <a:stretch/>
        </p:blipFill>
        <p:spPr>
          <a:xfrm>
            <a:off x="3601665" y="4858745"/>
            <a:ext cx="1492235" cy="199925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8" b="41665"/>
          <a:stretch/>
        </p:blipFill>
        <p:spPr>
          <a:xfrm>
            <a:off x="3625869" y="3402806"/>
            <a:ext cx="1465443" cy="346392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6803" y="434827"/>
            <a:ext cx="3384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«</a:t>
            </a:r>
            <a:r>
              <a:rPr lang="en-US" sz="20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#</a:t>
            </a:r>
            <a:r>
              <a:rPr lang="ru-RU" sz="20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МЫВМЕСТЕ»</a:t>
            </a:r>
            <a:endParaRPr lang="ru-RU" sz="2000" dirty="0">
              <a:solidFill>
                <a:srgbClr val="F26836"/>
              </a:solidFill>
              <a:latin typeface="+mn-lt"/>
              <a:ea typeface="Europe Normal" charset="0"/>
              <a:cs typeface="Europe Normal" charset="0"/>
            </a:endParaRPr>
          </a:p>
        </p:txBody>
      </p:sp>
      <p:sp>
        <p:nvSpPr>
          <p:cNvPr id="25" name="Rectangle 30"/>
          <p:cNvSpPr txBox="1">
            <a:spLocks noChangeArrowheads="1"/>
          </p:cNvSpPr>
          <p:nvPr/>
        </p:nvSpPr>
        <p:spPr bwMode="auto">
          <a:xfrm>
            <a:off x="322216" y="5959818"/>
            <a:ext cx="2794319" cy="48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77900">
              <a:spcBef>
                <a:spcPct val="20000"/>
              </a:spcBef>
              <a:buSzPct val="80000"/>
              <a:buBlip>
                <a:blip r:embed="rId11"/>
              </a:buBlip>
              <a:defRPr sz="1200">
                <a:solidFill>
                  <a:srgbClr val="3D464A"/>
                </a:solidFill>
                <a:latin typeface="Europe" pitchFamily="2" charset="0"/>
              </a:defRPr>
            </a:lvl1pPr>
            <a:lvl2pPr marL="742950" indent="-285750" defTabSz="977900">
              <a:spcBef>
                <a:spcPct val="20000"/>
              </a:spcBef>
              <a:buClr>
                <a:srgbClr val="FED208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rgbClr val="3D464A"/>
                </a:solidFill>
                <a:latin typeface="Europe" pitchFamily="2" charset="0"/>
              </a:defRPr>
            </a:lvl2pPr>
            <a:lvl3pPr marL="1143000" indent="-228600" defTabSz="977900">
              <a:spcBef>
                <a:spcPct val="20000"/>
              </a:spcBef>
              <a:buClr>
                <a:srgbClr val="FED208"/>
              </a:buClr>
              <a:buSzPct val="96000"/>
              <a:buFont typeface="Wingdings" panose="05000000000000000000" pitchFamily="2" charset="2"/>
              <a:buChar char="§"/>
              <a:defRPr sz="1200">
                <a:solidFill>
                  <a:srgbClr val="3D464A"/>
                </a:solidFill>
                <a:latin typeface="Europe" pitchFamily="2" charset="0"/>
              </a:defRPr>
            </a:lvl3pPr>
            <a:lvl4pPr marL="1600200" indent="-228600" defTabSz="9779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3D464A"/>
                </a:solidFill>
                <a:latin typeface="Europe" pitchFamily="2" charset="0"/>
              </a:defRPr>
            </a:lvl4pPr>
            <a:lvl5pPr marL="2057400" indent="-228600" defTabSz="9779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5pPr>
            <a:lvl6pPr marL="25146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6pPr>
            <a:lvl7pPr marL="29718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7pPr>
            <a:lvl8pPr marL="34290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8pPr>
            <a:lvl9pPr marL="38862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+mn-lt"/>
              </a:rPr>
              <a:t>АО </a:t>
            </a:r>
            <a:r>
              <a:rPr lang="ru-RU" altLang="ru-RU" sz="1800" dirty="0">
                <a:solidFill>
                  <a:srgbClr val="000000"/>
                </a:solidFill>
                <a:latin typeface="+mn-lt"/>
              </a:rPr>
              <a:t>«Куйбышевский НПЗ»</a:t>
            </a:r>
          </a:p>
        </p:txBody>
      </p:sp>
    </p:spTree>
    <p:extLst>
      <p:ext uri="{BB962C8B-B14F-4D97-AF65-F5344CB8AC3E}">
        <p14:creationId xmlns:p14="http://schemas.microsoft.com/office/powerpoint/2010/main" val="106198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19" t="-486" r="5719" b="486"/>
          <a:stretch/>
        </p:blipFill>
        <p:spPr>
          <a:xfrm>
            <a:off x="2538530" y="1027317"/>
            <a:ext cx="9321655" cy="522514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9" t="26051" b="19339"/>
          <a:stretch/>
        </p:blipFill>
        <p:spPr>
          <a:xfrm>
            <a:off x="0" y="0"/>
            <a:ext cx="5087404" cy="6858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5" t="14830" b="6163"/>
          <a:stretch/>
        </p:blipFill>
        <p:spPr>
          <a:xfrm>
            <a:off x="12357" y="-43918"/>
            <a:ext cx="3208688" cy="68580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207770" y="0"/>
            <a:ext cx="10984230" cy="1112838"/>
          </a:xfrm>
          <a:prstGeom prst="rect">
            <a:avLst/>
          </a:prstGeom>
          <a:gradFill>
            <a:gsLst>
              <a:gs pos="0">
                <a:srgbClr val="FF6600"/>
              </a:gs>
              <a:gs pos="100000">
                <a:srgbClr val="FFD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1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010" y="152400"/>
            <a:ext cx="11461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3462435" y="233093"/>
            <a:ext cx="712906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Социальный проект</a:t>
            </a:r>
          </a:p>
          <a:p>
            <a:pPr algn="ctr" eaLnBrk="0" hangingPunct="0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«День безграничных возможностей»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Прямоугольник 137"/>
          <p:cNvSpPr/>
          <p:nvPr/>
        </p:nvSpPr>
        <p:spPr>
          <a:xfrm>
            <a:off x="3776345" y="6252460"/>
            <a:ext cx="8415655" cy="623004"/>
          </a:xfrm>
          <a:custGeom>
            <a:avLst/>
            <a:gdLst>
              <a:gd name="connsiteX0" fmla="*/ 0 w 5156200"/>
              <a:gd name="connsiteY0" fmla="*/ 0 h 513147"/>
              <a:gd name="connsiteX1" fmla="*/ 5156200 w 5156200"/>
              <a:gd name="connsiteY1" fmla="*/ 0 h 513147"/>
              <a:gd name="connsiteX2" fmla="*/ 5156200 w 5156200"/>
              <a:gd name="connsiteY2" fmla="*/ 513147 h 513147"/>
              <a:gd name="connsiteX3" fmla="*/ 0 w 5156200"/>
              <a:gd name="connsiteY3" fmla="*/ 513147 h 513147"/>
              <a:gd name="connsiteX4" fmla="*/ 0 w 5156200"/>
              <a:gd name="connsiteY4" fmla="*/ 0 h 513147"/>
              <a:gd name="connsiteX0" fmla="*/ 304800 w 5461000"/>
              <a:gd name="connsiteY0" fmla="*/ 0 h 513147"/>
              <a:gd name="connsiteX1" fmla="*/ 5461000 w 5461000"/>
              <a:gd name="connsiteY1" fmla="*/ 0 h 513147"/>
              <a:gd name="connsiteX2" fmla="*/ 5461000 w 5461000"/>
              <a:gd name="connsiteY2" fmla="*/ 513147 h 513147"/>
              <a:gd name="connsiteX3" fmla="*/ 0 w 5461000"/>
              <a:gd name="connsiteY3" fmla="*/ 487747 h 513147"/>
              <a:gd name="connsiteX4" fmla="*/ 304800 w 5461000"/>
              <a:gd name="connsiteY4" fmla="*/ 0 h 513147"/>
              <a:gd name="connsiteX0" fmla="*/ 333575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33575 w 5489775"/>
              <a:gd name="connsiteY4" fmla="*/ 0 h 513147"/>
              <a:gd name="connsiteX0" fmla="*/ 333575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33575 w 5489775"/>
              <a:gd name="connsiteY4" fmla="*/ 0 h 513147"/>
              <a:gd name="connsiteX0" fmla="*/ 346364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46364 w 5489775"/>
              <a:gd name="connsiteY4" fmla="*/ 0 h 513147"/>
              <a:gd name="connsiteX0" fmla="*/ 346364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46364 w 5489775"/>
              <a:gd name="connsiteY4" fmla="*/ 0 h 513147"/>
              <a:gd name="connsiteX0" fmla="*/ 346364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46364 w 5489775"/>
              <a:gd name="connsiteY4" fmla="*/ 0 h 513147"/>
              <a:gd name="connsiteX0" fmla="*/ 271803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271803 w 5489775"/>
              <a:gd name="connsiteY4" fmla="*/ 0 h 513147"/>
              <a:gd name="connsiteX0" fmla="*/ 271803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271803 w 5489775"/>
              <a:gd name="connsiteY4" fmla="*/ 0 h 513147"/>
              <a:gd name="connsiteX0" fmla="*/ 271803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271803 w 5489775"/>
              <a:gd name="connsiteY4" fmla="*/ 0 h 51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9775" h="513147">
                <a:moveTo>
                  <a:pt x="271803" y="0"/>
                </a:moveTo>
                <a:lnTo>
                  <a:pt x="5489775" y="0"/>
                </a:lnTo>
                <a:lnTo>
                  <a:pt x="5489775" y="513147"/>
                </a:lnTo>
                <a:lnTo>
                  <a:pt x="0" y="497339"/>
                </a:lnTo>
                <a:cubicBezTo>
                  <a:pt x="90259" y="356851"/>
                  <a:pt x="178200" y="191068"/>
                  <a:pt x="271803" y="0"/>
                </a:cubicBezTo>
                <a:close/>
              </a:path>
            </a:pathLst>
          </a:custGeom>
          <a:gradFill>
            <a:gsLst>
              <a:gs pos="0">
                <a:srgbClr val="FF6600"/>
              </a:gs>
              <a:gs pos="100000">
                <a:srgbClr val="FFD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1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46111" y="6447297"/>
            <a:ext cx="267698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833438" indent="-833438" defTabSz="955675">
              <a:tabLst>
                <a:tab pos="831850" algn="l"/>
              </a:tabLst>
            </a:pPr>
            <a:r>
              <a:rPr lang="ru-RU" sz="1400" dirty="0" smtClean="0">
                <a:latin typeface="Europe" pitchFamily="2" charset="0"/>
              </a:rPr>
              <a:t>8</a:t>
            </a:r>
            <a:endParaRPr lang="ru-RU" sz="1400" dirty="0">
              <a:latin typeface="Europe" pitchFamily="2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b="13673"/>
          <a:stretch/>
        </p:blipFill>
        <p:spPr>
          <a:xfrm>
            <a:off x="12357" y="5821193"/>
            <a:ext cx="4415237" cy="1036807"/>
          </a:xfrm>
          <a:prstGeom prst="rect">
            <a:avLst/>
          </a:prstGeom>
        </p:spPr>
      </p:pic>
      <p:sp>
        <p:nvSpPr>
          <p:cNvPr id="50" name="Прямоугольник 66"/>
          <p:cNvSpPr/>
          <p:nvPr/>
        </p:nvSpPr>
        <p:spPr>
          <a:xfrm>
            <a:off x="2941" y="1588"/>
            <a:ext cx="2774868" cy="1115535"/>
          </a:xfrm>
          <a:custGeom>
            <a:avLst/>
            <a:gdLst>
              <a:gd name="connsiteX0" fmla="*/ 0 w 5006310"/>
              <a:gd name="connsiteY0" fmla="*/ 0 h 1113433"/>
              <a:gd name="connsiteX1" fmla="*/ 5006310 w 5006310"/>
              <a:gd name="connsiteY1" fmla="*/ 0 h 1113433"/>
              <a:gd name="connsiteX2" fmla="*/ 5006310 w 5006310"/>
              <a:gd name="connsiteY2" fmla="*/ 1113433 h 1113433"/>
              <a:gd name="connsiteX3" fmla="*/ 0 w 5006310"/>
              <a:gd name="connsiteY3" fmla="*/ 1113433 h 1113433"/>
              <a:gd name="connsiteX4" fmla="*/ 0 w 5006310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45492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26484"/>
              <a:gd name="connsiteX1" fmla="*/ 5230419 w 6017692"/>
              <a:gd name="connsiteY1" fmla="*/ 0 h 1126484"/>
              <a:gd name="connsiteX2" fmla="*/ 6017692 w 6017692"/>
              <a:gd name="connsiteY2" fmla="*/ 1113433 h 1126484"/>
              <a:gd name="connsiteX3" fmla="*/ 3213185 w 6017692"/>
              <a:gd name="connsiteY3" fmla="*/ 1126484 h 1126484"/>
              <a:gd name="connsiteX4" fmla="*/ 0 w 6017692"/>
              <a:gd name="connsiteY4" fmla="*/ 0 h 1126484"/>
              <a:gd name="connsiteX0" fmla="*/ 0 w 6017692"/>
              <a:gd name="connsiteY0" fmla="*/ 0 h 1114542"/>
              <a:gd name="connsiteX1" fmla="*/ 5230419 w 6017692"/>
              <a:gd name="connsiteY1" fmla="*/ 0 h 1114542"/>
              <a:gd name="connsiteX2" fmla="*/ 6017692 w 6017692"/>
              <a:gd name="connsiteY2" fmla="*/ 1113433 h 1114542"/>
              <a:gd name="connsiteX3" fmla="*/ 3225137 w 6017692"/>
              <a:gd name="connsiteY3" fmla="*/ 1114542 h 1114542"/>
              <a:gd name="connsiteX4" fmla="*/ 0 w 6017692"/>
              <a:gd name="connsiteY4" fmla="*/ 0 h 1114542"/>
              <a:gd name="connsiteX0" fmla="*/ 19806 w 2792555"/>
              <a:gd name="connsiteY0" fmla="*/ 11942 h 1114542"/>
              <a:gd name="connsiteX1" fmla="*/ 2005282 w 2792555"/>
              <a:gd name="connsiteY1" fmla="*/ 0 h 1114542"/>
              <a:gd name="connsiteX2" fmla="*/ 2792555 w 2792555"/>
              <a:gd name="connsiteY2" fmla="*/ 1113433 h 1114542"/>
              <a:gd name="connsiteX3" fmla="*/ 0 w 2792555"/>
              <a:gd name="connsiteY3" fmla="*/ 1114542 h 1114542"/>
              <a:gd name="connsiteX4" fmla="*/ 19806 w 2792555"/>
              <a:gd name="connsiteY4" fmla="*/ 11942 h 1114542"/>
              <a:gd name="connsiteX0" fmla="*/ 1879 w 2774628"/>
              <a:gd name="connsiteY0" fmla="*/ 11942 h 1114542"/>
              <a:gd name="connsiteX1" fmla="*/ 1987355 w 2774628"/>
              <a:gd name="connsiteY1" fmla="*/ 0 h 1114542"/>
              <a:gd name="connsiteX2" fmla="*/ 2774628 w 2774628"/>
              <a:gd name="connsiteY2" fmla="*/ 1113433 h 1114542"/>
              <a:gd name="connsiteX3" fmla="*/ 0 w 2774628"/>
              <a:gd name="connsiteY3" fmla="*/ 1114542 h 1114542"/>
              <a:gd name="connsiteX4" fmla="*/ 1879 w 2774628"/>
              <a:gd name="connsiteY4" fmla="*/ 11942 h 111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628" h="1114542">
                <a:moveTo>
                  <a:pt x="1879" y="11942"/>
                </a:moveTo>
                <a:lnTo>
                  <a:pt x="1987355" y="0"/>
                </a:lnTo>
                <a:cubicBezTo>
                  <a:pt x="2188103" y="196740"/>
                  <a:pt x="2553880" y="670247"/>
                  <a:pt x="2774628" y="1113433"/>
                </a:cubicBezTo>
                <a:lnTo>
                  <a:pt x="0" y="1114542"/>
                </a:lnTo>
                <a:cubicBezTo>
                  <a:pt x="626" y="747009"/>
                  <a:pt x="1253" y="379475"/>
                  <a:pt x="1879" y="119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aseline="-25000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3" r="-1" b="56373"/>
          <a:stretch/>
        </p:blipFill>
        <p:spPr>
          <a:xfrm>
            <a:off x="3462435" y="4336551"/>
            <a:ext cx="2251638" cy="2521449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8" b="57686"/>
          <a:stretch/>
        </p:blipFill>
        <p:spPr>
          <a:xfrm>
            <a:off x="3601665" y="4858745"/>
            <a:ext cx="1492235" cy="199925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8" b="41665"/>
          <a:stretch/>
        </p:blipFill>
        <p:spPr>
          <a:xfrm>
            <a:off x="3625869" y="3402806"/>
            <a:ext cx="1465443" cy="346392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6803" y="434827"/>
            <a:ext cx="3384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«</a:t>
            </a:r>
            <a:r>
              <a:rPr lang="en-US" sz="20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#</a:t>
            </a:r>
            <a:r>
              <a:rPr lang="ru-RU" sz="20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МЫВМЕСТЕ»</a:t>
            </a:r>
            <a:endParaRPr lang="ru-RU" sz="2000" dirty="0">
              <a:solidFill>
                <a:srgbClr val="F26836"/>
              </a:solidFill>
              <a:latin typeface="+mn-lt"/>
              <a:ea typeface="Europe Normal" charset="0"/>
              <a:cs typeface="Europe Normal" charset="0"/>
            </a:endParaRPr>
          </a:p>
        </p:txBody>
      </p:sp>
      <p:sp>
        <p:nvSpPr>
          <p:cNvPr id="21" name="Rectangle 30"/>
          <p:cNvSpPr txBox="1">
            <a:spLocks noChangeArrowheads="1"/>
          </p:cNvSpPr>
          <p:nvPr/>
        </p:nvSpPr>
        <p:spPr bwMode="auto">
          <a:xfrm>
            <a:off x="322216" y="5959818"/>
            <a:ext cx="2794319" cy="48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77900">
              <a:spcBef>
                <a:spcPct val="20000"/>
              </a:spcBef>
              <a:buSzPct val="80000"/>
              <a:buBlip>
                <a:blip r:embed="rId11"/>
              </a:buBlip>
              <a:defRPr sz="1200">
                <a:solidFill>
                  <a:srgbClr val="3D464A"/>
                </a:solidFill>
                <a:latin typeface="Europe" pitchFamily="2" charset="0"/>
              </a:defRPr>
            </a:lvl1pPr>
            <a:lvl2pPr marL="742950" indent="-285750" defTabSz="977900">
              <a:spcBef>
                <a:spcPct val="20000"/>
              </a:spcBef>
              <a:buClr>
                <a:srgbClr val="FED208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rgbClr val="3D464A"/>
                </a:solidFill>
                <a:latin typeface="Europe" pitchFamily="2" charset="0"/>
              </a:defRPr>
            </a:lvl2pPr>
            <a:lvl3pPr marL="1143000" indent="-228600" defTabSz="977900">
              <a:spcBef>
                <a:spcPct val="20000"/>
              </a:spcBef>
              <a:buClr>
                <a:srgbClr val="FED208"/>
              </a:buClr>
              <a:buSzPct val="96000"/>
              <a:buFont typeface="Wingdings" panose="05000000000000000000" pitchFamily="2" charset="2"/>
              <a:buChar char="§"/>
              <a:defRPr sz="1200">
                <a:solidFill>
                  <a:srgbClr val="3D464A"/>
                </a:solidFill>
                <a:latin typeface="Europe" pitchFamily="2" charset="0"/>
              </a:defRPr>
            </a:lvl3pPr>
            <a:lvl4pPr marL="1600200" indent="-228600" defTabSz="9779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3D464A"/>
                </a:solidFill>
                <a:latin typeface="Europe" pitchFamily="2" charset="0"/>
              </a:defRPr>
            </a:lvl4pPr>
            <a:lvl5pPr marL="2057400" indent="-228600" defTabSz="9779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5pPr>
            <a:lvl6pPr marL="25146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6pPr>
            <a:lvl7pPr marL="29718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7pPr>
            <a:lvl8pPr marL="34290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8pPr>
            <a:lvl9pPr marL="38862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+mn-lt"/>
              </a:rPr>
              <a:t>АО </a:t>
            </a:r>
            <a:r>
              <a:rPr lang="ru-RU" altLang="ru-RU" sz="1800" dirty="0">
                <a:solidFill>
                  <a:srgbClr val="000000"/>
                </a:solidFill>
                <a:latin typeface="+mn-lt"/>
              </a:rPr>
              <a:t>«Куйбышевский НПЗ»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958444"/>
            <a:ext cx="630455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00">
              <a:lnSpc>
                <a:spcPct val="200000"/>
              </a:lnSpc>
            </a:pPr>
            <a:r>
              <a:rPr lang="ru-RU" sz="1400" dirty="0" smtClean="0">
                <a:latin typeface="EuropeDemi" pitchFamily="2" charset="0"/>
                <a:ea typeface="Europe Normal" charset="0"/>
                <a:cs typeface="Europe Normal" charset="0"/>
              </a:rPr>
              <a:t>   </a:t>
            </a:r>
            <a:r>
              <a:rPr lang="ru-RU" sz="22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Результаты:</a:t>
            </a:r>
            <a:endParaRPr lang="ru-RU" sz="2200" b="1" dirty="0" smtClean="0">
              <a:solidFill>
                <a:srgbClr val="F26836"/>
              </a:solidFill>
              <a:latin typeface="Europe" pitchFamily="2" charset="0"/>
              <a:ea typeface="Europe Normal" charset="0"/>
              <a:cs typeface="Europe Normal" charset="0"/>
            </a:endParaRPr>
          </a:p>
          <a:p>
            <a:pPr marL="285750" indent="-285750" defTabSz="576000">
              <a:buFontTx/>
              <a:buChar char="-"/>
            </a:pPr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Ежегодно в мероприятии принимают участие </a:t>
            </a: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40-50 детей и столько же родителей.</a:t>
            </a:r>
          </a:p>
          <a:p>
            <a:pPr defTabSz="576000"/>
            <a:endParaRPr lang="ru-RU" sz="1600" dirty="0" smtClean="0">
              <a:latin typeface="+mn-lt"/>
              <a:ea typeface="Europe Normal" charset="0"/>
              <a:cs typeface="Europe Normal" charset="0"/>
            </a:endParaRPr>
          </a:p>
          <a:p>
            <a:pPr marL="285750" indent="-285750" defTabSz="576000">
              <a:buFontTx/>
              <a:buChar char="-"/>
            </a:pPr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Ежегодно в мероприятии принимают участие</a:t>
            </a: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10-15 работников АО «КНПЗ» - молодых</a:t>
            </a: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специалистов, что способствует развитию</a:t>
            </a:r>
          </a:p>
          <a:p>
            <a:pPr defTabSz="576000"/>
            <a:r>
              <a:rPr lang="ru-RU" sz="1600" dirty="0">
                <a:latin typeface="+mn-lt"/>
                <a:ea typeface="Europe Normal" charset="0"/>
                <a:cs typeface="Europe Normal" charset="0"/>
              </a:rPr>
              <a:t>д</a:t>
            </a:r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обровольческой инициативы на предприятии</a:t>
            </a: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и формированию активной социальной позиции</a:t>
            </a: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у работников завода. </a:t>
            </a:r>
          </a:p>
          <a:p>
            <a:pPr defTabSz="576000"/>
            <a:endParaRPr lang="ru-RU" sz="1600" dirty="0" smtClean="0">
              <a:latin typeface="+mn-lt"/>
              <a:ea typeface="Europe Normal" charset="0"/>
              <a:cs typeface="Europe Normal" charset="0"/>
            </a:endParaRPr>
          </a:p>
          <a:p>
            <a:pPr marL="285750" indent="-285750" defTabSz="576000">
              <a:buFontTx/>
              <a:buChar char="-"/>
            </a:pPr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В процессе реализации мероприятия формируются</a:t>
            </a:r>
          </a:p>
          <a:p>
            <a:pPr defTabSz="576000"/>
            <a:r>
              <a:rPr lang="ru-RU" sz="1600" dirty="0">
                <a:latin typeface="+mn-lt"/>
                <a:ea typeface="Europe Normal" charset="0"/>
                <a:cs typeface="Europe Normal" charset="0"/>
              </a:rPr>
              <a:t>п</a:t>
            </a:r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артнёрские отношения с муниципальными</a:t>
            </a:r>
          </a:p>
          <a:p>
            <a:pPr defTabSz="576000"/>
            <a:r>
              <a:rPr lang="ru-RU" sz="1600" dirty="0">
                <a:latin typeface="+mn-lt"/>
                <a:ea typeface="Europe Normal" charset="0"/>
                <a:cs typeface="Europe Normal" charset="0"/>
              </a:rPr>
              <a:t>у</a:t>
            </a:r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чреждениями и бюджетными организациями,</a:t>
            </a: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это помогает эффективному решению проблем</a:t>
            </a:r>
          </a:p>
          <a:p>
            <a:pPr defTabSz="576000"/>
            <a:r>
              <a:rPr lang="ru-RU" sz="1600" dirty="0" smtClean="0">
                <a:latin typeface="+mn-lt"/>
                <a:ea typeface="Europe Normal" charset="0"/>
                <a:cs typeface="Europe Normal" charset="0"/>
              </a:rPr>
              <a:t>территории. </a:t>
            </a:r>
          </a:p>
        </p:txBody>
      </p:sp>
    </p:spTree>
    <p:extLst>
      <p:ext uri="{BB962C8B-B14F-4D97-AF65-F5344CB8AC3E}">
        <p14:creationId xmlns:p14="http://schemas.microsoft.com/office/powerpoint/2010/main" val="23583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4" r="22164" b="16144"/>
          <a:stretch/>
        </p:blipFill>
        <p:spPr>
          <a:xfrm>
            <a:off x="4705411" y="767280"/>
            <a:ext cx="7479532" cy="551858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9" t="26051" b="19339"/>
          <a:stretch/>
        </p:blipFill>
        <p:spPr>
          <a:xfrm>
            <a:off x="0" y="0"/>
            <a:ext cx="5087404" cy="6858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5" t="14830" b="6163"/>
          <a:stretch/>
        </p:blipFill>
        <p:spPr>
          <a:xfrm>
            <a:off x="12032" y="0"/>
            <a:ext cx="3208688" cy="68580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207770" y="0"/>
            <a:ext cx="10984230" cy="1112838"/>
          </a:xfrm>
          <a:prstGeom prst="rect">
            <a:avLst/>
          </a:prstGeom>
          <a:gradFill>
            <a:gsLst>
              <a:gs pos="0">
                <a:srgbClr val="FF6600"/>
              </a:gs>
              <a:gs pos="100000">
                <a:srgbClr val="FFD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1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010" y="152400"/>
            <a:ext cx="11461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3462435" y="233093"/>
            <a:ext cx="712906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Социальный проект</a:t>
            </a:r>
          </a:p>
          <a:p>
            <a:pPr algn="ctr" eaLnBrk="0" hangingPunct="0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«День безграничных возможностей»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Прямоугольник 137"/>
          <p:cNvSpPr/>
          <p:nvPr/>
        </p:nvSpPr>
        <p:spPr>
          <a:xfrm>
            <a:off x="3776345" y="6252460"/>
            <a:ext cx="8415655" cy="623004"/>
          </a:xfrm>
          <a:custGeom>
            <a:avLst/>
            <a:gdLst>
              <a:gd name="connsiteX0" fmla="*/ 0 w 5156200"/>
              <a:gd name="connsiteY0" fmla="*/ 0 h 513147"/>
              <a:gd name="connsiteX1" fmla="*/ 5156200 w 5156200"/>
              <a:gd name="connsiteY1" fmla="*/ 0 h 513147"/>
              <a:gd name="connsiteX2" fmla="*/ 5156200 w 5156200"/>
              <a:gd name="connsiteY2" fmla="*/ 513147 h 513147"/>
              <a:gd name="connsiteX3" fmla="*/ 0 w 5156200"/>
              <a:gd name="connsiteY3" fmla="*/ 513147 h 513147"/>
              <a:gd name="connsiteX4" fmla="*/ 0 w 5156200"/>
              <a:gd name="connsiteY4" fmla="*/ 0 h 513147"/>
              <a:gd name="connsiteX0" fmla="*/ 304800 w 5461000"/>
              <a:gd name="connsiteY0" fmla="*/ 0 h 513147"/>
              <a:gd name="connsiteX1" fmla="*/ 5461000 w 5461000"/>
              <a:gd name="connsiteY1" fmla="*/ 0 h 513147"/>
              <a:gd name="connsiteX2" fmla="*/ 5461000 w 5461000"/>
              <a:gd name="connsiteY2" fmla="*/ 513147 h 513147"/>
              <a:gd name="connsiteX3" fmla="*/ 0 w 5461000"/>
              <a:gd name="connsiteY3" fmla="*/ 487747 h 513147"/>
              <a:gd name="connsiteX4" fmla="*/ 304800 w 5461000"/>
              <a:gd name="connsiteY4" fmla="*/ 0 h 513147"/>
              <a:gd name="connsiteX0" fmla="*/ 333575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33575 w 5489775"/>
              <a:gd name="connsiteY4" fmla="*/ 0 h 513147"/>
              <a:gd name="connsiteX0" fmla="*/ 333575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33575 w 5489775"/>
              <a:gd name="connsiteY4" fmla="*/ 0 h 513147"/>
              <a:gd name="connsiteX0" fmla="*/ 346364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46364 w 5489775"/>
              <a:gd name="connsiteY4" fmla="*/ 0 h 513147"/>
              <a:gd name="connsiteX0" fmla="*/ 346364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46364 w 5489775"/>
              <a:gd name="connsiteY4" fmla="*/ 0 h 513147"/>
              <a:gd name="connsiteX0" fmla="*/ 346364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346364 w 5489775"/>
              <a:gd name="connsiteY4" fmla="*/ 0 h 513147"/>
              <a:gd name="connsiteX0" fmla="*/ 271803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271803 w 5489775"/>
              <a:gd name="connsiteY4" fmla="*/ 0 h 513147"/>
              <a:gd name="connsiteX0" fmla="*/ 271803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271803 w 5489775"/>
              <a:gd name="connsiteY4" fmla="*/ 0 h 513147"/>
              <a:gd name="connsiteX0" fmla="*/ 271803 w 5489775"/>
              <a:gd name="connsiteY0" fmla="*/ 0 h 513147"/>
              <a:gd name="connsiteX1" fmla="*/ 5489775 w 5489775"/>
              <a:gd name="connsiteY1" fmla="*/ 0 h 513147"/>
              <a:gd name="connsiteX2" fmla="*/ 5489775 w 5489775"/>
              <a:gd name="connsiteY2" fmla="*/ 513147 h 513147"/>
              <a:gd name="connsiteX3" fmla="*/ 0 w 5489775"/>
              <a:gd name="connsiteY3" fmla="*/ 497339 h 513147"/>
              <a:gd name="connsiteX4" fmla="*/ 271803 w 5489775"/>
              <a:gd name="connsiteY4" fmla="*/ 0 h 51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9775" h="513147">
                <a:moveTo>
                  <a:pt x="271803" y="0"/>
                </a:moveTo>
                <a:lnTo>
                  <a:pt x="5489775" y="0"/>
                </a:lnTo>
                <a:lnTo>
                  <a:pt x="5489775" y="513147"/>
                </a:lnTo>
                <a:lnTo>
                  <a:pt x="0" y="497339"/>
                </a:lnTo>
                <a:cubicBezTo>
                  <a:pt x="90259" y="356851"/>
                  <a:pt x="178200" y="191068"/>
                  <a:pt x="271803" y="0"/>
                </a:cubicBezTo>
                <a:close/>
              </a:path>
            </a:pathLst>
          </a:custGeom>
          <a:gradFill>
            <a:gsLst>
              <a:gs pos="0">
                <a:srgbClr val="FF6600"/>
              </a:gs>
              <a:gs pos="100000">
                <a:srgbClr val="FFD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1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46111" y="6447297"/>
            <a:ext cx="267698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833438" indent="-833438" defTabSz="955675">
              <a:tabLst>
                <a:tab pos="831850" algn="l"/>
              </a:tabLst>
            </a:pPr>
            <a:r>
              <a:rPr lang="ru-RU" sz="1400" dirty="0" smtClean="0">
                <a:latin typeface="Europe" pitchFamily="2" charset="0"/>
              </a:rPr>
              <a:t>9</a:t>
            </a:r>
            <a:endParaRPr lang="ru-RU" sz="1400" dirty="0">
              <a:latin typeface="Europe" pitchFamily="2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b="13673"/>
          <a:stretch/>
        </p:blipFill>
        <p:spPr>
          <a:xfrm>
            <a:off x="12357" y="5821193"/>
            <a:ext cx="4415237" cy="1036807"/>
          </a:xfrm>
          <a:prstGeom prst="rect">
            <a:avLst/>
          </a:prstGeom>
        </p:spPr>
      </p:pic>
      <p:sp>
        <p:nvSpPr>
          <p:cNvPr id="50" name="Прямоугольник 66"/>
          <p:cNvSpPr/>
          <p:nvPr/>
        </p:nvSpPr>
        <p:spPr>
          <a:xfrm>
            <a:off x="2941" y="1588"/>
            <a:ext cx="2774868" cy="1115535"/>
          </a:xfrm>
          <a:custGeom>
            <a:avLst/>
            <a:gdLst>
              <a:gd name="connsiteX0" fmla="*/ 0 w 5006310"/>
              <a:gd name="connsiteY0" fmla="*/ 0 h 1113433"/>
              <a:gd name="connsiteX1" fmla="*/ 5006310 w 5006310"/>
              <a:gd name="connsiteY1" fmla="*/ 0 h 1113433"/>
              <a:gd name="connsiteX2" fmla="*/ 5006310 w 5006310"/>
              <a:gd name="connsiteY2" fmla="*/ 1113433 h 1113433"/>
              <a:gd name="connsiteX3" fmla="*/ 0 w 5006310"/>
              <a:gd name="connsiteY3" fmla="*/ 1113433 h 1113433"/>
              <a:gd name="connsiteX4" fmla="*/ 0 w 5006310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006310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00274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45492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13433"/>
              <a:gd name="connsiteX1" fmla="*/ 5230419 w 6017692"/>
              <a:gd name="connsiteY1" fmla="*/ 0 h 1113433"/>
              <a:gd name="connsiteX2" fmla="*/ 6017692 w 6017692"/>
              <a:gd name="connsiteY2" fmla="*/ 1113433 h 1113433"/>
              <a:gd name="connsiteX3" fmla="*/ 0 w 6017692"/>
              <a:gd name="connsiteY3" fmla="*/ 1113433 h 1113433"/>
              <a:gd name="connsiteX4" fmla="*/ 0 w 6017692"/>
              <a:gd name="connsiteY4" fmla="*/ 0 h 1113433"/>
              <a:gd name="connsiteX0" fmla="*/ 0 w 6017692"/>
              <a:gd name="connsiteY0" fmla="*/ 0 h 1126484"/>
              <a:gd name="connsiteX1" fmla="*/ 5230419 w 6017692"/>
              <a:gd name="connsiteY1" fmla="*/ 0 h 1126484"/>
              <a:gd name="connsiteX2" fmla="*/ 6017692 w 6017692"/>
              <a:gd name="connsiteY2" fmla="*/ 1113433 h 1126484"/>
              <a:gd name="connsiteX3" fmla="*/ 3213185 w 6017692"/>
              <a:gd name="connsiteY3" fmla="*/ 1126484 h 1126484"/>
              <a:gd name="connsiteX4" fmla="*/ 0 w 6017692"/>
              <a:gd name="connsiteY4" fmla="*/ 0 h 1126484"/>
              <a:gd name="connsiteX0" fmla="*/ 0 w 6017692"/>
              <a:gd name="connsiteY0" fmla="*/ 0 h 1114542"/>
              <a:gd name="connsiteX1" fmla="*/ 5230419 w 6017692"/>
              <a:gd name="connsiteY1" fmla="*/ 0 h 1114542"/>
              <a:gd name="connsiteX2" fmla="*/ 6017692 w 6017692"/>
              <a:gd name="connsiteY2" fmla="*/ 1113433 h 1114542"/>
              <a:gd name="connsiteX3" fmla="*/ 3225137 w 6017692"/>
              <a:gd name="connsiteY3" fmla="*/ 1114542 h 1114542"/>
              <a:gd name="connsiteX4" fmla="*/ 0 w 6017692"/>
              <a:gd name="connsiteY4" fmla="*/ 0 h 1114542"/>
              <a:gd name="connsiteX0" fmla="*/ 19806 w 2792555"/>
              <a:gd name="connsiteY0" fmla="*/ 11942 h 1114542"/>
              <a:gd name="connsiteX1" fmla="*/ 2005282 w 2792555"/>
              <a:gd name="connsiteY1" fmla="*/ 0 h 1114542"/>
              <a:gd name="connsiteX2" fmla="*/ 2792555 w 2792555"/>
              <a:gd name="connsiteY2" fmla="*/ 1113433 h 1114542"/>
              <a:gd name="connsiteX3" fmla="*/ 0 w 2792555"/>
              <a:gd name="connsiteY3" fmla="*/ 1114542 h 1114542"/>
              <a:gd name="connsiteX4" fmla="*/ 19806 w 2792555"/>
              <a:gd name="connsiteY4" fmla="*/ 11942 h 1114542"/>
              <a:gd name="connsiteX0" fmla="*/ 1879 w 2774628"/>
              <a:gd name="connsiteY0" fmla="*/ 11942 h 1114542"/>
              <a:gd name="connsiteX1" fmla="*/ 1987355 w 2774628"/>
              <a:gd name="connsiteY1" fmla="*/ 0 h 1114542"/>
              <a:gd name="connsiteX2" fmla="*/ 2774628 w 2774628"/>
              <a:gd name="connsiteY2" fmla="*/ 1113433 h 1114542"/>
              <a:gd name="connsiteX3" fmla="*/ 0 w 2774628"/>
              <a:gd name="connsiteY3" fmla="*/ 1114542 h 1114542"/>
              <a:gd name="connsiteX4" fmla="*/ 1879 w 2774628"/>
              <a:gd name="connsiteY4" fmla="*/ 11942 h 111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628" h="1114542">
                <a:moveTo>
                  <a:pt x="1879" y="11942"/>
                </a:moveTo>
                <a:lnTo>
                  <a:pt x="1987355" y="0"/>
                </a:lnTo>
                <a:cubicBezTo>
                  <a:pt x="2188103" y="196740"/>
                  <a:pt x="2553880" y="670247"/>
                  <a:pt x="2774628" y="1113433"/>
                </a:cubicBezTo>
                <a:lnTo>
                  <a:pt x="0" y="1114542"/>
                </a:lnTo>
                <a:cubicBezTo>
                  <a:pt x="626" y="747009"/>
                  <a:pt x="1253" y="379475"/>
                  <a:pt x="1879" y="119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aseline="-25000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3" r="-1" b="56373"/>
          <a:stretch/>
        </p:blipFill>
        <p:spPr>
          <a:xfrm>
            <a:off x="3462435" y="4336551"/>
            <a:ext cx="2251638" cy="2521449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8" b="57686"/>
          <a:stretch/>
        </p:blipFill>
        <p:spPr>
          <a:xfrm>
            <a:off x="3601665" y="4858745"/>
            <a:ext cx="1492235" cy="199925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8" b="41665"/>
          <a:stretch/>
        </p:blipFill>
        <p:spPr>
          <a:xfrm>
            <a:off x="3625869" y="3402806"/>
            <a:ext cx="1465443" cy="346392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6803" y="434827"/>
            <a:ext cx="3384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«</a:t>
            </a:r>
            <a:r>
              <a:rPr lang="en-US" sz="200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#</a:t>
            </a:r>
            <a:r>
              <a:rPr lang="ru-RU" sz="200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МЫВМЕСТЕ</a:t>
            </a:r>
            <a:r>
              <a:rPr lang="ru-RU" sz="20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»</a:t>
            </a:r>
            <a:endParaRPr lang="ru-RU" sz="2000" dirty="0">
              <a:solidFill>
                <a:srgbClr val="F26836"/>
              </a:solidFill>
              <a:latin typeface="+mn-lt"/>
              <a:ea typeface="Europe Normal" charset="0"/>
              <a:cs typeface="Europe Normal" charset="0"/>
            </a:endParaRPr>
          </a:p>
        </p:txBody>
      </p:sp>
      <p:sp>
        <p:nvSpPr>
          <p:cNvPr id="21" name="Rectangle 30"/>
          <p:cNvSpPr txBox="1">
            <a:spLocks noChangeArrowheads="1"/>
          </p:cNvSpPr>
          <p:nvPr/>
        </p:nvSpPr>
        <p:spPr bwMode="auto">
          <a:xfrm>
            <a:off x="322216" y="5959818"/>
            <a:ext cx="2794319" cy="48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77900">
              <a:spcBef>
                <a:spcPct val="20000"/>
              </a:spcBef>
              <a:buSzPct val="80000"/>
              <a:buBlip>
                <a:blip r:embed="rId12"/>
              </a:buBlip>
              <a:defRPr sz="1200">
                <a:solidFill>
                  <a:srgbClr val="3D464A"/>
                </a:solidFill>
                <a:latin typeface="Europe" pitchFamily="2" charset="0"/>
              </a:defRPr>
            </a:lvl1pPr>
            <a:lvl2pPr marL="742950" indent="-285750" defTabSz="977900">
              <a:spcBef>
                <a:spcPct val="20000"/>
              </a:spcBef>
              <a:buClr>
                <a:srgbClr val="FED208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rgbClr val="3D464A"/>
                </a:solidFill>
                <a:latin typeface="Europe" pitchFamily="2" charset="0"/>
              </a:defRPr>
            </a:lvl2pPr>
            <a:lvl3pPr marL="1143000" indent="-228600" defTabSz="977900">
              <a:spcBef>
                <a:spcPct val="20000"/>
              </a:spcBef>
              <a:buClr>
                <a:srgbClr val="FED208"/>
              </a:buClr>
              <a:buSzPct val="96000"/>
              <a:buFont typeface="Wingdings" panose="05000000000000000000" pitchFamily="2" charset="2"/>
              <a:buChar char="§"/>
              <a:defRPr sz="1200">
                <a:solidFill>
                  <a:srgbClr val="3D464A"/>
                </a:solidFill>
                <a:latin typeface="Europe" pitchFamily="2" charset="0"/>
              </a:defRPr>
            </a:lvl3pPr>
            <a:lvl4pPr marL="1600200" indent="-228600" defTabSz="9779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3D464A"/>
                </a:solidFill>
                <a:latin typeface="Europe" pitchFamily="2" charset="0"/>
              </a:defRPr>
            </a:lvl4pPr>
            <a:lvl5pPr marL="2057400" indent="-228600" defTabSz="9779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5pPr>
            <a:lvl6pPr marL="25146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6pPr>
            <a:lvl7pPr marL="29718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7pPr>
            <a:lvl8pPr marL="34290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8pPr>
            <a:lvl9pPr marL="3886200" indent="-228600" defTabSz="977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+mn-lt"/>
              </a:rPr>
              <a:t>АО </a:t>
            </a:r>
            <a:r>
              <a:rPr lang="ru-RU" altLang="ru-RU" sz="1800" dirty="0">
                <a:solidFill>
                  <a:srgbClr val="000000"/>
                </a:solidFill>
                <a:latin typeface="+mn-lt"/>
              </a:rPr>
              <a:t>«Куйбышевский НПЗ»</a:t>
            </a:r>
          </a:p>
        </p:txBody>
      </p:sp>
      <p:sp>
        <p:nvSpPr>
          <p:cNvPr id="18" name="TextBox 19"/>
          <p:cNvSpPr txBox="1"/>
          <p:nvPr/>
        </p:nvSpPr>
        <p:spPr>
          <a:xfrm>
            <a:off x="81012" y="1919992"/>
            <a:ext cx="622148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5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5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5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5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5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85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85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85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85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576000"/>
            <a:r>
              <a:rPr lang="ru-RU" sz="1400" dirty="0" smtClean="0">
                <a:latin typeface="EuropeDemi" pitchFamily="2" charset="0"/>
                <a:ea typeface="Europe Normal" charset="0"/>
                <a:cs typeface="Europe Normal" charset="0"/>
              </a:rPr>
              <a:t>   </a:t>
            </a:r>
            <a:r>
              <a:rPr lang="ru-RU" sz="2200" dirty="0" smtClean="0">
                <a:solidFill>
                  <a:srgbClr val="F26836"/>
                </a:solidFill>
                <a:latin typeface="+mn-lt"/>
                <a:ea typeface="Europe Normal" charset="0"/>
                <a:cs typeface="Europe Normal" charset="0"/>
              </a:rPr>
              <a:t>Контакты:</a:t>
            </a:r>
          </a:p>
          <a:p>
            <a:pPr defTabSz="576000"/>
            <a:r>
              <a:rPr lang="ru-RU" sz="2200" dirty="0" smtClean="0">
                <a:latin typeface="+mn-lt"/>
                <a:ea typeface="Europe Normal" charset="0"/>
                <a:cs typeface="Europe Normal" charset="0"/>
              </a:rPr>
              <a:t>АО «Куйбышевский НПЗ»</a:t>
            </a:r>
          </a:p>
          <a:p>
            <a:pPr defTabSz="576000"/>
            <a:r>
              <a:rPr lang="ru-RU" sz="2200" dirty="0">
                <a:latin typeface="+mn-lt"/>
                <a:ea typeface="Europe Normal" charset="0"/>
                <a:cs typeface="Europe Normal" charset="0"/>
              </a:rPr>
              <a:t>у</a:t>
            </a:r>
            <a:r>
              <a:rPr lang="ru-RU" sz="2200" dirty="0" smtClean="0">
                <a:latin typeface="+mn-lt"/>
                <a:ea typeface="Europe Normal" charset="0"/>
                <a:cs typeface="Europe Normal" charset="0"/>
              </a:rPr>
              <a:t>л. Грозненская, д. 25</a:t>
            </a:r>
          </a:p>
          <a:p>
            <a:pPr defTabSz="576000"/>
            <a:r>
              <a:rPr lang="ru-RU" sz="2200" dirty="0" smtClean="0">
                <a:latin typeface="+mn-lt"/>
                <a:ea typeface="Europe Normal" charset="0"/>
                <a:cs typeface="Europe Normal" charset="0"/>
              </a:rPr>
              <a:t>Тел.: 8(987) 900–16-47</a:t>
            </a:r>
          </a:p>
          <a:p>
            <a:pPr defTabSz="576000"/>
            <a:r>
              <a:rPr lang="ru-RU" sz="2200" dirty="0" smtClean="0">
                <a:latin typeface="+mn-lt"/>
                <a:ea typeface="Europe Normal" charset="0"/>
                <a:cs typeface="Europe Normal" charset="0"/>
              </a:rPr>
              <a:t>8(846) 307-40-24</a:t>
            </a:r>
            <a:endParaRPr lang="ru-RU" sz="1600" dirty="0" smtClean="0">
              <a:latin typeface="+mn-lt"/>
              <a:ea typeface="Europe Normal" charset="0"/>
              <a:cs typeface="Europe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61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i7FyfpusZ0.lIPOOntS8u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i7FyfpusZ0.lIPOOntS8u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i7FyfpusZ0.lIPOOntS8u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i7FyfpusZ0.lIPOOntS8u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i7FyfpusZ0.lIPOOntS8u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i7FyfpusZ0.lIPOOntS8u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i7FyfpusZ0.lIPOOntS8u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i7FyfpusZ0.lIPOOntS8u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i7FyfpusZ0.lIPOOntS8uw"/>
</p:tagLst>
</file>

<file path=ppt/theme/theme1.xml><?xml version="1.0" encoding="utf-8"?>
<a:theme xmlns:a="http://schemas.openxmlformats.org/drawingml/2006/main" name="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5384</TotalTime>
  <Words>552</Words>
  <Application>Microsoft Office PowerPoint</Application>
  <PresentationFormat>Произвольный</PresentationFormat>
  <Paragraphs>126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внутренний слайд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шрифт Europe 20 pt</dc:title>
  <dc:creator>Лаврентьева Ирина Владимировна</dc:creator>
  <cp:lastModifiedBy>Борщова Ольга Валентиновна</cp:lastModifiedBy>
  <cp:revision>587</cp:revision>
  <cp:lastPrinted>2021-03-29T09:34:48Z</cp:lastPrinted>
  <dcterms:created xsi:type="dcterms:W3CDTF">2012-04-25T13:09:23Z</dcterms:created>
  <dcterms:modified xsi:type="dcterms:W3CDTF">2021-07-01T12:41:48Z</dcterms:modified>
</cp:coreProperties>
</file>