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4" r:id="rId4"/>
    <p:sldId id="258" r:id="rId5"/>
    <p:sldId id="265" r:id="rId6"/>
    <p:sldId id="266" r:id="rId7"/>
    <p:sldId id="269" r:id="rId8"/>
    <p:sldId id="262" r:id="rId9"/>
    <p:sldId id="260" r:id="rId10"/>
    <p:sldId id="259" r:id="rId11"/>
    <p:sldId id="267" r:id="rId12"/>
    <p:sldId id="261" r:id="rId13"/>
  </p:sldIdLst>
  <p:sldSz cx="12192000" cy="6858000"/>
  <p:notesSz cx="6858000" cy="9144000"/>
  <p:embeddedFontLst>
    <p:embeddedFont>
      <p:font typeface="Montserrat" panose="00000800000000000000" pitchFamily="2" charset="-52"/>
      <p:bold r:id="rId15"/>
    </p:embeddedFont>
    <p:embeddedFont>
      <p:font typeface="Montserrat SemiBold" panose="020B0604020202020204" charset="-52"/>
      <p:regular r:id="rId16"/>
      <p:bold r:id="rId17"/>
      <p:italic r:id="rId18"/>
      <p:boldItalic r:id="rId19"/>
    </p:embeddedFont>
    <p:embeddedFont>
      <p:font typeface="Montserrat ExtraBold" panose="020B0604020202020204" charset="-52"/>
      <p:bold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ontserrat Black" panose="020B0604020202020204" charset="-52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9UBovmY4iNpKhDI8WJPxHsutL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B47"/>
    <a:srgbClr val="EC7320"/>
    <a:srgbClr val="FF7D25"/>
    <a:srgbClr val="FFC8A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1751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465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4623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8111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3204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2495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7475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4952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0319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5051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8126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0979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9483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video-70627715_456242408" TargetMode="External"/><Relationship Id="rId13" Type="http://schemas.openxmlformats.org/officeDocument/2006/relationships/hyperlink" Target="https://vk.com/theyoungguardnr?w=wall-155303311_944" TargetMode="External"/><Relationship Id="rId18" Type="http://schemas.openxmlformats.org/officeDocument/2006/relationships/image" Target="../media/image29.jpeg"/><Relationship Id="rId3" Type="http://schemas.openxmlformats.org/officeDocument/2006/relationships/image" Target="../media/image4.png"/><Relationship Id="rId7" Type="http://schemas.openxmlformats.org/officeDocument/2006/relationships/hyperlink" Target="https://vk.com/video-70627715_456241859" TargetMode="External"/><Relationship Id="rId12" Type="http://schemas.openxmlformats.org/officeDocument/2006/relationships/hyperlink" Target="https://vk.com/id127947736?w=wall127947736_5309/all" TargetMode="External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molodejnr?w=wall-30662144_13564" TargetMode="External"/><Relationship Id="rId11" Type="http://schemas.openxmlformats.org/officeDocument/2006/relationships/hyperlink" Target="https://vk.com/mku_nika?w=wall-162710395_734" TargetMode="External"/><Relationship Id="rId5" Type="http://schemas.openxmlformats.org/officeDocument/2006/relationships/image" Target="../media/image1.png"/><Relationship Id="rId15" Type="http://schemas.openxmlformats.org/officeDocument/2006/relationships/image" Target="../media/image26.png"/><Relationship Id="rId10" Type="http://schemas.openxmlformats.org/officeDocument/2006/relationships/hyperlink" Target="https://vk.com/mku_nika?w=wall-162710395_735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vk.com/video1414041_456239505" TargetMode="External"/><Relationship Id="rId14" Type="http://schemas.openxmlformats.org/officeDocument/2006/relationships/hyperlink" Target="https://vk.com/id485134303?w=wall485134303_176/al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4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.png"/><Relationship Id="rId10" Type="http://schemas.openxmlformats.org/officeDocument/2006/relationships/image" Target="../media/image33.jpg"/><Relationship Id="rId4" Type="http://schemas.openxmlformats.org/officeDocument/2006/relationships/image" Target="../media/image5.png"/><Relationship Id="rId9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4.jpg"/><Relationship Id="rId5" Type="http://schemas.openxmlformats.org/officeDocument/2006/relationships/image" Target="../media/image1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jp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1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0.png"/><Relationship Id="rId5" Type="http://schemas.openxmlformats.org/officeDocument/2006/relationships/image" Target="../media/image1.png"/><Relationship Id="rId10" Type="http://schemas.openxmlformats.org/officeDocument/2006/relationships/image" Target="../media/image19.jp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4.jpg"/><Relationship Id="rId5" Type="http://schemas.openxmlformats.org/officeDocument/2006/relationships/image" Target="../media/image1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/>
          <p:nvPr/>
        </p:nvSpPr>
        <p:spPr>
          <a:xfrm>
            <a:off x="604921" y="4964050"/>
            <a:ext cx="3567029" cy="244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2130968" y="1675036"/>
            <a:ext cx="878506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НАЗВАНИЕ</a:t>
            </a:r>
            <a:r>
              <a:rPr lang="ru-R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: Семейные Добрые Игры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3252441" y="2642421"/>
            <a:ext cx="654211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АВТОР: </a:t>
            </a: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Наталья Приходько</a:t>
            </a:r>
            <a:endParaRPr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Google Shape;109;p2" descr="C:\Users\Соня\Desktop\Мывместе 2\Шаблон\Элементы\Ресурс 11@2x.png"/>
          <p:cNvPicPr preferRelativeResize="0"/>
          <p:nvPr/>
        </p:nvPicPr>
        <p:blipFill rotWithShape="1">
          <a:blip r:embed="rId3">
            <a:alphaModFix/>
          </a:blip>
          <a:srcRect r="58451" b="40180"/>
          <a:stretch/>
        </p:blipFill>
        <p:spPr>
          <a:xfrm>
            <a:off x="-90542" y="9959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2;p2" descr="C:\Users\Соня\Desktop\Мывместе 2\Шаблон\Элементы\Ресурс 2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3070" y="1891863"/>
            <a:ext cx="6938930" cy="496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6" y="3686175"/>
            <a:ext cx="2766598" cy="2766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4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4605905" y="619712"/>
            <a:ext cx="4369177" cy="46166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5097333" y="-132492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4931424" y="657517"/>
            <a:ext cx="4043658" cy="3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 dirty="0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МЫ В СОЦИАЛЬНЫХ СЕТЯХ</a:t>
            </a:r>
            <a:endParaRPr dirty="0">
              <a:latin typeface="Montserrat SemiBold" panose="020B0604020202020204" charset="-52"/>
            </a:endParaRPr>
          </a:p>
        </p:txBody>
      </p:sp>
      <p:pic>
        <p:nvPicPr>
          <p:cNvPr id="155" name="Google Shape;155;p4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 txBox="1"/>
          <p:nvPr/>
        </p:nvSpPr>
        <p:spPr>
          <a:xfrm>
            <a:off x="929836" y="2205312"/>
            <a:ext cx="10393484" cy="3832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Ссылки и QR-коды на социальные сети проекта, организации</a:t>
            </a:r>
            <a:r>
              <a:rPr lang="ru-RU" sz="1800" b="1" dirty="0" smtClean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lvl="0">
              <a:buClr>
                <a:srgbClr val="FF954D"/>
              </a:buClr>
              <a:buSzPts val="1800"/>
            </a:pPr>
            <a:r>
              <a:rPr lang="en-US" sz="2600" u="sng" dirty="0">
                <a:solidFill>
                  <a:srgbClr val="0000FF"/>
                </a:solidFill>
                <a:latin typeface="Montserrat SemiBold" panose="020B0604020202020204" charset="-52"/>
                <a:ea typeface="Times New Roman" panose="02020603050405020304" pitchFamily="18" charset="0"/>
                <a:hlinkClick r:id="rId6"/>
              </a:rPr>
              <a:t>https://vk.com/molodejnr?w=wall-30662144_19534</a:t>
            </a:r>
          </a:p>
          <a:p>
            <a:pPr lvl="0">
              <a:buClr>
                <a:srgbClr val="FF954D"/>
              </a:buClr>
              <a:buSzPts val="1800"/>
            </a:pPr>
            <a:r>
              <a:rPr lang="en-US" sz="2600" u="sng" dirty="0">
                <a:solidFill>
                  <a:srgbClr val="0000FF"/>
                </a:solidFill>
                <a:latin typeface="Montserrat SemiBold" panose="020B0604020202020204" charset="-52"/>
                <a:ea typeface="Times New Roman" panose="02020603050405020304" pitchFamily="18" charset="0"/>
                <a:hlinkClick r:id="rId6"/>
              </a:rPr>
              <a:t>https://vk.com/molodejnr?w=wall-30662144_19681</a:t>
            </a:r>
          </a:p>
          <a:p>
            <a:pPr lvl="0">
              <a:buClr>
                <a:srgbClr val="FF954D"/>
              </a:buClr>
              <a:buSzPts val="1800"/>
            </a:pPr>
            <a:r>
              <a:rPr lang="en-US" sz="2600" u="sng" dirty="0">
                <a:solidFill>
                  <a:srgbClr val="0000FF"/>
                </a:solidFill>
                <a:latin typeface="Montserrat SemiBold" panose="020B0604020202020204" charset="-52"/>
                <a:ea typeface="Times New Roman" panose="02020603050405020304" pitchFamily="18" charset="0"/>
                <a:hlinkClick r:id="rId6"/>
              </a:rPr>
              <a:t>https://vk.com/molodejnr?w=wall-30662144_15976</a:t>
            </a:r>
          </a:p>
          <a:p>
            <a:pPr lvl="0">
              <a:buClr>
                <a:srgbClr val="FF954D"/>
              </a:buClr>
              <a:buSzPts val="1800"/>
            </a:pPr>
            <a:r>
              <a:rPr lang="ru-RU" sz="2600" u="sng" dirty="0" smtClean="0">
                <a:solidFill>
                  <a:srgbClr val="0000FF"/>
                </a:solidFill>
                <a:latin typeface="Montserrat SemiBold" panose="020B0604020202020204" charset="-52"/>
                <a:ea typeface="Times New Roman" panose="02020603050405020304" pitchFamily="18" charset="0"/>
                <a:hlinkClick r:id="rId6"/>
              </a:rPr>
              <a:t>https</a:t>
            </a:r>
            <a:r>
              <a:rPr lang="ru-RU" sz="2600" u="sng" dirty="0">
                <a:solidFill>
                  <a:srgbClr val="0000FF"/>
                </a:solidFill>
                <a:latin typeface="Montserrat SemiBold" panose="020B0604020202020204" charset="-52"/>
                <a:ea typeface="Times New Roman" panose="02020603050405020304" pitchFamily="18" charset="0"/>
                <a:hlinkClick r:id="rId6"/>
              </a:rPr>
              <a:t>://</a:t>
            </a:r>
            <a:r>
              <a:rPr lang="ru-RU" sz="2600" u="sng" dirty="0" smtClean="0">
                <a:solidFill>
                  <a:srgbClr val="0000FF"/>
                </a:solidFill>
                <a:latin typeface="Montserrat SemiBold" panose="020B0604020202020204" charset="-52"/>
                <a:ea typeface="Times New Roman" panose="02020603050405020304" pitchFamily="18" charset="0"/>
                <a:hlinkClick r:id="rId6"/>
              </a:rPr>
              <a:t>vk.com/molodejnr?w=wall-30662144_13564</a:t>
            </a:r>
            <a:endParaRPr lang="ru-RU" sz="2600" u="sng" dirty="0" smtClean="0">
              <a:solidFill>
                <a:srgbClr val="0000FF"/>
              </a:solidFill>
              <a:latin typeface="Montserrat SemiBold" panose="020B0604020202020204" charset="-52"/>
              <a:ea typeface="Times New Roman" panose="02020603050405020304" pitchFamily="18" charset="0"/>
            </a:endParaRPr>
          </a:p>
          <a:p>
            <a:r>
              <a:rPr lang="ru-RU" sz="2600" u="sng" dirty="0">
                <a:latin typeface="Montserrat SemiBold" panose="020B0604020202020204" charset="-52"/>
                <a:hlinkClick r:id="rId7"/>
              </a:rPr>
              <a:t>https://vk.com/video-70627715_456241859</a:t>
            </a:r>
            <a:r>
              <a:rPr lang="ru-RU" sz="2600" dirty="0">
                <a:latin typeface="Montserrat SemiBold" panose="020B0604020202020204" charset="-52"/>
              </a:rPr>
              <a:t> </a:t>
            </a:r>
          </a:p>
          <a:p>
            <a:r>
              <a:rPr lang="ru-RU" sz="2600" u="sng" dirty="0">
                <a:latin typeface="Montserrat SemiBold" panose="020B0604020202020204" charset="-52"/>
                <a:hlinkClick r:id="rId8"/>
              </a:rPr>
              <a:t>https://vk.com/video-70627715_456242408</a:t>
            </a:r>
            <a:r>
              <a:rPr lang="ru-RU" sz="2600" dirty="0">
                <a:latin typeface="Montserrat SemiBold" panose="020B0604020202020204" charset="-52"/>
              </a:rPr>
              <a:t> </a:t>
            </a:r>
          </a:p>
          <a:p>
            <a:r>
              <a:rPr lang="ru-RU" sz="2600" u="sng" dirty="0">
                <a:latin typeface="Montserrat SemiBold" panose="020B0604020202020204" charset="-52"/>
                <a:hlinkClick r:id="rId9"/>
              </a:rPr>
              <a:t>https://vk.com/video1414041_456239505</a:t>
            </a:r>
            <a:r>
              <a:rPr lang="ru-RU" sz="2600" dirty="0">
                <a:latin typeface="Montserrat SemiBold" panose="020B0604020202020204" charset="-52"/>
              </a:rPr>
              <a:t> </a:t>
            </a:r>
            <a:endParaRPr lang="ru-RU" sz="2600" dirty="0" smtClean="0">
              <a:latin typeface="Montserrat SemiBold" panose="020B0604020202020204" charset="-52"/>
            </a:endParaRPr>
          </a:p>
          <a:p>
            <a:r>
              <a:rPr lang="ru-RU" sz="2600" u="sng" dirty="0">
                <a:latin typeface="Montserrat SemiBold" panose="020B0604020202020204" charset="-52"/>
                <a:hlinkClick r:id="rId10"/>
              </a:rPr>
              <a:t>https://vk.com/mku_nika?w=wall-162710395_735</a:t>
            </a:r>
            <a:r>
              <a:rPr lang="ru-RU" sz="2600" dirty="0">
                <a:latin typeface="Montserrat SemiBold" panose="020B0604020202020204" charset="-52"/>
              </a:rPr>
              <a:t> </a:t>
            </a:r>
          </a:p>
          <a:p>
            <a:r>
              <a:rPr lang="ru-RU" sz="2600" u="sng" dirty="0">
                <a:latin typeface="Montserrat SemiBold" panose="020B0604020202020204" charset="-52"/>
                <a:hlinkClick r:id="rId11"/>
              </a:rPr>
              <a:t>https://vk.com/mku_nika?w=wall-162710395_734</a:t>
            </a:r>
            <a:r>
              <a:rPr lang="ru-RU" sz="2600" dirty="0">
                <a:latin typeface="Montserrat SemiBold" panose="020B0604020202020204" charset="-52"/>
              </a:rPr>
              <a:t> </a:t>
            </a:r>
          </a:p>
          <a:p>
            <a:r>
              <a:rPr lang="ru-RU" sz="2600" u="sng" dirty="0">
                <a:latin typeface="Montserrat SemiBold" panose="020B0604020202020204" charset="-52"/>
                <a:hlinkClick r:id="rId12"/>
              </a:rPr>
              <a:t>https://vk.com/id127947736?w=wall127947736_5309%2Fall</a:t>
            </a:r>
            <a:r>
              <a:rPr lang="ru-RU" sz="2600" dirty="0">
                <a:latin typeface="Montserrat SemiBold" panose="020B0604020202020204" charset="-52"/>
              </a:rPr>
              <a:t> </a:t>
            </a:r>
          </a:p>
          <a:p>
            <a:r>
              <a:rPr lang="ru-RU" sz="2600" u="sng" dirty="0">
                <a:latin typeface="Montserrat SemiBold" panose="020B0604020202020204" charset="-52"/>
                <a:hlinkClick r:id="rId13"/>
              </a:rPr>
              <a:t>https://vk.com/theyoungguardnr?w=wall-155303311_944</a:t>
            </a:r>
            <a:r>
              <a:rPr lang="ru-RU" sz="2600" dirty="0">
                <a:latin typeface="Montserrat SemiBold" panose="020B0604020202020204" charset="-52"/>
              </a:rPr>
              <a:t> </a:t>
            </a:r>
          </a:p>
          <a:p>
            <a:r>
              <a:rPr lang="ru-RU" sz="2600" u="sng" dirty="0">
                <a:latin typeface="Montserrat SemiBold" panose="020B0604020202020204" charset="-52"/>
                <a:hlinkClick r:id="rId14"/>
              </a:rPr>
              <a:t>https://vk.com/id485134303?w=wall485134303_176%2Fall</a:t>
            </a:r>
            <a:r>
              <a:rPr lang="ru-RU" sz="2600" dirty="0">
                <a:latin typeface="Montserrat SemiBold" panose="020B0604020202020204" charset="-52"/>
              </a:rPr>
              <a:t> </a:t>
            </a:r>
            <a:endParaRPr sz="1800" dirty="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57" name="Google Shape;157;p4" descr="C:\Users\Соня\Desktop\Мывместе 2\Шаблон\Элементы\Ресурс 2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671100" y="-132492"/>
            <a:ext cx="15748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"/>
          <p:cNvSpPr/>
          <p:nvPr/>
        </p:nvSpPr>
        <p:spPr>
          <a:xfrm>
            <a:off x="604777" y="2079411"/>
            <a:ext cx="11262975" cy="4105525"/>
          </a:xfrm>
          <a:prstGeom prst="roundRect">
            <a:avLst>
              <a:gd name="adj" fmla="val 9552"/>
            </a:avLst>
          </a:prstGeom>
          <a:noFill/>
          <a:ln w="38100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696" y="-132492"/>
            <a:ext cx="1699894" cy="16998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072" y="271241"/>
            <a:ext cx="1745219" cy="17452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994" y="2383767"/>
            <a:ext cx="1984174" cy="1984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4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4605905" y="619712"/>
            <a:ext cx="4369177" cy="622390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5097333" y="-132492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4697591" y="703252"/>
            <a:ext cx="4374501" cy="430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2400" b="1" dirty="0" smtClean="0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В ПЕРСПЕКТИВЕ</a:t>
            </a:r>
            <a:endParaRPr lang="ru-RU" sz="1800" b="1" dirty="0">
              <a:latin typeface="Montserrat SemiBold" panose="020B0604020202020204" charset="-52"/>
            </a:endParaRPr>
          </a:p>
        </p:txBody>
      </p:sp>
      <p:pic>
        <p:nvPicPr>
          <p:cNvPr id="155" name="Google Shape;155;p4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" descr="C:\Users\Соня\Desktop\Мывместе 2\Шаблон\Элементы\Ресурс 2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71100" y="-132492"/>
            <a:ext cx="15748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3" r="8807"/>
          <a:stretch/>
        </p:blipFill>
        <p:spPr>
          <a:xfrm>
            <a:off x="274705" y="1056248"/>
            <a:ext cx="3331825" cy="23066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933" y="3635689"/>
            <a:ext cx="4143908" cy="31079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350" y="3219923"/>
            <a:ext cx="2889200" cy="2166900"/>
          </a:xfrm>
          <a:prstGeom prst="rect">
            <a:avLst/>
          </a:prstGeom>
        </p:spPr>
      </p:pic>
      <p:sp>
        <p:nvSpPr>
          <p:cNvPr id="19" name="Google Shape;152;p4"/>
          <p:cNvSpPr/>
          <p:nvPr/>
        </p:nvSpPr>
        <p:spPr>
          <a:xfrm>
            <a:off x="1603669" y="5877230"/>
            <a:ext cx="2810759" cy="622390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lt1"/>
                </a:solidFill>
                <a:latin typeface="Montserrat SemiBold" panose="020B0604020202020204" charset="-52"/>
                <a:ea typeface="Calibri"/>
                <a:cs typeface="Calibri"/>
                <a:sym typeface="Calibri"/>
              </a:rPr>
              <a:t>Играем в молодежных пространствах</a:t>
            </a:r>
            <a:endParaRPr sz="1600" dirty="0">
              <a:solidFill>
                <a:schemeClr val="lt1"/>
              </a:solidFill>
              <a:latin typeface="Montserrat SemiBold" panose="020B0604020202020204" charset="-52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52;p4"/>
          <p:cNvSpPr/>
          <p:nvPr/>
        </p:nvSpPr>
        <p:spPr>
          <a:xfrm>
            <a:off x="453220" y="3098886"/>
            <a:ext cx="2900052" cy="622390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lt1"/>
                </a:solidFill>
                <a:latin typeface="Montserrat SemiBold" panose="020B0604020202020204" charset="-52"/>
                <a:ea typeface="Calibri"/>
                <a:cs typeface="Calibri"/>
                <a:sym typeface="Calibri"/>
              </a:rPr>
              <a:t>+ </a:t>
            </a:r>
            <a:r>
              <a:rPr lang="ru-RU" sz="1600" dirty="0" smtClean="0">
                <a:solidFill>
                  <a:schemeClr val="lt1"/>
                </a:solidFill>
                <a:latin typeface="Montserrat SemiBold" panose="020B0604020202020204" charset="-52"/>
                <a:ea typeface="Calibri"/>
                <a:cs typeface="Calibri"/>
                <a:sym typeface="Calibri"/>
              </a:rPr>
              <a:t>6 </a:t>
            </a:r>
            <a:r>
              <a:rPr lang="ru-RU" sz="1600" dirty="0" smtClean="0">
                <a:solidFill>
                  <a:schemeClr val="lt1"/>
                </a:solidFill>
                <a:latin typeface="Montserrat SemiBold" panose="020B0604020202020204" charset="-52"/>
                <a:ea typeface="Calibri"/>
                <a:cs typeface="Calibri"/>
                <a:sym typeface="Calibri"/>
              </a:rPr>
              <a:t>игр</a:t>
            </a:r>
            <a:endParaRPr sz="1600" dirty="0">
              <a:solidFill>
                <a:schemeClr val="lt1"/>
              </a:solidFill>
              <a:latin typeface="Montserrat SemiBold" panose="020B0604020202020204" charset="-52"/>
              <a:ea typeface="Calibri"/>
              <a:cs typeface="Calibri"/>
              <a:sym typeface="Calibri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20" y="1693345"/>
            <a:ext cx="2895600" cy="2171700"/>
          </a:xfrm>
          <a:prstGeom prst="rect">
            <a:avLst/>
          </a:prstGeom>
        </p:spPr>
      </p:pic>
      <p:sp>
        <p:nvSpPr>
          <p:cNvPr id="23" name="Google Shape;152;p4"/>
          <p:cNvSpPr/>
          <p:nvPr/>
        </p:nvSpPr>
        <p:spPr>
          <a:xfrm>
            <a:off x="5405651" y="3793517"/>
            <a:ext cx="2900052" cy="622390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lt1"/>
                </a:solidFill>
                <a:latin typeface="Montserrat SemiBold" panose="020B0604020202020204" charset="-52"/>
                <a:ea typeface="Calibri"/>
                <a:cs typeface="Calibri"/>
                <a:sym typeface="Calibri"/>
              </a:rPr>
              <a:t>Обучение волонтёров-«новичков»</a:t>
            </a:r>
            <a:endParaRPr sz="1600" dirty="0">
              <a:solidFill>
                <a:schemeClr val="lt1"/>
              </a:solidFill>
              <a:latin typeface="Montserrat SemiBold" panose="020B0604020202020204" charset="-52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52;p4"/>
          <p:cNvSpPr/>
          <p:nvPr/>
        </p:nvSpPr>
        <p:spPr>
          <a:xfrm>
            <a:off x="8770498" y="5441529"/>
            <a:ext cx="2900052" cy="622390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lt1"/>
                </a:solidFill>
                <a:latin typeface="Montserrat SemiBold" panose="020B0604020202020204" charset="-52"/>
                <a:ea typeface="Calibri"/>
                <a:cs typeface="Calibri"/>
                <a:sym typeface="Calibri"/>
              </a:rPr>
              <a:t>ВКС с любителями настольных игр</a:t>
            </a:r>
            <a:endParaRPr sz="1600" dirty="0">
              <a:solidFill>
                <a:schemeClr val="lt1"/>
              </a:solidFill>
              <a:latin typeface="Montserrat SemiBold" panose="020B0604020202020204" charset="-52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3804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6" descr="C:\Users\Соня\Desktop\Мывместе 2\Шаблон\Элементы\Ресурс 2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8689" y="-80712"/>
            <a:ext cx="12327280" cy="693690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6"/>
          <p:cNvSpPr txBox="1"/>
          <p:nvPr/>
        </p:nvSpPr>
        <p:spPr>
          <a:xfrm>
            <a:off x="1404538" y="1787616"/>
            <a:ext cx="9605627" cy="1388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 ExtraBold"/>
              <a:buNone/>
            </a:pPr>
            <a:r>
              <a:rPr lang="ru-RU" sz="4000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СПАСИБО ЗА ВНИМАНИЕ!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/>
          <p:nvPr/>
        </p:nvSpPr>
        <p:spPr>
          <a:xfrm>
            <a:off x="4329203" y="101925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350552" y="728153"/>
            <a:ext cx="9536648" cy="438168"/>
            <a:chOff x="2350552" y="728153"/>
            <a:chExt cx="9536648" cy="438168"/>
          </a:xfrm>
        </p:grpSpPr>
        <p:sp>
          <p:nvSpPr>
            <p:cNvPr id="106" name="Google Shape;106;p2"/>
            <p:cNvSpPr/>
            <p:nvPr/>
          </p:nvSpPr>
          <p:spPr>
            <a:xfrm>
              <a:off x="2350552" y="728153"/>
              <a:ext cx="9380207" cy="438168"/>
            </a:xfrm>
            <a:prstGeom prst="roundRect">
              <a:avLst>
                <a:gd name="adj" fmla="val 50000"/>
              </a:avLst>
            </a:prstGeom>
            <a:solidFill>
              <a:srgbClr val="FF95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2804895" y="779685"/>
              <a:ext cx="9082305" cy="3268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None/>
              </a:pPr>
              <a:r>
                <a:rPr lang="ru-RU" sz="1900" b="1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КТО МЫ</a:t>
              </a:r>
              <a:r>
                <a:rPr lang="ru-RU" sz="1900" b="1" dirty="0" smtClean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?     СЕМЕЙНЫЕ ВОЛОНТЁРЫ НЕФТЕЮГАНСКОГО РАЙОНА</a:t>
              </a:r>
              <a:endParaRPr dirty="0"/>
            </a:p>
          </p:txBody>
        </p:sp>
      </p:grpSp>
      <p:pic>
        <p:nvPicPr>
          <p:cNvPr id="109" name="Google Shape;109;p2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90542" y="9959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 descr="C:\Users\Соня\Desktop\Мывместе 2\Шаблон\Элементы\Ресурс 20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96414" y="4279550"/>
            <a:ext cx="3402484" cy="2541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"/>
          <p:cNvSpPr txBox="1"/>
          <p:nvPr/>
        </p:nvSpPr>
        <p:spPr>
          <a:xfrm>
            <a:off x="4426171" y="5114949"/>
            <a:ext cx="3371411" cy="473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Задачи: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ru-RU" sz="1800" dirty="0" smtClean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6" name="Google Shape;116;p2"/>
          <p:cNvSpPr txBox="1"/>
          <p:nvPr/>
        </p:nvSpPr>
        <p:spPr>
          <a:xfrm>
            <a:off x="9692191" y="1443138"/>
            <a:ext cx="3696307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0" name="Google Shape;106;p2"/>
          <p:cNvSpPr/>
          <p:nvPr/>
        </p:nvSpPr>
        <p:spPr>
          <a:xfrm>
            <a:off x="931870" y="1906834"/>
            <a:ext cx="10840707" cy="815589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108;p2"/>
          <p:cNvSpPr txBox="1"/>
          <p:nvPr/>
        </p:nvSpPr>
        <p:spPr>
          <a:xfrm>
            <a:off x="1525379" y="1965886"/>
            <a:ext cx="10220996" cy="65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36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ПРИНЦИП: 		СОЗДАВАЙ ИГРАЯ</a:t>
            </a:r>
            <a:endParaRPr sz="2800" dirty="0"/>
          </a:p>
        </p:txBody>
      </p:sp>
      <p:sp>
        <p:nvSpPr>
          <p:cNvPr id="31" name="Google Shape;106;p2"/>
          <p:cNvSpPr/>
          <p:nvPr/>
        </p:nvSpPr>
        <p:spPr>
          <a:xfrm>
            <a:off x="256924" y="3150941"/>
            <a:ext cx="11935076" cy="3670558"/>
          </a:xfrm>
          <a:prstGeom prst="roundRect">
            <a:avLst>
              <a:gd name="adj" fmla="val 50000"/>
            </a:avLst>
          </a:prstGeom>
          <a:solidFill>
            <a:srgbClr val="FF7D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2400" dirty="0">
                <a:solidFill>
                  <a:schemeClr val="lt1"/>
                </a:solidFill>
                <a:latin typeface="Montserrat SemiBold" panose="020B0604020202020204" charset="-52"/>
                <a:ea typeface="Calibri"/>
                <a:cs typeface="Calibri"/>
                <a:sym typeface="Calibri"/>
              </a:rPr>
              <a:t>Настольная игра удобна. </a:t>
            </a:r>
            <a:endParaRPr lang="ru-RU" sz="2400" dirty="0" smtClean="0">
              <a:solidFill>
                <a:schemeClr val="lt1"/>
              </a:solidFill>
              <a:latin typeface="Montserrat SemiBold" panose="020B0604020202020204" charset="-52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2400" dirty="0" smtClean="0">
                <a:solidFill>
                  <a:schemeClr val="lt1"/>
                </a:solidFill>
                <a:latin typeface="Montserrat SemiBold" panose="020B0604020202020204" charset="-52"/>
                <a:ea typeface="Calibri"/>
                <a:cs typeface="Calibri"/>
                <a:sym typeface="Calibri"/>
              </a:rPr>
              <a:t>Настольные игры серьёзно </a:t>
            </a:r>
            <a:r>
              <a:rPr lang="ru-RU" sz="2400" dirty="0">
                <a:solidFill>
                  <a:schemeClr val="lt1"/>
                </a:solidFill>
                <a:latin typeface="Montserrat SemiBold" panose="020B0604020202020204" charset="-52"/>
                <a:ea typeface="Calibri"/>
                <a:cs typeface="Calibri"/>
                <a:sym typeface="Calibri"/>
              </a:rPr>
              <a:t>улучшить </a:t>
            </a:r>
            <a:endParaRPr lang="ru-RU" sz="2400" dirty="0" smtClean="0">
              <a:solidFill>
                <a:schemeClr val="lt1"/>
              </a:solidFill>
              <a:latin typeface="Montserrat SemiBold" panose="020B0604020202020204" charset="-52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2400" dirty="0" smtClean="0">
                <a:solidFill>
                  <a:schemeClr val="lt1"/>
                </a:solidFill>
                <a:latin typeface="Montserrat SemiBold" panose="020B0604020202020204" charset="-52"/>
                <a:ea typeface="Calibri"/>
                <a:cs typeface="Calibri"/>
                <a:sym typeface="Calibri"/>
              </a:rPr>
              <a:t>способности человека в </a:t>
            </a:r>
            <a:r>
              <a:rPr lang="ru-RU" sz="2400" dirty="0">
                <a:solidFill>
                  <a:schemeClr val="lt1"/>
                </a:solidFill>
                <a:latin typeface="Montserrat SemiBold" panose="020B0604020202020204" charset="-52"/>
                <a:ea typeface="Calibri"/>
                <a:cs typeface="Calibri"/>
                <a:sym typeface="Calibri"/>
              </a:rPr>
              <a:t>разных сферах. </a:t>
            </a:r>
            <a:endParaRPr lang="ru-RU" sz="2400" dirty="0" smtClean="0">
              <a:solidFill>
                <a:schemeClr val="lt1"/>
              </a:solidFill>
              <a:latin typeface="Montserrat SemiBold" panose="020B0604020202020204" charset="-52"/>
              <a:ea typeface="Calibri"/>
              <a:cs typeface="Calibri"/>
              <a:sym typeface="Calibri"/>
            </a:endParaRPr>
          </a:p>
          <a:p>
            <a:pPr lvl="0" algn="ctr"/>
            <a:endParaRPr lang="ru-RU" sz="2400" dirty="0" smtClean="0">
              <a:solidFill>
                <a:schemeClr val="lt1"/>
              </a:solidFill>
              <a:latin typeface="Montserrat SemiBold" panose="020B0604020202020204" charset="-52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2400" dirty="0" smtClean="0">
                <a:solidFill>
                  <a:schemeClr val="lt1"/>
                </a:solidFill>
                <a:latin typeface="Montserrat SemiBold" panose="020B0604020202020204" charset="-52"/>
                <a:ea typeface="Calibri"/>
                <a:cs typeface="Calibri"/>
                <a:sym typeface="Calibri"/>
              </a:rPr>
              <a:t>А </a:t>
            </a:r>
            <a:r>
              <a:rPr lang="ru-RU" sz="2400" dirty="0">
                <a:solidFill>
                  <a:schemeClr val="lt1"/>
                </a:solidFill>
                <a:latin typeface="Montserrat SemiBold" panose="020B0604020202020204" charset="-52"/>
                <a:ea typeface="Calibri"/>
                <a:cs typeface="Calibri"/>
                <a:sym typeface="Calibri"/>
              </a:rPr>
              <a:t>что вы скажете, если играть не просто в купленную игру, а в собственноручно созданную, близкую, придуманную самим</a:t>
            </a:r>
            <a:r>
              <a:rPr lang="ru-RU" sz="2400" dirty="0" smtClean="0">
                <a:solidFill>
                  <a:schemeClr val="lt1"/>
                </a:solidFill>
                <a:latin typeface="Montserrat SemiBold" panose="020B0604020202020204" charset="-52"/>
                <a:ea typeface="Calibri"/>
                <a:cs typeface="Calibri"/>
                <a:sym typeface="Calibri"/>
              </a:rPr>
              <a:t>?</a:t>
            </a:r>
          </a:p>
          <a:p>
            <a:pPr lvl="0" algn="ctr"/>
            <a:endParaRPr lang="ru-RU" sz="2400" dirty="0">
              <a:solidFill>
                <a:schemeClr val="lt1"/>
              </a:solidFill>
              <a:latin typeface="Montserrat SemiBold" panose="020B0604020202020204" charset="-52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2400" dirty="0" smtClean="0">
                <a:solidFill>
                  <a:schemeClr val="lt1"/>
                </a:solidFill>
                <a:latin typeface="Montserrat SemiBold" panose="020B0604020202020204" charset="-52"/>
                <a:ea typeface="Calibri"/>
                <a:cs typeface="Calibri"/>
                <a:sym typeface="Calibri"/>
              </a:rPr>
              <a:t> </a:t>
            </a:r>
            <a:r>
              <a:rPr lang="ru-RU" sz="2400" dirty="0">
                <a:solidFill>
                  <a:schemeClr val="lt1"/>
                </a:solidFill>
                <a:latin typeface="Montserrat SemiBold" panose="020B0604020202020204" charset="-52"/>
                <a:ea typeface="Calibri"/>
                <a:cs typeface="Calibri"/>
                <a:sym typeface="Calibri"/>
              </a:rPr>
              <a:t>Когда на столе лежит результат кропотливого труда твоей семьи – это ценно вдвойне. </a:t>
            </a:r>
            <a:endParaRPr sz="2400" dirty="0">
              <a:solidFill>
                <a:schemeClr val="lt1"/>
              </a:solidFill>
              <a:latin typeface="Montserrat SemiBold" panose="020B0604020202020204" charset="-52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/>
          <p:nvPr/>
        </p:nvSpPr>
        <p:spPr>
          <a:xfrm>
            <a:off x="2350552" y="728153"/>
            <a:ext cx="9380207" cy="438168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329203" y="101925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2804895" y="779685"/>
            <a:ext cx="9082305" cy="3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КТО МЫ</a:t>
            </a:r>
            <a:r>
              <a:rPr lang="ru-RU" sz="1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?     СЕМЕЙНЫЕ ВОЛОНТЁРЫ НЕФТЕЮГАНСКОГО РАЙОНА</a:t>
            </a:r>
            <a:endParaRPr dirty="0"/>
          </a:p>
        </p:txBody>
      </p:sp>
      <p:pic>
        <p:nvPicPr>
          <p:cNvPr id="109" name="Google Shape;109;p2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 descr="C:\Users\Соня\Desktop\Мывместе 2\Шаблон\Элементы\Ресурс 20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96414" y="4279550"/>
            <a:ext cx="3402484" cy="2541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"/>
          <p:cNvSpPr txBox="1"/>
          <p:nvPr/>
        </p:nvSpPr>
        <p:spPr>
          <a:xfrm>
            <a:off x="4426171" y="5114949"/>
            <a:ext cx="3371411" cy="473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Задачи: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ru-RU" sz="1800" dirty="0" smtClean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6" name="Google Shape;116;p2"/>
          <p:cNvSpPr txBox="1"/>
          <p:nvPr/>
        </p:nvSpPr>
        <p:spPr>
          <a:xfrm>
            <a:off x="9692191" y="1443138"/>
            <a:ext cx="3696307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5" t="29117" r="20727"/>
          <a:stretch/>
        </p:blipFill>
        <p:spPr>
          <a:xfrm>
            <a:off x="306775" y="1526790"/>
            <a:ext cx="4741022" cy="44594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5471160" y="1676737"/>
            <a:ext cx="6720840" cy="4159598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Google Shape;108;p2"/>
          <p:cNvSpPr txBox="1"/>
          <p:nvPr/>
        </p:nvSpPr>
        <p:spPr>
          <a:xfrm>
            <a:off x="5471160" y="1742116"/>
            <a:ext cx="6720840" cy="4135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lt1"/>
              </a:buClr>
              <a:buSzPts val="1900"/>
            </a:pPr>
            <a:r>
              <a:rPr lang="ru-RU" sz="3200" b="1" dirty="0" smtClean="0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ЦЕЛЬ</a:t>
            </a:r>
            <a:r>
              <a:rPr lang="ru-RU" sz="3200" b="1" dirty="0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: </a:t>
            </a:r>
            <a:endParaRPr lang="ru-RU" sz="3200" b="1" dirty="0" smtClean="0">
              <a:solidFill>
                <a:schemeClr val="lt1"/>
              </a:solidFill>
              <a:latin typeface="Montserrat SemiBold" panose="020B0604020202020204" charset="-52"/>
              <a:ea typeface="Montserrat"/>
              <a:cs typeface="Montserrat"/>
              <a:sym typeface="Montserrat"/>
            </a:endParaRPr>
          </a:p>
          <a:p>
            <a:pPr lvl="0" algn="ctr">
              <a:buClr>
                <a:schemeClr val="lt1"/>
              </a:buClr>
              <a:buSzPts val="1900"/>
            </a:pPr>
            <a:r>
              <a:rPr lang="ru-RU" sz="2200" dirty="0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Создание условий для организации полезного семейного досуга и творческого развития детей и молодежи на территории </a:t>
            </a:r>
            <a:r>
              <a:rPr lang="ru-RU" sz="2200" dirty="0" err="1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Нефтеюганского</a:t>
            </a:r>
            <a:r>
              <a:rPr lang="ru-RU" sz="2200" dirty="0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 района посредством разработки 6 настольных игр и организации ежемесячных игровых встреч для молодежи и семей в поселениях </a:t>
            </a:r>
            <a:r>
              <a:rPr lang="ru-RU" sz="2200" dirty="0" err="1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Нефтеюганского</a:t>
            </a:r>
            <a:r>
              <a:rPr lang="ru-RU" sz="2200" dirty="0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 района с охватом не менее 40 человек </a:t>
            </a:r>
            <a:r>
              <a:rPr lang="ru-RU" sz="2200" dirty="0" smtClean="0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ежемесячно</a:t>
            </a:r>
            <a:endParaRPr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735" y="5017078"/>
            <a:ext cx="4718713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/>
          <p:nvPr/>
        </p:nvSpPr>
        <p:spPr>
          <a:xfrm>
            <a:off x="-26949" y="-229753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3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6581" y="656345"/>
            <a:ext cx="5470849" cy="408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 txBox="1"/>
          <p:nvPr/>
        </p:nvSpPr>
        <p:spPr>
          <a:xfrm>
            <a:off x="-63782" y="635306"/>
            <a:ext cx="5519057" cy="4017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>
              <a:spcBef>
                <a:spcPts val="360"/>
              </a:spcBef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Март 2020г. </a:t>
            </a:r>
            <a:r>
              <a:rPr lang="ru-RU" sz="24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- разработана и издана первая </a:t>
            </a:r>
            <a:r>
              <a:rPr lang="ru-RU" sz="2400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игра: напольная игра «</a:t>
            </a:r>
            <a:r>
              <a:rPr lang="ru-RU" sz="24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Погоны</a:t>
            </a:r>
            <a:r>
              <a:rPr lang="ru-RU" sz="2400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» (получен грант </a:t>
            </a:r>
            <a:r>
              <a:rPr lang="ru-RU" sz="2400" dirty="0" err="1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РосМолодёжи</a:t>
            </a:r>
            <a:r>
              <a:rPr lang="ru-RU" sz="2400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)</a:t>
            </a:r>
          </a:p>
          <a:p>
            <a:pPr lvl="0">
              <a:spcBef>
                <a:spcPts val="360"/>
              </a:spcBef>
              <a:buClr>
                <a:schemeClr val="lt1"/>
              </a:buClr>
              <a:buSzPts val="1800"/>
            </a:pPr>
            <a:endParaRPr lang="ru-RU" sz="2400" dirty="0" smtClean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285750" lvl="0" indent="-285750">
              <a:spcBef>
                <a:spcPts val="360"/>
              </a:spcBef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Октябрь 2020г. </a:t>
            </a:r>
            <a:r>
              <a:rPr lang="ru-RU" sz="24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-  появилась игра «МЕМО. Военная техника</a:t>
            </a:r>
            <a:r>
              <a:rPr lang="ru-RU" sz="2400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» (получен грант </a:t>
            </a:r>
            <a:r>
              <a:rPr lang="ru-RU" sz="2400" dirty="0" err="1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РосМолодежи</a:t>
            </a:r>
            <a:r>
              <a:rPr lang="ru-RU" sz="2400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)</a:t>
            </a:r>
          </a:p>
        </p:txBody>
      </p:sp>
      <p:pic>
        <p:nvPicPr>
          <p:cNvPr id="139" name="Google Shape;139;p3" descr="C:\Users\Соня\Desktop\Мывместе 2\Шаблон\Элементы\Ресурс 2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" descr="C:\Users\Соня\Desktop\Мывместе 2\Шаблон\Элементы\Ресурс 2@2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3721676"/>
            <a:ext cx="3186460" cy="314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734" y="1476906"/>
            <a:ext cx="5453750" cy="4090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4" name="Google Shape;134;p3"/>
          <p:cNvSpPr/>
          <p:nvPr/>
        </p:nvSpPr>
        <p:spPr>
          <a:xfrm>
            <a:off x="457201" y="-41900"/>
            <a:ext cx="1150952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</a:t>
            </a:r>
            <a:r>
              <a:rPr lang="ru-RU" sz="4000" b="1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ПРОЕКТЕ: основные мероприятия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9" t="17357" b="20348"/>
          <a:stretch/>
        </p:blipFill>
        <p:spPr>
          <a:xfrm>
            <a:off x="1880871" y="3861138"/>
            <a:ext cx="2769725" cy="2971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/>
          <p:nvPr/>
        </p:nvSpPr>
        <p:spPr>
          <a:xfrm>
            <a:off x="-26949" y="-229753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3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53900" y="593240"/>
            <a:ext cx="8013220" cy="408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 txBox="1"/>
          <p:nvPr/>
        </p:nvSpPr>
        <p:spPr>
          <a:xfrm>
            <a:off x="0" y="600167"/>
            <a:ext cx="7959320" cy="1901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spcBef>
                <a:spcPts val="360"/>
              </a:spcBef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Март 2021г. – создана и в декабре презентована настольная игра «Монополия. </a:t>
            </a:r>
            <a:r>
              <a:rPr lang="ru-RU" sz="2400" dirty="0" err="1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Нефтеюганский</a:t>
            </a:r>
            <a:r>
              <a:rPr lang="ru-RU" sz="2400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район» (получен грант районного «Конкурса молодежных инициатив)</a:t>
            </a:r>
          </a:p>
        </p:txBody>
      </p:sp>
      <p:pic>
        <p:nvPicPr>
          <p:cNvPr id="139" name="Google Shape;139;p3" descr="C:\Users\Соня\Desktop\Мывместе 2\Шаблон\Элементы\Ресурс 2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" descr="C:\Users\Соня\Desktop\Мывместе 2\Шаблон\Элементы\Ресурс 2@2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74431" y="3710324"/>
            <a:ext cx="3186460" cy="314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25" y="2689433"/>
            <a:ext cx="5423175" cy="40673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858" y="-128567"/>
            <a:ext cx="11583404" cy="10729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926" y="1991661"/>
            <a:ext cx="5462122" cy="40308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65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/>
          <p:nvPr/>
        </p:nvSpPr>
        <p:spPr>
          <a:xfrm>
            <a:off x="-26949" y="-229753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3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53900" y="593240"/>
            <a:ext cx="8013220" cy="253497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 txBox="1"/>
          <p:nvPr/>
        </p:nvSpPr>
        <p:spPr>
          <a:xfrm>
            <a:off x="0" y="600166"/>
            <a:ext cx="7959320" cy="2528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spcBef>
                <a:spcPts val="360"/>
              </a:spcBef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Ноябрь 2021г. – разработка и издание игр для «</a:t>
            </a:r>
            <a:r>
              <a:rPr lang="ru-RU" sz="2400" dirty="0" err="1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УМной</a:t>
            </a:r>
            <a:r>
              <a:rPr lang="ru-RU" sz="2400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перемены»: </a:t>
            </a:r>
            <a:r>
              <a:rPr lang="ru-RU" sz="2400" dirty="0" err="1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Доббль</a:t>
            </a:r>
            <a:r>
              <a:rPr lang="ru-RU" sz="2400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 Буквы» и «МЕМО. Математика»</a:t>
            </a:r>
            <a:endParaRPr lang="ru-RU" sz="24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285750" lvl="0" indent="-285750">
              <a:spcBef>
                <a:spcPts val="360"/>
              </a:spcBef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</a:t>
            </a:r>
            <a:r>
              <a:rPr lang="ru-RU" sz="2400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арт 2022г. –  1 место районного этапа научно-практической конференции «Шаг в будущее» с проектом «</a:t>
            </a:r>
            <a:r>
              <a:rPr lang="ru-RU" sz="2400" dirty="0" err="1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УМная</a:t>
            </a:r>
            <a:r>
              <a:rPr lang="ru-RU" sz="2400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перемена»</a:t>
            </a:r>
            <a:endParaRPr lang="ru-RU" sz="24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39" name="Google Shape;139;p3" descr="C:\Users\Соня\Desktop\Мывместе 2\Шаблон\Элементы\Ресурс 2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" descr="C:\Users\Соня\Desktop\Мывместе 2\Шаблон\Элементы\Ресурс 2@2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74431" y="3710324"/>
            <a:ext cx="3186460" cy="314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" y="3316473"/>
            <a:ext cx="6076183" cy="32179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77057" y="-98014"/>
            <a:ext cx="11583404" cy="10729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854" y="2902269"/>
            <a:ext cx="4769648" cy="37073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7" r="15523"/>
          <a:stretch/>
        </p:blipFill>
        <p:spPr>
          <a:xfrm rot="5400000">
            <a:off x="8798938" y="556544"/>
            <a:ext cx="1985200" cy="23311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70" y="3238140"/>
            <a:ext cx="2463907" cy="3285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918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/>
          <p:nvPr/>
        </p:nvSpPr>
        <p:spPr>
          <a:xfrm>
            <a:off x="-26949" y="-229753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3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53900" y="593240"/>
            <a:ext cx="8013220" cy="253497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 txBox="1"/>
          <p:nvPr/>
        </p:nvSpPr>
        <p:spPr>
          <a:xfrm>
            <a:off x="0" y="600166"/>
            <a:ext cx="7959320" cy="2528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spcBef>
                <a:spcPts val="360"/>
              </a:spcBef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2022 год – Грант губернатора Югры для физических лиц – проект «Семейные добрые игры. </a:t>
            </a:r>
            <a:r>
              <a:rPr lang="ru-RU" sz="2400" dirty="0" err="1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ЮграМетр</a:t>
            </a:r>
            <a:r>
              <a:rPr lang="ru-RU" sz="2400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»</a:t>
            </a:r>
          </a:p>
          <a:p>
            <a:pPr marL="285750" lvl="0" indent="-285750">
              <a:spcBef>
                <a:spcPts val="360"/>
              </a:spcBef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2023 год – реализация проекта</a:t>
            </a:r>
          </a:p>
          <a:p>
            <a:pPr marL="285750" lvl="0" indent="-285750">
              <a:spcBef>
                <a:spcPts val="360"/>
              </a:spcBef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8 июля 2023 года – презентация игры</a:t>
            </a:r>
            <a:endParaRPr lang="ru-RU" sz="24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39" name="Google Shape;139;p3" descr="C:\Users\Соня\Desktop\Мывместе 2\Шаблон\Элементы\Ресурс 2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" descr="C:\Users\Соня\Desktop\Мывместе 2\Шаблон\Элементы\Ресурс 2@2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74431" y="3710324"/>
            <a:ext cx="3186460" cy="314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77057" y="-98014"/>
            <a:ext cx="11583404" cy="10729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CBCBCB"/>
              </a:clrFrom>
              <a:clrTo>
                <a:srgbClr val="CBCB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7" t="9513" r="13425" b="10895"/>
          <a:stretch/>
        </p:blipFill>
        <p:spPr>
          <a:xfrm>
            <a:off x="7529172" y="644510"/>
            <a:ext cx="4544334" cy="34099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5323">
            <a:off x="356356" y="3138693"/>
            <a:ext cx="3738139" cy="27280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2"/>
          <a:srcRect l="3047" t="4306" r="10156" b="15139"/>
          <a:stretch/>
        </p:blipFill>
        <p:spPr>
          <a:xfrm>
            <a:off x="7608986" y="4198273"/>
            <a:ext cx="4495801" cy="23470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9344">
            <a:off x="3898104" y="3385734"/>
            <a:ext cx="3935176" cy="286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6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/>
          <p:nvPr/>
        </p:nvSpPr>
        <p:spPr>
          <a:xfrm>
            <a:off x="-26949" y="-229753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4227864" y="7930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3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 descr="C:\Users\Соня\Desktop\Мывместе 2\Шаблон\Элементы\Ресурс 20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2260" y="1963585"/>
            <a:ext cx="4369177" cy="494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" descr="C:\Users\Соня\Desktop\Мывместе 2\Шаблон\Элементы\Ресурс 2@2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74431" y="3710324"/>
            <a:ext cx="3186460" cy="314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0955" y="750147"/>
            <a:ext cx="9534970" cy="542591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26744" y="1432755"/>
            <a:ext cx="3520294" cy="3940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Montserrat SemiBold" panose="020B0604020202020204" charset="-52"/>
              </a:rPr>
              <a:t>Качественные результаты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3867" y="1904563"/>
            <a:ext cx="5610225" cy="199960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8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 smtClean="0"/>
              <a:t>. </a:t>
            </a:r>
            <a:r>
              <a:rPr lang="ru-RU" dirty="0" smtClean="0">
                <a:latin typeface="Montserrat SemiBold" panose="020B0604020202020204" charset="-52"/>
              </a:rPr>
              <a:t>Созданы </a:t>
            </a:r>
            <a:r>
              <a:rPr lang="ru-RU" dirty="0">
                <a:latin typeface="Montserrat SemiBold" panose="020B0604020202020204" charset="-52"/>
              </a:rPr>
              <a:t>условия для проведения полезного досуга</a:t>
            </a:r>
          </a:p>
          <a:p>
            <a:r>
              <a:rPr lang="ru-RU" dirty="0" smtClean="0">
                <a:latin typeface="Montserrat SemiBold" panose="020B0604020202020204" charset="-52"/>
              </a:rPr>
              <a:t>2. Развитие </a:t>
            </a:r>
            <a:r>
              <a:rPr lang="ru-RU" dirty="0">
                <a:latin typeface="Montserrat SemiBold" panose="020B0604020202020204" charset="-52"/>
              </a:rPr>
              <a:t>творческих способностей подростков и молодёжи при разработке игр.</a:t>
            </a:r>
          </a:p>
          <a:p>
            <a:r>
              <a:rPr lang="ru-RU" dirty="0" smtClean="0">
                <a:latin typeface="Montserrat SemiBold" panose="020B0604020202020204" charset="-52"/>
              </a:rPr>
              <a:t>3. Повышение </a:t>
            </a:r>
            <a:r>
              <a:rPr lang="ru-RU" dirty="0">
                <a:latin typeface="Montserrat SemiBold" panose="020B0604020202020204" charset="-52"/>
              </a:rPr>
              <a:t>коммуникативной компетенции волонтёров и участников встреч</a:t>
            </a:r>
          </a:p>
          <a:p>
            <a:r>
              <a:rPr lang="ru-RU" dirty="0" smtClean="0">
                <a:latin typeface="Montserrat SemiBold" panose="020B0604020202020204" charset="-52"/>
              </a:rPr>
              <a:t>4. Укрепление </a:t>
            </a:r>
            <a:r>
              <a:rPr lang="ru-RU" dirty="0">
                <a:latin typeface="Montserrat SemiBold" panose="020B0604020202020204" charset="-52"/>
              </a:rPr>
              <a:t>имиджа молодёжных пространств в поселениях Нефтеюганского района</a:t>
            </a:r>
          </a:p>
          <a:p>
            <a:pPr algn="ctr"/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577520" y="3817035"/>
            <a:ext cx="3520294" cy="3940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Montserrat SemiBold" panose="020B0604020202020204" charset="-52"/>
              </a:rPr>
              <a:t>Количественные результаты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487589" y="4280625"/>
            <a:ext cx="5610225" cy="242441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8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dirty="0" smtClean="0">
                <a:latin typeface="Montserrat SemiBold" panose="020B0604020202020204" charset="-52"/>
              </a:rPr>
              <a:t>1</a:t>
            </a:r>
            <a:r>
              <a:rPr lang="ru-RU" dirty="0" smtClean="0">
                <a:latin typeface="Montserrat SemiBold" panose="020B0604020202020204" charset="-52"/>
              </a:rPr>
              <a:t>. Разработано </a:t>
            </a:r>
            <a:r>
              <a:rPr lang="ru-RU" dirty="0" smtClean="0">
                <a:latin typeface="Montserrat SemiBold" panose="020B0604020202020204" charset="-52"/>
              </a:rPr>
              <a:t>6 </a:t>
            </a:r>
            <a:r>
              <a:rPr lang="ru-RU" dirty="0">
                <a:latin typeface="Montserrat SemiBold" panose="020B0604020202020204" charset="-52"/>
              </a:rPr>
              <a:t>игр</a:t>
            </a:r>
          </a:p>
          <a:p>
            <a:r>
              <a:rPr lang="ru-RU" dirty="0" smtClean="0">
                <a:latin typeface="Montserrat SemiBold" panose="020B0604020202020204" charset="-52"/>
              </a:rPr>
              <a:t>2. Привлечено </a:t>
            </a:r>
            <a:r>
              <a:rPr lang="ru-RU" dirty="0">
                <a:latin typeface="Montserrat SemiBold" panose="020B0604020202020204" charset="-52"/>
              </a:rPr>
              <a:t>к проекту 46 волонтёров </a:t>
            </a:r>
          </a:p>
          <a:p>
            <a:r>
              <a:rPr lang="ru-RU" dirty="0" smtClean="0">
                <a:latin typeface="Montserrat SemiBold" panose="020B0604020202020204" charset="-52"/>
              </a:rPr>
              <a:t>3. Вовлечено </a:t>
            </a:r>
            <a:r>
              <a:rPr lang="ru-RU" dirty="0">
                <a:latin typeface="Montserrat SemiBold" panose="020B0604020202020204" charset="-52"/>
              </a:rPr>
              <a:t>в творческую деятельность для создания игр 16 семейных волонтёров</a:t>
            </a:r>
          </a:p>
          <a:p>
            <a:r>
              <a:rPr lang="ru-RU" dirty="0" smtClean="0">
                <a:latin typeface="Montserrat SemiBold" panose="020B0604020202020204" charset="-52"/>
              </a:rPr>
              <a:t>4. Вовлечено </a:t>
            </a:r>
            <a:r>
              <a:rPr lang="ru-RU" dirty="0">
                <a:latin typeface="Montserrat SemiBold" panose="020B0604020202020204" charset="-52"/>
              </a:rPr>
              <a:t>в проведение игр 30 волонтёров (с целью развития коммуникативной компетенции)</a:t>
            </a:r>
          </a:p>
          <a:p>
            <a:r>
              <a:rPr lang="ru-RU" dirty="0" smtClean="0">
                <a:latin typeface="Montserrat SemiBold" panose="020B0604020202020204" charset="-52"/>
              </a:rPr>
              <a:t>5. Опубликовано </a:t>
            </a:r>
            <a:r>
              <a:rPr lang="ru-RU" dirty="0" smtClean="0">
                <a:latin typeface="Montserrat SemiBold" panose="020B0604020202020204" charset="-52"/>
              </a:rPr>
              <a:t>14 </a:t>
            </a:r>
            <a:r>
              <a:rPr lang="ru-RU" dirty="0">
                <a:latin typeface="Montserrat SemiBold" panose="020B0604020202020204" charset="-52"/>
              </a:rPr>
              <a:t>постов</a:t>
            </a:r>
          </a:p>
          <a:p>
            <a:r>
              <a:rPr lang="ru-RU" dirty="0" smtClean="0">
                <a:latin typeface="Montserrat SemiBold" panose="020B0604020202020204" charset="-52"/>
              </a:rPr>
              <a:t>6. </a:t>
            </a:r>
            <a:r>
              <a:rPr lang="ru-RU" dirty="0">
                <a:latin typeface="Montserrat SemiBold" panose="020B0604020202020204" charset="-52"/>
              </a:rPr>
              <a:t>6.	Организовано проведение 131 игровых встреч (2020 год – 5 встреч, 2021 год – 62 встречи, 2022 год – 64 встречи)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06"/>
          <a:stretch/>
        </p:blipFill>
        <p:spPr>
          <a:xfrm>
            <a:off x="5796343" y="1420807"/>
            <a:ext cx="2775917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25" y="3938860"/>
            <a:ext cx="3801184" cy="28449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51"/>
          <a:stretch/>
        </p:blipFill>
        <p:spPr>
          <a:xfrm>
            <a:off x="9042462" y="1394895"/>
            <a:ext cx="2956804" cy="21608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509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5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398796" y="236981"/>
            <a:ext cx="7813357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ПРИЗНАНИЕ И ВОВЛЕЧЕННОСТЬ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(«ДЕЙСТВУЮЩИЕ ЛИЦА»)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6" y="1842191"/>
            <a:ext cx="1044960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"/>
          <p:cNvSpPr txBox="1"/>
          <p:nvPr/>
        </p:nvSpPr>
        <p:spPr>
          <a:xfrm>
            <a:off x="802335" y="2031783"/>
            <a:ext cx="10229762" cy="55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lvl="0">
              <a:buClr>
                <a:schemeClr val="lt1"/>
              </a:buClr>
              <a:buSzPct val="100000"/>
            </a:pPr>
            <a:r>
              <a:rPr lang="ru-RU" sz="29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БЛАГОПОЛУЧАТЕЛИ: </a:t>
            </a:r>
            <a:r>
              <a:rPr lang="ru-RU" sz="2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700" dirty="0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Семьи с детьми, подростки, молодёжь </a:t>
            </a:r>
            <a:endParaRPr sz="2700" dirty="0" smtClean="0">
              <a:latin typeface="Montserrat SemiBold" panose="020B0604020202020204" charset="-52"/>
            </a:endParaRPr>
          </a:p>
          <a:p>
            <a:pPr marL="0" marR="0" lvl="0" indent="0" algn="l" rtl="0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15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70" name="Google Shape;170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6" y="2628176"/>
            <a:ext cx="1044960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"/>
          <p:cNvSpPr txBox="1"/>
          <p:nvPr/>
        </p:nvSpPr>
        <p:spPr>
          <a:xfrm>
            <a:off x="824613" y="2646764"/>
            <a:ext cx="10229762" cy="624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>
              <a:buClr>
                <a:schemeClr val="lt1"/>
              </a:buClr>
              <a:buSzPct val="100000"/>
            </a:pPr>
            <a:r>
              <a:rPr lang="ru-RU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ВОЛОНТЁРЫ: </a:t>
            </a:r>
            <a:r>
              <a:rPr lang="ru-RU" sz="22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r>
              <a:rPr lang="ru-RU" sz="1500" dirty="0" smtClean="0">
                <a:solidFill>
                  <a:schemeClr val="bg1"/>
                </a:solidFill>
                <a:latin typeface="Montserrat SemiBold" panose="020B0604020202020204" charset="-52"/>
              </a:rPr>
              <a:t>Привлечено </a:t>
            </a:r>
            <a:r>
              <a:rPr lang="ru-RU" sz="1500" dirty="0">
                <a:solidFill>
                  <a:schemeClr val="bg1"/>
                </a:solidFill>
                <a:latin typeface="Montserrat SemiBold" panose="020B0604020202020204" charset="-52"/>
              </a:rPr>
              <a:t>к проекту 46 волонтёров (в творческую деятельность для создания игр 16 семейных </a:t>
            </a:r>
            <a:r>
              <a:rPr lang="ru-RU" sz="1500" dirty="0" smtClean="0">
                <a:solidFill>
                  <a:schemeClr val="bg1"/>
                </a:solidFill>
                <a:latin typeface="Montserrat SemiBold" panose="020B0604020202020204" charset="-52"/>
              </a:rPr>
              <a:t>волонтёров, в </a:t>
            </a:r>
            <a:r>
              <a:rPr lang="ru-RU" sz="1500" dirty="0">
                <a:solidFill>
                  <a:schemeClr val="bg1"/>
                </a:solidFill>
                <a:latin typeface="Montserrat SemiBold" panose="020B0604020202020204" charset="-52"/>
              </a:rPr>
              <a:t>проведение игр 30 </a:t>
            </a:r>
            <a:r>
              <a:rPr lang="ru-RU" sz="1500" dirty="0" smtClean="0">
                <a:solidFill>
                  <a:schemeClr val="bg1"/>
                </a:solidFill>
                <a:latin typeface="Montserrat SemiBold" panose="020B0604020202020204" charset="-52"/>
              </a:rPr>
              <a:t>волонтёров-подростков) </a:t>
            </a:r>
            <a:endParaRPr sz="15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72" name="Google Shape;172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6" y="3395583"/>
            <a:ext cx="10449600" cy="61604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"/>
          <p:cNvSpPr txBox="1"/>
          <p:nvPr/>
        </p:nvSpPr>
        <p:spPr>
          <a:xfrm>
            <a:off x="824612" y="3428663"/>
            <a:ext cx="10229763" cy="657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lt1"/>
              </a:buClr>
              <a:buSzPts val="1400"/>
            </a:pPr>
            <a:r>
              <a:rPr lang="ru-RU" sz="1600" b="1" dirty="0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ПАРТНЁРЫ</a:t>
            </a:r>
            <a:r>
              <a:rPr lang="ru-RU" sz="1600" b="1" dirty="0" smtClean="0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: 	</a:t>
            </a:r>
            <a:r>
              <a:rPr lang="ru-RU" sz="1500" dirty="0" smtClean="0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МАУ </a:t>
            </a:r>
            <a:r>
              <a:rPr lang="ru-RU" sz="1500" dirty="0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НР «Комплексный молодёжный центр «Перспектива»</a:t>
            </a:r>
          </a:p>
          <a:p>
            <a:pPr lvl="0">
              <a:buClr>
                <a:schemeClr val="lt1"/>
              </a:buClr>
              <a:buSzPts val="1400"/>
            </a:pPr>
            <a:r>
              <a:rPr lang="ru-RU" sz="1500" dirty="0" smtClean="0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		</a:t>
            </a:r>
            <a:r>
              <a:rPr lang="ru-RU" sz="1500" dirty="0" err="1" smtClean="0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Игропрактик</a:t>
            </a:r>
            <a:r>
              <a:rPr lang="ru-RU" sz="1500" dirty="0" smtClean="0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 </a:t>
            </a:r>
            <a:r>
              <a:rPr lang="ru-RU" sz="1500" dirty="0" err="1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Кудашов</a:t>
            </a:r>
            <a:r>
              <a:rPr lang="ru-RU" sz="1500" dirty="0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 Григорий Николаевич (</a:t>
            </a:r>
            <a:r>
              <a:rPr lang="ru-RU" sz="1500" dirty="0" err="1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г.Тюмень</a:t>
            </a:r>
            <a:r>
              <a:rPr lang="ru-RU" sz="1500" dirty="0" smtClean="0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)</a:t>
            </a:r>
            <a:endParaRPr lang="ru-RU" sz="1500" dirty="0">
              <a:solidFill>
                <a:schemeClr val="lt1"/>
              </a:solidFill>
              <a:latin typeface="Montserrat SemiBold" panose="020B0604020202020204" charset="-52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Google Shape;174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5" y="4092237"/>
            <a:ext cx="10449600" cy="89806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"/>
          <p:cNvSpPr txBox="1"/>
          <p:nvPr/>
        </p:nvSpPr>
        <p:spPr>
          <a:xfrm>
            <a:off x="802333" y="4161155"/>
            <a:ext cx="10229764" cy="80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lt1"/>
              </a:buClr>
              <a:buSzPts val="1400"/>
            </a:pPr>
            <a:r>
              <a:rPr lang="ru-RU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ОРГАНЫ ВЛАСТИ</a:t>
            </a:r>
            <a:r>
              <a:rPr lang="ru-RU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ru-RU" sz="1500" dirty="0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Администрация Нефтеюганского района</a:t>
            </a:r>
          </a:p>
          <a:p>
            <a:pPr lvl="0">
              <a:buClr>
                <a:schemeClr val="lt1"/>
              </a:buClr>
              <a:buSzPts val="1400"/>
            </a:pPr>
            <a:r>
              <a:rPr lang="ru-RU" sz="1500" dirty="0" smtClean="0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		    Администрации </a:t>
            </a:r>
            <a:r>
              <a:rPr lang="ru-RU" sz="1500" dirty="0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поселений Нефтеюганского района</a:t>
            </a:r>
          </a:p>
          <a:p>
            <a:pPr lvl="0">
              <a:buClr>
                <a:schemeClr val="lt1"/>
              </a:buClr>
              <a:buSzPts val="1400"/>
            </a:pPr>
            <a:r>
              <a:rPr lang="ru-RU" sz="1500" dirty="0" smtClean="0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		    Департамент </a:t>
            </a:r>
            <a:r>
              <a:rPr lang="ru-RU" sz="1500" dirty="0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образования </a:t>
            </a:r>
            <a:r>
              <a:rPr lang="ru-RU" sz="1500" dirty="0" err="1" smtClean="0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Нефтеюганского</a:t>
            </a:r>
            <a:r>
              <a:rPr lang="ru-RU" sz="1500" dirty="0" smtClean="0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 </a:t>
            </a:r>
            <a:r>
              <a:rPr lang="ru-RU" sz="1500" dirty="0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района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500" b="1" i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6" name="Google Shape;176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0175" y="5077089"/>
            <a:ext cx="10449600" cy="623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"/>
          <p:cNvSpPr txBox="1"/>
          <p:nvPr/>
        </p:nvSpPr>
        <p:spPr>
          <a:xfrm>
            <a:off x="824612" y="5097777"/>
            <a:ext cx="10229764" cy="60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lt1"/>
              </a:buClr>
              <a:buSzPts val="1400"/>
            </a:pPr>
            <a:r>
              <a:rPr lang="ru-RU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МЕДИА:</a:t>
            </a:r>
            <a:r>
              <a:rPr lang="ru-RU" sz="1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4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r>
              <a:rPr lang="ru-RU" sz="1500" dirty="0" smtClean="0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ТРК </a:t>
            </a:r>
            <a:r>
              <a:rPr lang="ru-RU" sz="1500" dirty="0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«Седьмой канал»</a:t>
            </a:r>
          </a:p>
          <a:p>
            <a:pPr lvl="0">
              <a:buClr>
                <a:schemeClr val="lt1"/>
              </a:buClr>
              <a:buSzPts val="1400"/>
            </a:pPr>
            <a:r>
              <a:rPr lang="ru-RU" sz="1500" dirty="0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	</a:t>
            </a:r>
            <a:r>
              <a:rPr lang="ru-RU" sz="1500" dirty="0" smtClean="0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	Газета </a:t>
            </a:r>
            <a:r>
              <a:rPr lang="ru-RU" sz="1500" dirty="0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«Югорское обозрение»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dirty="0"/>
          </a:p>
        </p:txBody>
      </p:sp>
      <p:pic>
        <p:nvPicPr>
          <p:cNvPr id="178" name="Google Shape;178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6" y="5838682"/>
            <a:ext cx="10449600" cy="101931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"/>
          <p:cNvSpPr txBox="1"/>
          <p:nvPr/>
        </p:nvSpPr>
        <p:spPr>
          <a:xfrm>
            <a:off x="824612" y="5838682"/>
            <a:ext cx="10229764" cy="104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ДОПОЛНИТЕЛЬНАЯ </a:t>
            </a:r>
            <a:r>
              <a:rPr lang="ru-RU" sz="16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ИНФОРМАЦИЯ: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		</a:t>
            </a:r>
            <a:r>
              <a:rPr lang="ru-RU" sz="1500" dirty="0" smtClean="0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Грант </a:t>
            </a:r>
            <a:r>
              <a:rPr lang="ru-RU" sz="1500" dirty="0" err="1" smtClean="0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РосМолодежи</a:t>
            </a:r>
            <a:r>
              <a:rPr lang="ru-RU" sz="1500" dirty="0" smtClean="0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 2020г.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500" dirty="0" smtClean="0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		Грант «Конкурса молодёжных инициатив» 2021г.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500" dirty="0" smtClean="0">
                <a:solidFill>
                  <a:schemeClr val="lt1"/>
                </a:solidFill>
                <a:latin typeface="Montserrat SemiBold" panose="020B0604020202020204" charset="-52"/>
                <a:sym typeface="Montserrat"/>
              </a:rPr>
              <a:t>		1 место районного этапа научно-практической конференции «Шаг в будущее</a:t>
            </a:r>
            <a:r>
              <a:rPr lang="ru-RU" sz="1500" dirty="0" smtClean="0">
                <a:solidFill>
                  <a:schemeClr val="lt1"/>
                </a:solidFill>
                <a:latin typeface="Montserrat SemiBold" panose="020B0604020202020204" charset="-52"/>
                <a:sym typeface="Montserrat"/>
              </a:rPr>
              <a:t>»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500" dirty="0">
                <a:solidFill>
                  <a:schemeClr val="lt1"/>
                </a:solidFill>
                <a:latin typeface="Montserrat SemiBold" panose="020B0604020202020204" charset="-52"/>
                <a:sym typeface="Montserrat"/>
              </a:rPr>
              <a:t>	</a:t>
            </a:r>
            <a:r>
              <a:rPr lang="ru-RU" sz="1500" dirty="0" smtClean="0">
                <a:solidFill>
                  <a:schemeClr val="lt1"/>
                </a:solidFill>
                <a:latin typeface="Montserrat SemiBold" panose="020B0604020202020204" charset="-52"/>
                <a:sym typeface="Montserrat"/>
              </a:rPr>
              <a:t>	Грант Губернатора Югры, 2022г.</a:t>
            </a:r>
            <a:endParaRPr sz="1500" dirty="0">
              <a:latin typeface="Montserrat SemiBold" panose="020B0604020202020204" charset="-52"/>
            </a:endParaRPr>
          </a:p>
        </p:txBody>
      </p:sp>
      <p:pic>
        <p:nvPicPr>
          <p:cNvPr id="180" name="Google Shape;180;p5" descr="C:\Users\Соня\Desktop\Мывместе 2\Шаблон\Элементы\Ресурс 22.png"/>
          <p:cNvPicPr preferRelativeResize="0"/>
          <p:nvPr/>
        </p:nvPicPr>
        <p:blipFill rotWithShape="1">
          <a:blip r:embed="rId6">
            <a:alphaModFix/>
          </a:blip>
          <a:srcRect r="64343"/>
          <a:stretch/>
        </p:blipFill>
        <p:spPr>
          <a:xfrm>
            <a:off x="11032097" y="5370329"/>
            <a:ext cx="1159904" cy="1487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480</Words>
  <Application>Microsoft Office PowerPoint</Application>
  <PresentationFormat>Широкоэкранный</PresentationFormat>
  <Paragraphs>84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Times New Roman</vt:lpstr>
      <vt:lpstr>Montserrat</vt:lpstr>
      <vt:lpstr>Montserrat SemiBold</vt:lpstr>
      <vt:lpstr>Arial</vt:lpstr>
      <vt:lpstr>Montserrat ExtraBold</vt:lpstr>
      <vt:lpstr>Calibri</vt:lpstr>
      <vt:lpstr>Montserrat Black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Зоя Дурдина</dc:creator>
  <cp:lastModifiedBy>Учетная запись Майкрософт</cp:lastModifiedBy>
  <cp:revision>41</cp:revision>
  <dcterms:created xsi:type="dcterms:W3CDTF">2020-03-24T07:41:27Z</dcterms:created>
  <dcterms:modified xsi:type="dcterms:W3CDTF">2023-05-08T11:46:50Z</dcterms:modified>
</cp:coreProperties>
</file>