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4500"/>
              <a:buFont typeface="Verdana"/>
              <a:buNone/>
              <a:defRPr sz="4500" b="1">
                <a:solidFill>
                  <a:srgbClr val="FF8C3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8766F"/>
                </a:solidFill>
              </a:defRPr>
            </a:lvl1pPr>
            <a:lvl2pPr lvl="1" algn="ctr" rtl="0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spcBef>
                <a:spcPts val="230"/>
              </a:spcBef>
              <a:spcAft>
                <a:spcPts val="0"/>
              </a:spcAft>
              <a:buSzPts val="2016"/>
              <a:buNone/>
              <a:defRPr/>
            </a:lvl4pPr>
            <a:lvl5pPr lvl="4" algn="ctr" rtl="0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468344" y="4928616"/>
            <a:ext cx="818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 cap="none">
                <a:solidFill>
                  <a:srgbClr val="7876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468344" y="5624484"/>
            <a:ext cx="8184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91425" bIns="45700" anchor="t" anchorCtr="0"/>
          <a:lstStyle>
            <a:lvl1pPr marL="457200" marR="36576" lvl="0" indent="-228600" algn="l" rtl="0">
              <a:spcBef>
                <a:spcPts val="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B75C00"/>
                </a:solidFill>
              </a:defRPr>
            </a:lvl1pPr>
            <a:lvl2pPr marL="914400" lvl="1" indent="-228600" algn="l" rtl="0"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30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4000" cy="4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lvl="0" indent="-320040" algn="l" rtl="0"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56616" algn="l" rtl="0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5538847" y="1447802"/>
            <a:ext cx="2971800" cy="4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/>
          <a:lstStyle>
            <a:lvl1pPr marL="457200" marR="18288" lvl="0" indent="-228600" algn="l" rtl="0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marL="1371600" lvl="2" indent="-228600" algn="l" rtl="0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marL="1828800" lvl="3" indent="-228600" algn="l" rtl="0">
              <a:spcBef>
                <a:spcPts val="230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marL="2286000" lvl="4" indent="-228600" algn="l" rtl="0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761372" y="930144"/>
            <a:ext cx="46263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lvl="0" indent="-370840" algn="l" rtl="0">
              <a:spcBef>
                <a:spcPts val="250"/>
              </a:spcBef>
              <a:spcAft>
                <a:spcPts val="0"/>
              </a:spcAft>
              <a:buSzPts val="2240"/>
              <a:buChar char="●"/>
              <a:defRPr sz="2800">
                <a:solidFill>
                  <a:schemeClr val="dk1"/>
                </a:solidFill>
              </a:defRPr>
            </a:lvl1pPr>
            <a:lvl2pPr marL="914400" lvl="1" indent="-393700" algn="l" rtl="0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marL="1371600" lvl="2" indent="-381000" algn="l" rtl="0">
              <a:spcBef>
                <a:spcPts val="250"/>
              </a:spcBef>
              <a:spcAft>
                <a:spcPts val="0"/>
              </a:spcAft>
              <a:buSzPts val="2400"/>
              <a:buChar char="⚫"/>
              <a:defRPr sz="2400">
                <a:solidFill>
                  <a:schemeClr val="dk1"/>
                </a:solidFill>
              </a:defRPr>
            </a:lvl3pPr>
            <a:lvl4pPr marL="1828800" lvl="3" indent="-370839" algn="l" rtl="0">
              <a:spcBef>
                <a:spcPts val="230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marL="2286000" lvl="4" indent="-355600" algn="l" rtl="0">
              <a:spcBef>
                <a:spcPts val="250"/>
              </a:spcBef>
              <a:spcAft>
                <a:spcPts val="0"/>
              </a:spcAft>
              <a:buSzPts val="2000"/>
              <a:buChar char="⚫"/>
              <a:defRPr sz="2000">
                <a:solidFill>
                  <a:schemeClr val="dk1"/>
                </a:solidFill>
              </a:defRPr>
            </a:lvl5pPr>
            <a:lvl6pPr marL="2743200" lvl="5" indent="-228600" algn="l" rtl="0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 rot="5400000">
            <a:off x="4991100" y="2171704"/>
            <a:ext cx="5257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 rot="5400000">
            <a:off x="876300" y="190502"/>
            <a:ext cx="5257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lvl="0" indent="-320040" algn="l" rtl="0"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56616" algn="l" rtl="0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 rot="5400000">
            <a:off x="2500800" y="-1467648"/>
            <a:ext cx="4188000" cy="8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lvl="0" indent="-320040" algn="l" rtl="0"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56616" algn="l" rtl="0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07224" y="579438"/>
            <a:ext cx="3931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/>
          <a:lstStyle>
            <a:lvl1pPr marL="457200" lvl="0" indent="-228600" algn="l" rtl="0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230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 rtl="0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652169" y="579438"/>
            <a:ext cx="3931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45700" anchor="ctr" anchorCtr="0"/>
          <a:lstStyle>
            <a:lvl1pPr marL="457200" lvl="0" indent="-228600" algn="l" rtl="0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230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 rtl="0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607224" y="1447800"/>
            <a:ext cx="3931800" cy="3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lvl="0" indent="-350520" algn="l" rtl="0">
              <a:spcBef>
                <a:spcPts val="25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55600" algn="l" rtl="0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42392" algn="l" rtl="0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 rtl="0">
              <a:spcBef>
                <a:spcPts val="250"/>
              </a:spcBef>
              <a:spcAft>
                <a:spcPts val="0"/>
              </a:spcAft>
              <a:buSzPts val="1600"/>
              <a:buChar char="⚫"/>
              <a:defRPr sz="1600"/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4652169" y="1447800"/>
            <a:ext cx="3931800" cy="3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lvl="0" indent="-350520" algn="l" rtl="0">
              <a:spcBef>
                <a:spcPts val="25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55600" algn="l" rtl="0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42392" algn="l" rtl="0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 rtl="0">
              <a:spcBef>
                <a:spcPts val="250"/>
              </a:spcBef>
              <a:spcAft>
                <a:spcPts val="0"/>
              </a:spcAft>
              <a:buSzPts val="1600"/>
              <a:buChar char="⚫"/>
              <a:defRPr sz="1600"/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514352" y="530352"/>
            <a:ext cx="39318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lvl="0" indent="-360680" algn="l" rtl="0">
              <a:spcBef>
                <a:spcPts val="250"/>
              </a:spcBef>
              <a:spcAft>
                <a:spcPts val="0"/>
              </a:spcAft>
              <a:buSzPts val="2080"/>
              <a:buChar char="●"/>
              <a:defRPr sz="2600"/>
            </a:lvl1pPr>
            <a:lvl2pPr marL="914400" lvl="1" indent="-368300" algn="l" rtl="0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 rtl="0">
              <a:spcBef>
                <a:spcPts val="25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56616" algn="l" rtl="0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4755360" y="530352"/>
            <a:ext cx="39318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lvl="0" indent="-360680" algn="l" rtl="0">
              <a:spcBef>
                <a:spcPts val="250"/>
              </a:spcBef>
              <a:spcAft>
                <a:spcPts val="0"/>
              </a:spcAft>
              <a:buSzPts val="2080"/>
              <a:buChar char="●"/>
              <a:defRPr sz="2600"/>
            </a:lvl1pPr>
            <a:lvl2pPr marL="914400" lvl="1" indent="-368300" algn="l" rtl="0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 rtl="0">
              <a:spcBef>
                <a:spcPts val="25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56616" algn="l" rtl="0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>
                <a:solidFill>
                  <a:srgbClr val="7876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462712" y="533400"/>
            <a:ext cx="2240400" cy="4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FFFF"/>
                </a:solidFill>
              </a:defRPr>
            </a:lvl1pPr>
            <a:lvl2pPr marL="914400" lvl="1" indent="-304800" algn="l" rtl="0">
              <a:spcBef>
                <a:spcPts val="250"/>
              </a:spcBef>
              <a:spcAft>
                <a:spcPts val="0"/>
              </a:spcAft>
              <a:buSzPts val="1200"/>
              <a:buChar char="◦"/>
              <a:defRPr sz="1200">
                <a:solidFill>
                  <a:srgbClr val="FFFFFF"/>
                </a:solidFill>
              </a:defRPr>
            </a:lvl2pPr>
            <a:lvl3pPr marL="1371600" lvl="2" indent="-292100" algn="l" rtl="0">
              <a:spcBef>
                <a:spcPts val="250"/>
              </a:spcBef>
              <a:spcAft>
                <a:spcPts val="0"/>
              </a:spcAft>
              <a:buSzPts val="1000"/>
              <a:buChar char="⚫"/>
              <a:defRPr sz="1000">
                <a:solidFill>
                  <a:srgbClr val="FFFFFF"/>
                </a:solidFill>
              </a:defRPr>
            </a:lvl3pPr>
            <a:lvl4pPr marL="1828800" lvl="3" indent="-292608" algn="l" rtl="0">
              <a:spcBef>
                <a:spcPts val="230"/>
              </a:spcBef>
              <a:spcAft>
                <a:spcPts val="0"/>
              </a:spcAft>
              <a:buSzPts val="1008"/>
              <a:buChar char="◦"/>
              <a:defRPr sz="900">
                <a:solidFill>
                  <a:srgbClr val="FFFFFF"/>
                </a:solidFill>
              </a:defRPr>
            </a:lvl4pPr>
            <a:lvl5pPr marL="2286000" lvl="4" indent="-285750" algn="l" rtl="0">
              <a:spcBef>
                <a:spcPts val="250"/>
              </a:spcBef>
              <a:spcAft>
                <a:spcPts val="0"/>
              </a:spcAft>
              <a:buSzPts val="900"/>
              <a:buChar char="⚫"/>
              <a:defRPr sz="9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 rtl="0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spcBef>
                <a:spcPts val="255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>
            <a:spLocks noGrp="1"/>
          </p:cNvSpPr>
          <p:nvPr>
            <p:ph type="pic" idx="2"/>
          </p:nvPr>
        </p:nvSpPr>
        <p:spPr>
          <a:xfrm>
            <a:off x="421480" y="435768"/>
            <a:ext cx="5925300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4F4D49"/>
          </a:solidFill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R="0" lvl="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7A39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414337" y="427037"/>
            <a:ext cx="8315327" cy="3121025"/>
            <a:chOff x="414337" y="427037"/>
            <a:chExt cx="8315327" cy="3121025"/>
          </a:xfrm>
        </p:grpSpPr>
        <p:pic>
          <p:nvPicPr>
            <p:cNvPr id="8" name="Google Shape;8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4337" y="427037"/>
              <a:ext cx="8315326" cy="312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9;p1"/>
            <p:cNvSpPr txBox="1"/>
            <p:nvPr/>
          </p:nvSpPr>
          <p:spPr>
            <a:xfrm>
              <a:off x="460375" y="476250"/>
              <a:ext cx="8223300" cy="30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" name="Google Shape;23;p3"/>
          <p:cNvGrpSpPr/>
          <p:nvPr/>
        </p:nvGrpSpPr>
        <p:grpSpPr>
          <a:xfrm>
            <a:off x="414337" y="427037"/>
            <a:ext cx="8315327" cy="5497512"/>
            <a:chOff x="414337" y="427037"/>
            <a:chExt cx="8315327" cy="5497512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4337" y="427037"/>
              <a:ext cx="8315326" cy="5497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3"/>
            <p:cNvSpPr txBox="1"/>
            <p:nvPr/>
          </p:nvSpPr>
          <p:spPr>
            <a:xfrm>
              <a:off x="452437" y="468312"/>
              <a:ext cx="8239200" cy="54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6400800" y="433387"/>
            <a:ext cx="2324605" cy="4343400"/>
          </a:xfrm>
          <a:custGeom>
            <a:avLst/>
            <a:gdLst/>
            <a:ahLst/>
            <a:cxnLst/>
            <a:rect l="l" t="t" r="r" b="b"/>
            <a:pathLst>
              <a:path w="2324605" h="4343400" extrusionOk="0">
                <a:moveTo>
                  <a:pt x="0" y="0"/>
                </a:moveTo>
                <a:lnTo>
                  <a:pt x="2260725" y="0"/>
                </a:lnTo>
                <a:lnTo>
                  <a:pt x="2260725" y="0"/>
                </a:lnTo>
                <a:cubicBezTo>
                  <a:pt x="2269113" y="0"/>
                  <a:pt x="2277420" y="1652"/>
                  <a:pt x="2285170" y="4862"/>
                </a:cubicBezTo>
                <a:cubicBezTo>
                  <a:pt x="2292920" y="8072"/>
                  <a:pt x="2299963" y="12778"/>
                  <a:pt x="2305894" y="18710"/>
                </a:cubicBezTo>
                <a:cubicBezTo>
                  <a:pt x="2311826" y="24641"/>
                  <a:pt x="2316532" y="31684"/>
                  <a:pt x="2319742" y="39434"/>
                </a:cubicBezTo>
                <a:cubicBezTo>
                  <a:pt x="2322952" y="47184"/>
                  <a:pt x="2324605" y="55491"/>
                  <a:pt x="2324605" y="63880"/>
                </a:cubicBezTo>
                <a:lnTo>
                  <a:pt x="2324605" y="4343400"/>
                </a:lnTo>
                <a:lnTo>
                  <a:pt x="0" y="434340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14337" y="427037"/>
            <a:ext cx="8315327" cy="4352924"/>
            <a:chOff x="414337" y="427037"/>
            <a:chExt cx="8315327" cy="4352924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4337" y="427037"/>
              <a:ext cx="8315326" cy="4352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3"/>
            <p:cNvSpPr txBox="1"/>
            <p:nvPr/>
          </p:nvSpPr>
          <p:spPr>
            <a:xfrm>
              <a:off x="446087" y="461962"/>
              <a:ext cx="8251800" cy="42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304800" y="328612"/>
            <a:ext cx="8532900" cy="61977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60">
                <a:srgbClr val="F7F7F7"/>
              </a:gs>
              <a:gs pos="100000">
                <a:srgbClr val="DADADA"/>
              </a:gs>
            </a:gsLst>
            <a:lin ang="5400012" scaled="0"/>
          </a:gradFill>
          <a:ln w="9525" cap="rnd" cmpd="sng">
            <a:solidFill>
              <a:srgbClr val="A4A3A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7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/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348662" y="61118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000"/>
              <a:buFont typeface="Verdana"/>
              <a:buNone/>
              <a:defRPr sz="10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12700" y="311150"/>
            <a:ext cx="8942400" cy="19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266"/>
              </a:buClr>
              <a:buSzPts val="5400"/>
              <a:buFont typeface="Verdana"/>
              <a:buNone/>
            </a:pPr>
            <a:r>
              <a:rPr lang="ru-RU" sz="5400" b="1" i="0" u="none" strike="noStrike" cap="none">
                <a:solidFill>
                  <a:srgbClr val="F9B266"/>
                </a:solidFill>
                <a:latin typeface="Verdana"/>
                <a:ea typeface="Verdana"/>
                <a:cs typeface="Verdana"/>
                <a:sym typeface="Verdana"/>
              </a:rPr>
              <a:t>Волонтерский отряд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266"/>
              </a:buClr>
              <a:buSzPts val="5400"/>
              <a:buFont typeface="Verdana"/>
              <a:buNone/>
            </a:pPr>
            <a:r>
              <a:rPr lang="ru-RU" sz="5400" b="1" i="0" u="none" strike="noStrike" cap="none">
                <a:solidFill>
                  <a:srgbClr val="F9B266"/>
                </a:solidFill>
                <a:latin typeface="Verdana"/>
                <a:ea typeface="Verdana"/>
                <a:cs typeface="Verdana"/>
                <a:sym typeface="Verdana"/>
              </a:rPr>
              <a:t>«ВЕК»</a:t>
            </a:r>
            <a:endParaRPr/>
          </a:p>
        </p:txBody>
      </p:sp>
      <p:pic>
        <p:nvPicPr>
          <p:cNvPr id="124" name="Google Shape;124;p17" descr="photo_2025-02-12_10-45-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612" y="1719262"/>
            <a:ext cx="3260700" cy="4353000"/>
          </a:xfrm>
          <a:prstGeom prst="ellipse">
            <a:avLst/>
          </a:prstGeom>
          <a:noFill/>
          <a:ln w="63500" cap="rnd" cmpd="sng">
            <a:solidFill>
              <a:srgbClr val="25252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25" name="Google Shape;125;p17"/>
          <p:cNvSpPr/>
          <p:nvPr/>
        </p:nvSpPr>
        <p:spPr>
          <a:xfrm>
            <a:off x="2616590" y="2954216"/>
            <a:ext cx="6892659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0"/>
                </a:gra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ГАПОУ </a:t>
            </a:r>
            <a:r>
              <a:rPr lang="ru-RU" sz="32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Еланский </a:t>
            </a:r>
            <a:endParaRPr lang="ru-RU" sz="3200" b="1" i="0" u="none" strike="noStrike" cap="none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аграрный 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колледж</a:t>
            </a:r>
            <a:r>
              <a:rPr lang="ru-RU" sz="32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ru-RU" sz="4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Еланский </a:t>
            </a:r>
            <a:r>
              <a:rPr lang="ru-RU" sz="3600" b="1" i="0" u="none" strike="noStrike" cap="none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</a:t>
            </a:r>
            <a:endParaRPr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</a:pPr>
            <a:r>
              <a:rPr lang="ru-RU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Волгоградская область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539750" y="1628775"/>
            <a:ext cx="8183700" cy="4187700"/>
          </a:xfrm>
          <a:prstGeom prst="rect">
            <a:avLst/>
          </a:prstGeom>
          <a:solidFill>
            <a:srgbClr val="1B587C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5400000">
              <a:srgbClr val="000000">
                <a:alpha val="39610"/>
              </a:srgbClr>
            </a:outerShdw>
          </a:effectLst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ru-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Патриотическая работа: поисковая работа и организация работы по изучению истории своего родного края, адресная помощь ветеранам, семьям участников СВО. Поисковая группа «Сталинградский прорыв» 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ru-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Пропаганда ЗОЖ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ru-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Пропаганда молодежного добровольческого движения.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ru-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Профилактика вредных привычек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ru-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Волонтеры Культуры</a:t>
            </a:r>
            <a:endParaRPr/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lang="ru-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Экологическое волонтерство </a:t>
            </a:r>
            <a:endParaRPr/>
          </a:p>
          <a:p>
            <a:pPr marL="265176" marR="0" lvl="0" indent="-143255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676400" y="523875"/>
            <a:ext cx="6181800" cy="1122300"/>
          </a:xfrm>
          <a:prstGeom prst="rect">
            <a:avLst/>
          </a:prstGeom>
          <a:solidFill>
            <a:schemeClr val="lt1"/>
          </a:solidFill>
          <a:ln w="425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Verdana"/>
              <a:buNone/>
            </a:pPr>
            <a:r>
              <a:rPr lang="ru-RU" sz="5400" b="1" i="0" u="none" strike="noStrike" cap="none"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0"/>
                </a:gradFill>
                <a:latin typeface="Verdana"/>
                <a:ea typeface="Verdana"/>
                <a:cs typeface="Verdana"/>
                <a:sym typeface="Verdana"/>
              </a:rPr>
              <a:t>Направления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971550" y="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</a:pPr>
            <a:r>
              <a:rPr lang="ru-RU" sz="22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Патриотическое направление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684212" y="3429000"/>
            <a:ext cx="4680000" cy="4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Проводим уроки мужества, патриотические, памятные мероприятия, такие как: Георгиевская ленточка, «Битва на Курской дуге», «В память о Зое» реконструкция «Танкист Сталинграда Лысаков». Так же собираем гуманитарную помощь для бойцов которые находятся на СВО и оказываем адресную помощь семьям мобилизованным.</a:t>
            </a:r>
            <a:endParaRPr/>
          </a:p>
        </p:txBody>
      </p:sp>
      <p:pic>
        <p:nvPicPr>
          <p:cNvPr id="138" name="Google Shape;138;p19" descr="ccYPXbAlhAM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1196975"/>
            <a:ext cx="2592300" cy="19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 descr="j3yleoTCHI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650" y="908050"/>
            <a:ext cx="2663825" cy="266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 descr="6YojZdWalQg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725" y="3716337"/>
            <a:ext cx="2879725" cy="182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6443662" y="836612"/>
            <a:ext cx="22590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endParaRPr sz="1400" b="0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endParaRPr sz="1400" b="0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endParaRPr sz="1400" b="0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Проведение тематических уроков «Выбери жизнь»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Проведение спортивных мероприятий например  кросс, проведение игры «Я знаю, что нельзя»</a:t>
            </a:r>
            <a:endParaRPr/>
          </a:p>
        </p:txBody>
      </p:sp>
      <p:pic>
        <p:nvPicPr>
          <p:cNvPr id="146" name="Google Shape;146;p20" descr="wqttJpFqF8U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353" b="13353"/>
          <a:stretch/>
        </p:blipFill>
        <p:spPr>
          <a:xfrm>
            <a:off x="463550" y="1189037"/>
            <a:ext cx="3449700" cy="25353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4F4D49"/>
          </a:solidFill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676275" y="292100"/>
            <a:ext cx="5486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3000"/>
              <a:buFont typeface="Verdana"/>
              <a:buNone/>
            </a:pPr>
            <a:r>
              <a:rPr lang="ru-RU" sz="3000" b="0" i="0" u="none" strike="noStrike" cap="none">
                <a:solidFill>
                  <a:srgbClr val="1442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ПРОПАГАНДА ЗОЖ</a:t>
            </a:r>
            <a:endParaRPr/>
          </a:p>
        </p:txBody>
      </p:sp>
      <p:pic>
        <p:nvPicPr>
          <p:cNvPr id="148" name="Google Shape;148;p20" descr="ZncqplIRTU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2137" y="3573462"/>
            <a:ext cx="3095626" cy="23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395287" y="1341437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Пропаганда молодежного добровольческого движения.</a:t>
            </a:r>
            <a:br>
              <a:rPr lang="ru-RU" sz="18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323850" y="2205037"/>
            <a:ext cx="23622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Мы активно рассказываем о волонтерской деятельности молодому поколению</a:t>
            </a:r>
            <a:endParaRPr/>
          </a:p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 движении каждый может найти свое призвание, от организации до участии мероприятия.</a:t>
            </a:r>
            <a:endParaRPr/>
          </a:p>
        </p:txBody>
      </p:sp>
      <p:pic>
        <p:nvPicPr>
          <p:cNvPr id="155" name="Google Shape;155;p21" descr="ldEBODdzxHc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549275"/>
            <a:ext cx="2808300" cy="2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 descr="pxrDBmiW5vU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500" y="2636837"/>
            <a:ext cx="3324224" cy="24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 descr="FSRMQFRtnlU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6237" y="4130675"/>
            <a:ext cx="2792412" cy="210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395287" y="1628775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Профилактика вредных привычек</a:t>
            </a:r>
            <a:br>
              <a:rPr lang="ru-RU" sz="18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539750" y="2636837"/>
            <a:ext cx="2952600" cy="3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участники Еланского объединения «Школа волонтеров», Добро.Центра совместно с волонтерами Еланского аграрного колледжа часто проводят совместные мероприятия, раздавали листовки с информацией о том, какие меры стоит предпринять, чтобы Интернет не стал вредной привычкой.</a:t>
            </a:r>
            <a:endParaRPr/>
          </a:p>
        </p:txBody>
      </p:sp>
      <p:pic>
        <p:nvPicPr>
          <p:cNvPr id="164" name="Google Shape;164;p22" descr="ldEBODdzxHc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6162" y="476250"/>
            <a:ext cx="3348000" cy="25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 descr="nJYPOIu7zkBPBu8hNoGpZ60OjPOH9_n4Ey4ptr2DKQ1xJWbyaKnXJudgFfkHGE0INdi0ndqqc15S3SGo06idF2o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25" y="3068637"/>
            <a:ext cx="2168525" cy="289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4427537" y="533400"/>
            <a:ext cx="408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</a:pPr>
            <a:r>
              <a:rPr lang="ru-RU" sz="22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Волонтеры Культуры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5538787" y="1447800"/>
            <a:ext cx="2971800" cy="4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Проведение творческих конкурсов, мероприятий</a:t>
            </a:r>
            <a:endParaRPr/>
          </a:p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Сохранение Культурного и исторического наследия. Например как популяризация русского языка.</a:t>
            </a:r>
            <a:endParaRPr/>
          </a:p>
        </p:txBody>
      </p:sp>
      <p:pic>
        <p:nvPicPr>
          <p:cNvPr id="172" name="Google Shape;172;p23" descr="NbVHUhoSpTg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1125537"/>
            <a:ext cx="2844900" cy="28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 descr="Nr7hVE5ggY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062" y="3357562"/>
            <a:ext cx="3324224" cy="24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5538787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</a:pPr>
            <a:r>
              <a:rPr lang="ru-RU" sz="22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Эко волонтерство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5538787" y="1447800"/>
            <a:ext cx="2971800" cy="4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Проведение субботников, экологических игр такие, как «Эко-шашки»</a:t>
            </a:r>
            <a:endParaRPr/>
          </a:p>
        </p:txBody>
      </p:sp>
      <p:pic>
        <p:nvPicPr>
          <p:cNvPr id="180" name="Google Shape;180;p24" descr="qyOdh6nX9X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620712"/>
            <a:ext cx="2954400" cy="29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 descr="-5xtaKEbd_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837" y="3068637"/>
            <a:ext cx="3960811" cy="263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ctrTitle"/>
          </p:nvPr>
        </p:nvSpPr>
        <p:spPr>
          <a:xfrm>
            <a:off x="611187" y="115887"/>
            <a:ext cx="7561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2900"/>
              <a:buFont typeface="Verdana"/>
              <a:buNone/>
            </a:pPr>
            <a:r>
              <a:rPr lang="ru-RU" sz="2900" b="1" i="0" u="none">
                <a:solidFill>
                  <a:srgbClr val="FF8D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Наши руководители</a:t>
            </a:r>
            <a:endParaRPr/>
          </a:p>
        </p:txBody>
      </p:sp>
      <p:pic>
        <p:nvPicPr>
          <p:cNvPr id="187" name="Google Shape;187;p25" descr="e19UVTsLlg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981075"/>
            <a:ext cx="1223962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/>
          <p:nvPr/>
        </p:nvSpPr>
        <p:spPr>
          <a:xfrm>
            <a:off x="-6350" y="2962275"/>
            <a:ext cx="23163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Verdana"/>
              <a:buNone/>
            </a:pP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Майорова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Verdana"/>
              <a:buNone/>
            </a:pP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Светлана Ивановна</a:t>
            </a:r>
            <a:endParaRPr/>
          </a:p>
        </p:txBody>
      </p:sp>
      <p:pic>
        <p:nvPicPr>
          <p:cNvPr id="189" name="Google Shape;189;p25" descr="HOO427gL-N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050" y="981075"/>
            <a:ext cx="1368425" cy="1824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/>
          <p:nvPr/>
        </p:nvSpPr>
        <p:spPr>
          <a:xfrm>
            <a:off x="1828800" y="2962275"/>
            <a:ext cx="16890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Verdana"/>
              <a:buNone/>
            </a:pP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Котова 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Елена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Васильевна</a:t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3413125" y="2962275"/>
            <a:ext cx="17256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Verdana"/>
              <a:buNone/>
            </a:pP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Иващеко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Галина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Verdana"/>
              <a:buNone/>
            </a:pP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Николаевна</a:t>
            </a: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5041900" y="2962275"/>
            <a:ext cx="157170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Verdana"/>
              <a:buNone/>
            </a:pP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Лунина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Ольга 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Ильинична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командир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отряда</a:t>
            </a:r>
            <a:endParaRPr/>
          </a:p>
        </p:txBody>
      </p:sp>
      <p:pic>
        <p:nvPicPr>
          <p:cNvPr id="193" name="Google Shape;193;p25" descr="X18MVUM1Lb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908050"/>
            <a:ext cx="1079500" cy="18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/>
          <p:nvPr/>
        </p:nvSpPr>
        <p:spPr>
          <a:xfrm>
            <a:off x="6559550" y="3035300"/>
            <a:ext cx="20781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Verdana"/>
              <a:buNone/>
            </a:pP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Сыроежкина 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Наталья 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Александровна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заместитель 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командира</a:t>
            </a:r>
            <a:b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отряда</a:t>
            </a:r>
            <a:endParaRPr/>
          </a:p>
        </p:txBody>
      </p:sp>
      <p:pic>
        <p:nvPicPr>
          <p:cNvPr id="195" name="Google Shape;195;p25" descr="photo_2025-03-01_12-11-49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312" y="981075"/>
            <a:ext cx="1366837" cy="182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 descr="photo_2025-03-01_12-11-55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59562" y="981075"/>
            <a:ext cx="1319212" cy="187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539750" y="4652962"/>
            <a:ext cx="7561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ts val="1900"/>
              <a:buFont typeface="Verdana"/>
              <a:buNone/>
            </a:pPr>
            <a:r>
              <a:rPr lang="ru-RU" sz="1900" b="1" i="0" u="none">
                <a:solidFill>
                  <a:srgbClr val="FF8D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Мы в соцсетях https://vk.com/club193311098?from=search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PresentationFormat>Экран (4:3)</PresentationFormat>
  <Paragraphs>41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1_Аспект</vt:lpstr>
      <vt:lpstr>Аспект</vt:lpstr>
      <vt:lpstr>4_Аспект</vt:lpstr>
      <vt:lpstr>2_Аспект</vt:lpstr>
      <vt:lpstr>3_Аспект</vt:lpstr>
      <vt:lpstr>Слайд 1</vt:lpstr>
      <vt:lpstr>Слайд 2</vt:lpstr>
      <vt:lpstr>Патриотическое направление</vt:lpstr>
      <vt:lpstr>Слайд 4</vt:lpstr>
      <vt:lpstr>Пропаганда молодежного добровольческого движения. </vt:lpstr>
      <vt:lpstr>Профилактика вредных привычек </vt:lpstr>
      <vt:lpstr>Волонтеры Культуры</vt:lpstr>
      <vt:lpstr>Эко волонтерство</vt:lpstr>
      <vt:lpstr>Наши руководители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MSI</cp:lastModifiedBy>
  <cp:revision>2</cp:revision>
  <dcterms:modified xsi:type="dcterms:W3CDTF">2025-03-03T13:02:29Z</dcterms:modified>
</cp:coreProperties>
</file>