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72" r:id="rId1"/>
    <p:sldMasterId id="2147483684" r:id="rId2"/>
  </p:sldMasterIdLst>
  <p:sldIdLst>
    <p:sldId id="368" r:id="rId3"/>
    <p:sldId id="371" r:id="rId4"/>
    <p:sldId id="372" r:id="rId5"/>
    <p:sldId id="373" r:id="rId6"/>
    <p:sldId id="374" r:id="rId7"/>
    <p:sldId id="375" r:id="rId8"/>
    <p:sldId id="376" r:id="rId9"/>
    <p:sldId id="377" r:id="rId10"/>
    <p:sldId id="382" r:id="rId11"/>
    <p:sldId id="384" r:id="rId12"/>
    <p:sldId id="383" r:id="rId13"/>
    <p:sldId id="381" r:id="rId14"/>
  </p:sldIdLst>
  <p:sldSz cx="12192000" cy="6858000"/>
  <p:notesSz cx="6858000" cy="9144000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0078"/>
    <a:srgbClr val="004E90"/>
    <a:srgbClr val="C0D3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9756" autoAdjust="0"/>
  </p:normalViewPr>
  <p:slideViewPr>
    <p:cSldViewPr snapToGrid="0" snapToObjects="1">
      <p:cViewPr>
        <p:scale>
          <a:sx n="90" d="100"/>
          <a:sy n="90" d="100"/>
        </p:scale>
        <p:origin x="-1368" y="-6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620477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Layout" Target="../slideLayouts/slideLayout3.xml" /><Relationship Id="rId3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1532A-9397-0046-9E00-25C70066BA02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16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0C1532A-9397-0046-9E00-25C70066BA02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ransition/>
  <p:timing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9.jpeg" /><Relationship Id="rId7" Type="http://schemas.openxmlformats.org/officeDocument/2006/relationships/image" Target="../media/image10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1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20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Relationship Id="rId5" Type="http://schemas.openxmlformats.org/officeDocument/2006/relationships/image" Target="../media/image24.jpeg" /><Relationship Id="rId6" Type="http://schemas.openxmlformats.org/officeDocument/2006/relationships/image" Target="../media/image2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6.jpeg" /><Relationship Id="rId3" Type="http://schemas.openxmlformats.org/officeDocument/2006/relationships/image" Target="../media/image27.jpeg" /><Relationship Id="rId4" Type="http://schemas.openxmlformats.org/officeDocument/2006/relationships/image" Target="../media/image28.jpeg" /><Relationship Id="rId5" Type="http://schemas.openxmlformats.org/officeDocument/2006/relationships/image" Target="../media/image29.jpeg" /><Relationship Id="rId6" Type="http://schemas.openxmlformats.org/officeDocument/2006/relationships/image" Target="../media/image3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1.jpeg" /><Relationship Id="rId3" Type="http://schemas.openxmlformats.org/officeDocument/2006/relationships/image" Target="../media/image32.jpeg" /><Relationship Id="rId4" Type="http://schemas.openxmlformats.org/officeDocument/2006/relationships/image" Target="../media/image33.jpeg" /><Relationship Id="rId5" Type="http://schemas.openxmlformats.org/officeDocument/2006/relationships/image" Target="../media/image34.jpeg" /><Relationship Id="rId6" Type="http://schemas.openxmlformats.org/officeDocument/2006/relationships/image" Target="../media/image35.jpeg" /><Relationship Id="rId7" Type="http://schemas.openxmlformats.org/officeDocument/2006/relationships/image" Target="../media/image3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7.png" /><Relationship Id="rId3" Type="http://schemas.microsoft.com/office/2007/relationships/hdphoto" Target="../media/image38.wdp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9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FF6D3279-E913-DCDC-2A71-A4237FE7B799}"/>
              </a:ext>
            </a:extLst>
          </p:cNvPr>
          <p:cNvSpPr txBox="1"/>
          <p:nvPr/>
        </p:nvSpPr>
        <p:spPr>
          <a:xfrm>
            <a:off x="11454484" y="261430"/>
            <a:ext cx="658482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>
              <a:solidFill>
                <a:srgbClr val="004E90"/>
              </a:solidFill>
              <a:latin typeface="Helvetica" pitchFamily="2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DA288CAB-CADA-0BAB-6387-AF8206EA3276}"/>
              </a:ext>
            </a:extLst>
          </p:cNvPr>
          <p:cNvCxnSpPr/>
          <p:nvPr/>
        </p:nvCxnSpPr>
        <p:spPr>
          <a:xfrm>
            <a:off x="386499" y="598585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2AA28B7-C61C-4618-96B7-1C3EEB46984F}"/>
              </a:ext>
            </a:extLst>
          </p:cNvPr>
          <p:cNvSpPr txBox="1"/>
          <p:nvPr/>
        </p:nvSpPr>
        <p:spPr>
          <a:xfrm>
            <a:off x="1992751" y="1683471"/>
            <a:ext cx="9242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>
              <a:latin typeface="HelveticaNeueCyr" pitchFamily="2" charset="-52"/>
              <a:cs typeface="Helvetica" panose="020b0604020202020204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3D4C819-5157-3850-CD77-74E2A48009EC}"/>
              </a:ext>
            </a:extLst>
          </p:cNvPr>
          <p:cNvSpPr txBox="1"/>
          <p:nvPr/>
        </p:nvSpPr>
        <p:spPr>
          <a:xfrm>
            <a:off x="310551" y="261430"/>
            <a:ext cx="11473174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noProof="0" err="1" smtClean="0">
                <a:solidFill>
                  <a:srgbClr val="004E90"/>
                </a:solidFill>
                <a:latin typeface="HelveticaNeueCyr" pitchFamily="2" charset="-52"/>
                <a:ea typeface="+mj-ea"/>
                <a:cs typeface="Arial" panose="020b0604020202020204" pitchFamily="34" charset="0"/>
              </a:rPr>
              <a:t>Парфинский муниципальный район</a:t>
            </a:r>
            <a:endParaRPr kumimoji="0" lang="ru-RU" sz="2400" b="1" i="0" u="none" strike="noStrike" kern="1200" cap="none" spc="0" normalizeH="0" baseline="0" noProof="0">
              <a:ln>
                <a:noFill/>
              </a:ln>
              <a:solidFill>
                <a:srgbClr val="004E90"/>
              </a:solidFill>
              <a:effectLst/>
              <a:uLnTx/>
              <a:uFillTx/>
              <a:latin typeface="HelveticaNeueCyr" pitchFamily="2" charset="-52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19656" y="1278894"/>
            <a:ext cx="102348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smtClean="0">
                <a:solidFill>
                  <a:srgbClr val="8C00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ea typeface="+mj-ea"/>
                <a:cs typeface="Arial" panose="020b0604020202020204" pitchFamily="34" charset="0"/>
              </a:rPr>
              <a:t>ДЕЯТЕЛЬНОСТЬ</a:t>
            </a:r>
          </a:p>
          <a:p>
            <a:pPr algn="ctr"/>
            <a:r>
              <a:rPr lang="ru-RU" sz="40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ea typeface="+mj-ea"/>
                <a:cs typeface="Arial" panose="020b0604020202020204" pitchFamily="34" charset="0"/>
              </a:rPr>
              <a:t>«Муниципального ресурсного центра </a:t>
            </a:r>
            <a:r>
              <a:rPr lang="ru-RU" sz="40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ea typeface="+mj-ea"/>
                <a:cs typeface="Arial" panose="020b0604020202020204" pitchFamily="34" charset="0"/>
              </a:rPr>
              <a:t>поддержки добровольчества (волонтерства) «ДоброПарф»»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xmlns="" id="{93D4C819-5157-3850-CD77-74E2A48009EC}"/>
              </a:ext>
            </a:extLst>
          </p:cNvPr>
          <p:cNvSpPr txBox="1"/>
          <p:nvPr/>
        </p:nvSpPr>
        <p:spPr>
          <a:xfrm>
            <a:off x="5652370" y="6389329"/>
            <a:ext cx="6256826" cy="571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ru-RU" b="1" smtClean="0">
                <a:latin typeface="HelveticaNeueCyr" pitchFamily="2" charset="-52"/>
                <a:ea typeface="+mj-ea"/>
                <a:cs typeface="Arial" panose="020b0604020202020204" pitchFamily="34" charset="0"/>
              </a:rPr>
              <a:t>Руководитель: Чернова Екатерина Александровна</a:t>
            </a:r>
            <a:endParaRPr kumimoji="0" lang="ru-RU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NeueCyr" pitchFamily="2" charset="-52"/>
              <a:ea typeface="+mj-ea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833" y="3861758"/>
            <a:ext cx="1816028" cy="18160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2178601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FF6D3279-E913-DCDC-2A71-A4237FE7B799}"/>
              </a:ext>
            </a:extLst>
          </p:cNvPr>
          <p:cNvSpPr txBox="1"/>
          <p:nvPr/>
        </p:nvSpPr>
        <p:spPr>
          <a:xfrm>
            <a:off x="11454484" y="261430"/>
            <a:ext cx="658482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>
              <a:solidFill>
                <a:srgbClr val="004E90"/>
              </a:solidFill>
              <a:latin typeface="Helvetica" pitchFamily="2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DA288CAB-CADA-0BAB-6387-AF8206EA3276}"/>
              </a:ext>
            </a:extLst>
          </p:cNvPr>
          <p:cNvCxnSpPr/>
          <p:nvPr/>
        </p:nvCxnSpPr>
        <p:spPr>
          <a:xfrm>
            <a:off x="386499" y="598585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3D4C819-5157-3850-CD77-74E2A48009EC}"/>
              </a:ext>
            </a:extLst>
          </p:cNvPr>
          <p:cNvSpPr txBox="1"/>
          <p:nvPr/>
        </p:nvSpPr>
        <p:spPr>
          <a:xfrm>
            <a:off x="310551" y="261430"/>
            <a:ext cx="11473174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err="1">
                <a:solidFill>
                  <a:srgbClr val="004E90"/>
                </a:solidFill>
                <a:latin typeface="HelveticaNeueCyr" pitchFamily="2" charset="-52"/>
                <a:cs typeface="Arial" panose="020b0604020202020204" pitchFamily="34" charset="0"/>
              </a:rPr>
              <a:t>Парфинский муниципальный район</a:t>
            </a:r>
          </a:p>
        </p:txBody>
      </p:sp>
      <p:sp>
        <p:nvSpPr>
          <p:cNvPr id="13" name="Подзаголовок 12"/>
          <p:cNvSpPr>
            <a:spLocks noGrp="1"/>
          </p:cNvSpPr>
          <p:nvPr>
            <p:ph type="subTitle" idx="1"/>
          </p:nvPr>
        </p:nvSpPr>
        <p:spPr>
          <a:xfrm>
            <a:off x="170121" y="963155"/>
            <a:ext cx="11855302" cy="882119"/>
          </a:xfrm>
        </p:spPr>
        <p:txBody>
          <a:bodyPr>
            <a:noAutofit/>
          </a:bodyPr>
          <a:lstStyle/>
          <a:p>
            <a:pPr algn="ctr"/>
            <a:r>
              <a:rPr lang="ru-RU" sz="28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Наши основные принципы </a:t>
            </a:r>
            <a:r>
              <a:rPr lang="ru-RU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волонтерской деятельности</a:t>
            </a:r>
            <a:endParaRPr lang="ru-RU" sz="28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Cyr" pitchFamily="2" charset="-52"/>
              <a:cs typeface="Arial" panose="020b0604020202020204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084591" y="1729465"/>
            <a:ext cx="2126511" cy="628567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ЗОЖ</a:t>
            </a:r>
            <a:endParaRPr lang="ru-RU" sz="2000" b="1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Cyr" pitchFamily="2" charset="-52"/>
              <a:cs typeface="Arial" panose="020b0604020202020204" pitchFamily="34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1913860" y="2242224"/>
            <a:ext cx="3413052" cy="639199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добровольность</a:t>
            </a:r>
            <a:endParaRPr lang="ru-RU" sz="2000" b="1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Cyr" pitchFamily="2" charset="-52"/>
              <a:cs typeface="Arial" panose="020b0604020202020204" pitchFamily="34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170121" y="1729464"/>
            <a:ext cx="2126512" cy="75855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уважение</a:t>
            </a:r>
          </a:p>
        </p:txBody>
      </p:sp>
      <p:sp>
        <p:nvSpPr>
          <p:cNvPr id="25" name="Овал 24"/>
          <p:cNvSpPr/>
          <p:nvPr/>
        </p:nvSpPr>
        <p:spPr>
          <a:xfrm>
            <a:off x="6305107" y="2358033"/>
            <a:ext cx="3572539" cy="70414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безвозмездность </a:t>
            </a:r>
            <a:endParaRPr lang="ru-RU" sz="2000" b="1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Cyr" pitchFamily="2" charset="-52"/>
              <a:cs typeface="Arial" panose="020b0604020202020204" pitchFamily="34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9420448" y="1590093"/>
            <a:ext cx="2363278" cy="65213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честность</a:t>
            </a:r>
            <a:endParaRPr lang="ru-RU" sz="2000" b="1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Cyr" pitchFamily="2" charset="-52"/>
              <a:cs typeface="Arial" panose="020b0604020202020204" pitchFamily="34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1467293" y="1371600"/>
            <a:ext cx="446567" cy="3578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3320902" y="1371600"/>
            <a:ext cx="0" cy="8706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5936512" y="1371600"/>
            <a:ext cx="0" cy="3578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8091376" y="1411160"/>
            <a:ext cx="0" cy="8310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9182986" y="1371600"/>
            <a:ext cx="694660" cy="21849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3" t="27095" r="10029" b="40563"/>
          <a:stretch>
            <a:fillRect/>
          </a:stretch>
        </p:blipFill>
        <p:spPr>
          <a:xfrm>
            <a:off x="2458649" y="3251168"/>
            <a:ext cx="7176978" cy="2135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" name="Заголовок 1">
            <a:extLst>
              <a:ext uri="{FF2B5EF4-FFF2-40B4-BE49-F238E27FC236}">
                <a16:creationId xmlns:a16="http://schemas.microsoft.com/office/drawing/2014/main" xmlns="" id="{93D4C819-5157-3850-CD77-74E2A48009EC}"/>
              </a:ext>
            </a:extLst>
          </p:cNvPr>
          <p:cNvSpPr txBox="1"/>
          <p:nvPr/>
        </p:nvSpPr>
        <p:spPr>
          <a:xfrm>
            <a:off x="980724" y="5770962"/>
            <a:ext cx="10132828" cy="4686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smtClean="0">
                <a:solidFill>
                  <a:schemeClr val="bg2">
                    <a:lumMod val="25000"/>
                  </a:schemeClr>
                </a:solidFill>
                <a:latin typeface="HelveticaNeueCyr" pitchFamily="2" charset="-52"/>
                <a:ea typeface="+mj-ea"/>
                <a:cs typeface="Arial" panose="020b0604020202020204" pitchFamily="34" charset="0"/>
              </a:rPr>
              <a:t>«ДоброПарф» начал </a:t>
            </a:r>
            <a:r>
              <a:rPr lang="ru-RU" sz="2400" b="1">
                <a:solidFill>
                  <a:schemeClr val="bg2">
                    <a:lumMod val="25000"/>
                  </a:schemeClr>
                </a:solidFill>
                <a:latin typeface="HelveticaNeueCyr" pitchFamily="2" charset="-52"/>
                <a:ea typeface="+mj-ea"/>
                <a:cs typeface="Arial" panose="020b0604020202020204" pitchFamily="34" charset="0"/>
              </a:rPr>
              <a:t>свою деятельность в </a:t>
            </a:r>
            <a:r>
              <a:rPr lang="ru-RU" sz="2400" b="1" smtClean="0">
                <a:solidFill>
                  <a:schemeClr val="bg2">
                    <a:lumMod val="25000"/>
                  </a:schemeClr>
                </a:solidFill>
                <a:latin typeface="HelveticaNeueCyr" pitchFamily="2" charset="-52"/>
                <a:ea typeface="+mj-ea"/>
                <a:cs typeface="Arial" panose="020b0604020202020204" pitchFamily="34" charset="0"/>
              </a:rPr>
              <a:t>июне 2023 года и  </a:t>
            </a:r>
            <a:r>
              <a:rPr lang="ru-RU" sz="2400" b="1">
                <a:solidFill>
                  <a:schemeClr val="bg2">
                    <a:lumMod val="25000"/>
                  </a:schemeClr>
                </a:solidFill>
                <a:latin typeface="HelveticaNeueCyr" pitchFamily="2" charset="-52"/>
                <a:ea typeface="+mj-ea"/>
                <a:cs typeface="Arial" panose="020b0604020202020204" pitchFamily="34" charset="0"/>
              </a:rPr>
              <a:t>на данный момент в </a:t>
            </a:r>
            <a:r>
              <a:rPr lang="ru-RU" sz="2400" b="1" smtClean="0">
                <a:solidFill>
                  <a:schemeClr val="bg2">
                    <a:lumMod val="25000"/>
                  </a:schemeClr>
                </a:solidFill>
                <a:latin typeface="HelveticaNeueCyr" pitchFamily="2" charset="-52"/>
                <a:ea typeface="+mj-ea"/>
                <a:cs typeface="Arial" panose="020b0604020202020204" pitchFamily="34" charset="0"/>
              </a:rPr>
              <a:t>штате </a:t>
            </a:r>
            <a:r>
              <a:rPr lang="ru-RU" sz="2400" b="1">
                <a:solidFill>
                  <a:schemeClr val="bg2">
                    <a:lumMod val="25000"/>
                  </a:schemeClr>
                </a:solidFill>
                <a:latin typeface="HelveticaNeueCyr" pitchFamily="2" charset="-52"/>
                <a:ea typeface="+mj-ea"/>
                <a:cs typeface="Arial" panose="020b0604020202020204" pitchFamily="34" charset="0"/>
              </a:rPr>
              <a:t>состоит </a:t>
            </a:r>
            <a:r>
              <a:rPr lang="ru-RU" sz="2400" b="1" smtClean="0">
                <a:solidFill>
                  <a:srgbClr val="C00000"/>
                </a:solidFill>
                <a:latin typeface="HelveticaNeueCyr" pitchFamily="2" charset="-52"/>
                <a:ea typeface="+mj-ea"/>
                <a:cs typeface="Arial" panose="020b0604020202020204" pitchFamily="34" charset="0"/>
              </a:rPr>
              <a:t>53</a:t>
            </a:r>
            <a:r>
              <a:rPr lang="ru-RU" sz="2400" b="1" smtClean="0">
                <a:solidFill>
                  <a:schemeClr val="bg2">
                    <a:lumMod val="25000"/>
                  </a:schemeClr>
                </a:solidFill>
                <a:latin typeface="HelveticaNeueCyr" pitchFamily="2" charset="-52"/>
                <a:ea typeface="+mj-ea"/>
                <a:cs typeface="Arial" panose="020b0604020202020204" pitchFamily="34" charset="0"/>
              </a:rPr>
              <a:t> </a:t>
            </a:r>
            <a:r>
              <a:rPr lang="ru-RU" sz="2400" b="1">
                <a:solidFill>
                  <a:schemeClr val="bg2">
                    <a:lumMod val="25000"/>
                  </a:schemeClr>
                </a:solidFill>
                <a:latin typeface="HelveticaNeueCyr" pitchFamily="2" charset="-52"/>
                <a:ea typeface="+mj-ea"/>
                <a:cs typeface="Arial" panose="020b0604020202020204" pitchFamily="34" charset="0"/>
              </a:rPr>
              <a:t>волонтеров.</a:t>
            </a:r>
          </a:p>
        </p:txBody>
      </p:sp>
    </p:spTree>
    <p:extLst>
      <p:ext uri="{BB962C8B-B14F-4D97-AF65-F5344CB8AC3E}">
        <p14:creationId xmlns:p14="http://schemas.microsoft.com/office/powerpoint/2010/main" val="1939100719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FF6D3279-E913-DCDC-2A71-A4237FE7B799}"/>
              </a:ext>
            </a:extLst>
          </p:cNvPr>
          <p:cNvSpPr txBox="1"/>
          <p:nvPr/>
        </p:nvSpPr>
        <p:spPr>
          <a:xfrm>
            <a:off x="11454484" y="261430"/>
            <a:ext cx="658482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>
              <a:solidFill>
                <a:srgbClr val="004E90"/>
              </a:solidFill>
              <a:latin typeface="Helvetica" pitchFamily="2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DA288CAB-CADA-0BAB-6387-AF8206EA3276}"/>
              </a:ext>
            </a:extLst>
          </p:cNvPr>
          <p:cNvCxnSpPr/>
          <p:nvPr/>
        </p:nvCxnSpPr>
        <p:spPr>
          <a:xfrm>
            <a:off x="386499" y="598585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2AA28B7-C61C-4618-96B7-1C3EEB46984F}"/>
              </a:ext>
            </a:extLst>
          </p:cNvPr>
          <p:cNvSpPr txBox="1"/>
          <p:nvPr/>
        </p:nvSpPr>
        <p:spPr>
          <a:xfrm>
            <a:off x="1808811" y="1683471"/>
            <a:ext cx="9242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>
              <a:latin typeface="HelveticaNeueCyr" pitchFamily="2" charset="-52"/>
              <a:cs typeface="Helvetica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3D4C819-5157-3850-CD77-74E2A48009EC}"/>
              </a:ext>
            </a:extLst>
          </p:cNvPr>
          <p:cNvSpPr txBox="1"/>
          <p:nvPr/>
        </p:nvSpPr>
        <p:spPr>
          <a:xfrm>
            <a:off x="310551" y="261430"/>
            <a:ext cx="11473174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err="1">
                <a:solidFill>
                  <a:srgbClr val="004E90"/>
                </a:solidFill>
                <a:latin typeface="HelveticaNeueCyr" pitchFamily="2" charset="-52"/>
                <a:cs typeface="Arial" panose="020b0604020202020204" pitchFamily="34" charset="0"/>
              </a:rPr>
              <a:t>Парфинский муниципальный район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86499" y="5579569"/>
            <a:ext cx="113972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В нашем волонтерском </a:t>
            </a:r>
            <a:r>
              <a:rPr lang="ru-RU" sz="3200" b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Центре </a:t>
            </a:r>
            <a:r>
              <a:rPr lang="ru-RU" sz="3200" b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собрались самые </a:t>
            </a:r>
            <a:r>
              <a:rPr lang="ru-RU" sz="3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яркие</a:t>
            </a:r>
            <a:r>
              <a:rPr lang="ru-RU" sz="3200" b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, </a:t>
            </a:r>
            <a:r>
              <a:rPr lang="ru-RU" sz="3200" b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активные</a:t>
            </a:r>
            <a:r>
              <a:rPr lang="ru-RU" sz="3200" b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, </a:t>
            </a:r>
            <a:r>
              <a:rPr lang="ru-RU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добрые</a:t>
            </a:r>
            <a:r>
              <a:rPr lang="ru-RU" sz="3200" b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, </a:t>
            </a:r>
            <a:r>
              <a:rPr lang="ru-RU" sz="3200" b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отзывчивые</a:t>
            </a:r>
            <a:r>
              <a:rPr lang="ru-RU" sz="3200" b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 ребята.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7" t="22589" r="10853" b="13489"/>
          <a:stretch>
            <a:fillRect/>
          </a:stretch>
        </p:blipFill>
        <p:spPr>
          <a:xfrm>
            <a:off x="2137144" y="701749"/>
            <a:ext cx="7840448" cy="489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894140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FF6D3279-E913-DCDC-2A71-A4237FE7B799}"/>
              </a:ext>
            </a:extLst>
          </p:cNvPr>
          <p:cNvSpPr txBox="1"/>
          <p:nvPr/>
        </p:nvSpPr>
        <p:spPr>
          <a:xfrm>
            <a:off x="11454484" y="261430"/>
            <a:ext cx="658482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>
              <a:solidFill>
                <a:srgbClr val="004E90"/>
              </a:solidFill>
              <a:latin typeface="Helvetica" pitchFamily="2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DA288CAB-CADA-0BAB-6387-AF8206EA3276}"/>
              </a:ext>
            </a:extLst>
          </p:cNvPr>
          <p:cNvCxnSpPr/>
          <p:nvPr/>
        </p:nvCxnSpPr>
        <p:spPr>
          <a:xfrm>
            <a:off x="386499" y="598585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2AA28B7-C61C-4618-96B7-1C3EEB46984F}"/>
              </a:ext>
            </a:extLst>
          </p:cNvPr>
          <p:cNvSpPr txBox="1"/>
          <p:nvPr/>
        </p:nvSpPr>
        <p:spPr>
          <a:xfrm>
            <a:off x="1808811" y="1683471"/>
            <a:ext cx="9242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>
              <a:latin typeface="HelveticaNeueCyr" pitchFamily="2" charset="-52"/>
              <a:cs typeface="Helvetica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3D4C819-5157-3850-CD77-74E2A48009EC}"/>
              </a:ext>
            </a:extLst>
          </p:cNvPr>
          <p:cNvSpPr txBox="1"/>
          <p:nvPr/>
        </p:nvSpPr>
        <p:spPr>
          <a:xfrm>
            <a:off x="310551" y="261430"/>
            <a:ext cx="11473174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err="1">
                <a:solidFill>
                  <a:srgbClr val="004E90"/>
                </a:solidFill>
                <a:latin typeface="HelveticaNeueCyr" pitchFamily="2" charset="-52"/>
                <a:cs typeface="Arial" panose="020b0604020202020204" pitchFamily="34" charset="0"/>
              </a:rPr>
              <a:t>Парфинский муниципальный район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795680" y="1277793"/>
            <a:ext cx="811351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HelveticaNeueCyr" pitchFamily="2" charset="-52"/>
                <a:cs typeface="Arial" panose="020b0604020202020204" pitchFamily="34" charset="0"/>
              </a:rPr>
              <a:t>Целью</a:t>
            </a:r>
            <a:r>
              <a:rPr lang="ru-RU" sz="2800" b="1">
                <a:latin typeface="HelveticaNeueCyr" pitchFamily="2" charset="-52"/>
                <a:cs typeface="Arial" panose="020b0604020202020204" pitchFamily="34" charset="0"/>
              </a:rPr>
              <a:t> деятельности Центра </a:t>
            </a:r>
            <a:r>
              <a:rPr lang="ru-RU" sz="2800" b="1" smtClean="0">
                <a:latin typeface="HelveticaNeueCyr" pitchFamily="2" charset="-52"/>
                <a:cs typeface="Arial" panose="020b0604020202020204" pitchFamily="34" charset="0"/>
              </a:rPr>
              <a:t>является:</a:t>
            </a:r>
          </a:p>
          <a:p>
            <a:pPr marL="342900" indent="-342900">
              <a:buFontTx/>
              <a:buChar char="-"/>
            </a:pPr>
            <a:r>
              <a:rPr lang="ru-RU" sz="2800" b="1" smtClean="0">
                <a:latin typeface="HelveticaNeueCyr" pitchFamily="2" charset="-52"/>
                <a:cs typeface="Arial" panose="020b0604020202020204" pitchFamily="34" charset="0"/>
              </a:rPr>
              <a:t>развитие,</a:t>
            </a:r>
          </a:p>
          <a:p>
            <a:pPr marL="342900" indent="-342900">
              <a:buFontTx/>
              <a:buChar char="-"/>
            </a:pPr>
            <a:r>
              <a:rPr lang="ru-RU" sz="2800" b="1">
                <a:latin typeface="HelveticaNeueCyr" pitchFamily="2" charset="-52"/>
                <a:cs typeface="Arial" panose="020b0604020202020204" pitchFamily="34" charset="0"/>
              </a:rPr>
              <a:t>п</a:t>
            </a:r>
            <a:r>
              <a:rPr lang="ru-RU" sz="2800" b="1" smtClean="0">
                <a:latin typeface="HelveticaNeueCyr" pitchFamily="2" charset="-52"/>
                <a:cs typeface="Arial" panose="020b0604020202020204" pitchFamily="34" charset="0"/>
              </a:rPr>
              <a:t>оддержка,</a:t>
            </a:r>
          </a:p>
          <a:p>
            <a:pPr marL="342900" indent="-342900">
              <a:buFontTx/>
              <a:buChar char="-"/>
            </a:pPr>
            <a:r>
              <a:rPr lang="ru-RU" sz="2800" b="1" smtClean="0">
                <a:latin typeface="HelveticaNeueCyr" pitchFamily="2" charset="-52"/>
                <a:cs typeface="Arial" panose="020b0604020202020204" pitchFamily="34" charset="0"/>
              </a:rPr>
              <a:t>продвижение </a:t>
            </a:r>
            <a:r>
              <a:rPr lang="ru-RU" sz="2800" b="1">
                <a:latin typeface="HelveticaNeueCyr" pitchFamily="2" charset="-52"/>
                <a:cs typeface="Arial" panose="020b0604020202020204" pitchFamily="34" charset="0"/>
              </a:rPr>
              <a:t>добровольческих (волонтерских) инициатив, </a:t>
            </a:r>
            <a:endParaRPr lang="ru-RU" sz="2800" b="1" smtClean="0">
              <a:latin typeface="HelveticaNeueCyr" pitchFamily="2" charset="-52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800" b="1">
                <a:latin typeface="HelveticaNeueCyr" pitchFamily="2" charset="-52"/>
                <a:cs typeface="Arial" panose="020b0604020202020204" pitchFamily="34" charset="0"/>
              </a:rPr>
              <a:t>о</a:t>
            </a:r>
            <a:r>
              <a:rPr lang="ru-RU" sz="2800" b="1" smtClean="0">
                <a:latin typeface="HelveticaNeueCyr" pitchFamily="2" charset="-52"/>
                <a:cs typeface="Arial" panose="020b0604020202020204" pitchFamily="34" charset="0"/>
              </a:rPr>
              <a:t>бъединение добровольческих </a:t>
            </a:r>
            <a:r>
              <a:rPr lang="ru-RU" sz="2800" b="1">
                <a:latin typeface="HelveticaNeueCyr" pitchFamily="2" charset="-52"/>
                <a:cs typeface="Arial" panose="020b0604020202020204" pitchFamily="34" charset="0"/>
              </a:rPr>
              <a:t>(волонтерских) ресурсов для решения социальных </a:t>
            </a:r>
            <a:r>
              <a:rPr lang="ru-RU" sz="2800" b="1" smtClean="0">
                <a:latin typeface="HelveticaNeueCyr" pitchFamily="2" charset="-52"/>
                <a:cs typeface="Arial" panose="020b0604020202020204" pitchFamily="34" charset="0"/>
              </a:rPr>
              <a:t>проблем,</a:t>
            </a:r>
          </a:p>
          <a:p>
            <a:pPr marL="342900" indent="-342900">
              <a:buFontTx/>
              <a:buChar char="-"/>
            </a:pPr>
            <a:r>
              <a:rPr lang="ru-RU" sz="2800" b="1" smtClean="0">
                <a:latin typeface="HelveticaNeueCyr" pitchFamily="2" charset="-52"/>
                <a:cs typeface="Arial" panose="020b0604020202020204" pitchFamily="34" charset="0"/>
              </a:rPr>
              <a:t>обеспечение </a:t>
            </a:r>
            <a:r>
              <a:rPr lang="ru-RU" sz="2800" b="1">
                <a:latin typeface="HelveticaNeueCyr" pitchFamily="2" charset="-52"/>
                <a:cs typeface="Arial" panose="020b0604020202020204" pitchFamily="34" charset="0"/>
              </a:rPr>
              <a:t>благоприятных условий для участия </a:t>
            </a:r>
            <a:r>
              <a:rPr lang="ru-RU" sz="2800" b="1" smtClean="0">
                <a:latin typeface="HelveticaNeueCyr" pitchFamily="2" charset="-52"/>
                <a:cs typeface="Arial" panose="020b0604020202020204" pitchFamily="34" charset="0"/>
              </a:rPr>
              <a:t>добровольцев (волонтеров) и их организаторов.</a:t>
            </a:r>
            <a:endParaRPr lang="ru-RU" sz="2800" b="1">
              <a:latin typeface="HelveticaNeueCyr" pitchFamily="2" charset="-52"/>
              <a:cs typeface="Arial" panose="020b06040202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4" t="14843" r="35139" b="20182"/>
          <a:stretch>
            <a:fillRect/>
          </a:stretch>
        </p:blipFill>
        <p:spPr bwMode="auto">
          <a:xfrm>
            <a:off x="237790" y="1275907"/>
            <a:ext cx="3414076" cy="2769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8941403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FF6D3279-E913-DCDC-2A71-A4237FE7B799}"/>
              </a:ext>
            </a:extLst>
          </p:cNvPr>
          <p:cNvSpPr txBox="1"/>
          <p:nvPr/>
        </p:nvSpPr>
        <p:spPr>
          <a:xfrm>
            <a:off x="11454484" y="261430"/>
            <a:ext cx="658482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>
              <a:solidFill>
                <a:srgbClr val="004E90"/>
              </a:solidFill>
              <a:latin typeface="Helvetica" pitchFamily="2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DA288CAB-CADA-0BAB-6387-AF8206EA3276}"/>
              </a:ext>
            </a:extLst>
          </p:cNvPr>
          <p:cNvCxnSpPr/>
          <p:nvPr/>
        </p:nvCxnSpPr>
        <p:spPr>
          <a:xfrm>
            <a:off x="386499" y="598585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2AA28B7-C61C-4618-96B7-1C3EEB46984F}"/>
              </a:ext>
            </a:extLst>
          </p:cNvPr>
          <p:cNvSpPr txBox="1"/>
          <p:nvPr/>
        </p:nvSpPr>
        <p:spPr>
          <a:xfrm>
            <a:off x="1808811" y="1683471"/>
            <a:ext cx="9242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>
              <a:latin typeface="HelveticaNeueCyr" pitchFamily="2" charset="-52"/>
              <a:cs typeface="Helvetica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3D4C819-5157-3850-CD77-74E2A48009EC}"/>
              </a:ext>
            </a:extLst>
          </p:cNvPr>
          <p:cNvSpPr txBox="1"/>
          <p:nvPr/>
        </p:nvSpPr>
        <p:spPr>
          <a:xfrm>
            <a:off x="310551" y="261430"/>
            <a:ext cx="11473174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err="1">
                <a:solidFill>
                  <a:srgbClr val="004E90"/>
                </a:solidFill>
                <a:latin typeface="HelveticaNeueCyr" pitchFamily="2" charset="-52"/>
                <a:cs typeface="Arial" panose="020b0604020202020204" pitchFamily="34" charset="0"/>
              </a:rPr>
              <a:t>Парфинский муниципальный район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1" t="3921" r="18388" b="6084"/>
          <a:stretch>
            <a:fillRect/>
          </a:stretch>
        </p:blipFill>
        <p:spPr bwMode="auto">
          <a:xfrm>
            <a:off x="652314" y="2606153"/>
            <a:ext cx="1701822" cy="166187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8" t="6077" r="8049" b="5413"/>
          <a:stretch>
            <a:fillRect/>
          </a:stretch>
        </p:blipFill>
        <p:spPr bwMode="auto">
          <a:xfrm>
            <a:off x="2468982" y="3675794"/>
            <a:ext cx="2753831" cy="277503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3" r="9815"/>
          <a:stretch>
            <a:fillRect/>
          </a:stretch>
        </p:blipFill>
        <p:spPr bwMode="auto">
          <a:xfrm>
            <a:off x="6621495" y="3299166"/>
            <a:ext cx="1852654" cy="180274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8" t="9033" r="17121" b="6569"/>
          <a:stretch>
            <a:fillRect/>
          </a:stretch>
        </p:blipFill>
        <p:spPr bwMode="auto">
          <a:xfrm>
            <a:off x="8588318" y="1230569"/>
            <a:ext cx="2463090" cy="244522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3" t="4364" r="11463" b="16645"/>
          <a:stretch>
            <a:fillRect/>
          </a:stretch>
        </p:blipFill>
        <p:spPr bwMode="auto">
          <a:xfrm>
            <a:off x="9476461" y="4268025"/>
            <a:ext cx="2307264" cy="234345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4026" y="906655"/>
            <a:ext cx="3457575" cy="2076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8941403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FF6D3279-E913-DCDC-2A71-A4237FE7B799}"/>
              </a:ext>
            </a:extLst>
          </p:cNvPr>
          <p:cNvSpPr txBox="1"/>
          <p:nvPr/>
        </p:nvSpPr>
        <p:spPr>
          <a:xfrm>
            <a:off x="11454484" y="261430"/>
            <a:ext cx="658482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>
              <a:solidFill>
                <a:srgbClr val="004E90"/>
              </a:solidFill>
              <a:latin typeface="Helvetica" pitchFamily="2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DA288CAB-CADA-0BAB-6387-AF8206EA3276}"/>
              </a:ext>
            </a:extLst>
          </p:cNvPr>
          <p:cNvCxnSpPr/>
          <p:nvPr/>
        </p:nvCxnSpPr>
        <p:spPr>
          <a:xfrm>
            <a:off x="386499" y="598585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2AA28B7-C61C-4618-96B7-1C3EEB46984F}"/>
              </a:ext>
            </a:extLst>
          </p:cNvPr>
          <p:cNvSpPr txBox="1"/>
          <p:nvPr/>
        </p:nvSpPr>
        <p:spPr>
          <a:xfrm>
            <a:off x="1808811" y="1683471"/>
            <a:ext cx="9242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>
              <a:latin typeface="HelveticaNeueCyr" pitchFamily="2" charset="-52"/>
              <a:cs typeface="Helvetica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3D4C819-5157-3850-CD77-74E2A48009EC}"/>
              </a:ext>
            </a:extLst>
          </p:cNvPr>
          <p:cNvSpPr txBox="1"/>
          <p:nvPr/>
        </p:nvSpPr>
        <p:spPr>
          <a:xfrm>
            <a:off x="310551" y="261430"/>
            <a:ext cx="11473174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err="1">
                <a:solidFill>
                  <a:srgbClr val="004E90"/>
                </a:solidFill>
                <a:latin typeface="HelveticaNeueCyr" pitchFamily="2" charset="-52"/>
                <a:cs typeface="Arial" panose="020b0604020202020204" pitchFamily="34" charset="0"/>
              </a:rPr>
              <a:t>Парфинский муниципальный район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3" t="8342" r="4865" b="11924"/>
          <a:stretch>
            <a:fillRect/>
          </a:stretch>
        </p:blipFill>
        <p:spPr>
          <a:xfrm>
            <a:off x="220344" y="1295847"/>
            <a:ext cx="4222662" cy="2664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494690" y="880349"/>
            <a:ext cx="37802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smtClean="0">
                <a:solidFill>
                  <a:srgbClr val="8C00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ПАТРИОТИЧЕСКОЕ </a:t>
            </a:r>
          </a:p>
          <a:p>
            <a:pPr algn="ctr"/>
            <a:r>
              <a:rPr lang="ru-RU" sz="2400" b="1" smtClean="0">
                <a:solidFill>
                  <a:srgbClr val="8C00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ВОСПИТАНИЕ</a:t>
            </a:r>
            <a:endParaRPr lang="ru-RU" sz="2400" b="1">
              <a:solidFill>
                <a:srgbClr val="8C00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Cyr" pitchFamily="2" charset="-52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7" b="20402"/>
          <a:stretch>
            <a:fillRect/>
          </a:stretch>
        </p:blipFill>
        <p:spPr>
          <a:xfrm>
            <a:off x="6147847" y="3918437"/>
            <a:ext cx="5773309" cy="2856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67"/>
          <a:stretch>
            <a:fillRect/>
          </a:stretch>
        </p:blipFill>
        <p:spPr>
          <a:xfrm>
            <a:off x="466147" y="3918437"/>
            <a:ext cx="5024897" cy="2939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544" y="1306152"/>
            <a:ext cx="3964533" cy="2643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690" y="1778031"/>
            <a:ext cx="3524861" cy="2643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3275837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FF6D3279-E913-DCDC-2A71-A4237FE7B799}"/>
              </a:ext>
            </a:extLst>
          </p:cNvPr>
          <p:cNvSpPr txBox="1"/>
          <p:nvPr/>
        </p:nvSpPr>
        <p:spPr>
          <a:xfrm>
            <a:off x="11454484" y="261430"/>
            <a:ext cx="658482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>
              <a:solidFill>
                <a:srgbClr val="004E90"/>
              </a:solidFill>
              <a:latin typeface="Helvetica" pitchFamily="2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DA288CAB-CADA-0BAB-6387-AF8206EA3276}"/>
              </a:ext>
            </a:extLst>
          </p:cNvPr>
          <p:cNvCxnSpPr/>
          <p:nvPr/>
        </p:nvCxnSpPr>
        <p:spPr>
          <a:xfrm>
            <a:off x="386499" y="598585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2AA28B7-C61C-4618-96B7-1C3EEB46984F}"/>
              </a:ext>
            </a:extLst>
          </p:cNvPr>
          <p:cNvSpPr txBox="1"/>
          <p:nvPr/>
        </p:nvSpPr>
        <p:spPr>
          <a:xfrm>
            <a:off x="1808811" y="1683471"/>
            <a:ext cx="9242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>
              <a:latin typeface="HelveticaNeueCyr" pitchFamily="2" charset="-52"/>
              <a:cs typeface="Helvetica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3D4C819-5157-3850-CD77-74E2A48009EC}"/>
              </a:ext>
            </a:extLst>
          </p:cNvPr>
          <p:cNvSpPr txBox="1"/>
          <p:nvPr/>
        </p:nvSpPr>
        <p:spPr>
          <a:xfrm>
            <a:off x="310551" y="261430"/>
            <a:ext cx="11473174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err="1">
                <a:solidFill>
                  <a:srgbClr val="004E90"/>
                </a:solidFill>
                <a:latin typeface="HelveticaNeueCyr" pitchFamily="2" charset="-52"/>
                <a:cs typeface="Arial" panose="020b0604020202020204" pitchFamily="34" charset="0"/>
              </a:rPr>
              <a:t>Парфинский муниципальный район</a:t>
            </a: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8" t="17287" b="25505"/>
          <a:stretch>
            <a:fillRect/>
          </a:stretch>
        </p:blipFill>
        <p:spPr>
          <a:xfrm>
            <a:off x="8414778" y="4602565"/>
            <a:ext cx="3413832" cy="2085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23" y="1056150"/>
            <a:ext cx="3614099" cy="2710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4131910" y="1246815"/>
            <a:ext cx="403187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mtClean="0">
                <a:solidFill>
                  <a:srgbClr val="8C00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СОЦИАЛЬНОЕ </a:t>
            </a:r>
          </a:p>
          <a:p>
            <a:pPr algn="ctr"/>
            <a:r>
              <a:rPr lang="ru-RU" sz="3200" b="1" smtClean="0">
                <a:solidFill>
                  <a:srgbClr val="8C00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ВОЛОНТЕРСТВО</a:t>
            </a:r>
            <a:endParaRPr lang="ru-RU" sz="3200" b="1">
              <a:solidFill>
                <a:srgbClr val="8C00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Cyr" pitchFamily="2" charset="-52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391" y="2878006"/>
            <a:ext cx="4534911" cy="3401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13" y="4011991"/>
            <a:ext cx="3567851" cy="2675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5" t="9172" r="35752"/>
          <a:stretch>
            <a:fillRect/>
          </a:stretch>
        </p:blipFill>
        <p:spPr>
          <a:xfrm>
            <a:off x="8701613" y="1246815"/>
            <a:ext cx="3190498" cy="32070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3275837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FF6D3279-E913-DCDC-2A71-A4237FE7B799}"/>
              </a:ext>
            </a:extLst>
          </p:cNvPr>
          <p:cNvSpPr txBox="1"/>
          <p:nvPr/>
        </p:nvSpPr>
        <p:spPr>
          <a:xfrm>
            <a:off x="11454484" y="261430"/>
            <a:ext cx="658482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>
              <a:solidFill>
                <a:srgbClr val="004E90"/>
              </a:solidFill>
              <a:latin typeface="Helvetica" pitchFamily="2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DA288CAB-CADA-0BAB-6387-AF8206EA3276}"/>
              </a:ext>
            </a:extLst>
          </p:cNvPr>
          <p:cNvCxnSpPr/>
          <p:nvPr/>
        </p:nvCxnSpPr>
        <p:spPr>
          <a:xfrm>
            <a:off x="386499" y="598585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2AA28B7-C61C-4618-96B7-1C3EEB46984F}"/>
              </a:ext>
            </a:extLst>
          </p:cNvPr>
          <p:cNvSpPr txBox="1"/>
          <p:nvPr/>
        </p:nvSpPr>
        <p:spPr>
          <a:xfrm>
            <a:off x="1808811" y="1683471"/>
            <a:ext cx="9242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>
              <a:latin typeface="HelveticaNeueCyr" pitchFamily="2" charset="-52"/>
              <a:cs typeface="Helvetica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3D4C819-5157-3850-CD77-74E2A48009EC}"/>
              </a:ext>
            </a:extLst>
          </p:cNvPr>
          <p:cNvSpPr txBox="1"/>
          <p:nvPr/>
        </p:nvSpPr>
        <p:spPr>
          <a:xfrm>
            <a:off x="310551" y="261430"/>
            <a:ext cx="11473174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err="1">
                <a:solidFill>
                  <a:srgbClr val="004E90"/>
                </a:solidFill>
                <a:latin typeface="HelveticaNeueCyr" pitchFamily="2" charset="-52"/>
                <a:cs typeface="Arial" panose="020b0604020202020204" pitchFamily="34" charset="0"/>
              </a:rPr>
              <a:t>Парфинский муниципальный район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92712" y="1329528"/>
            <a:ext cx="403187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mtClean="0">
                <a:solidFill>
                  <a:srgbClr val="8C00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КУЛЬТУРНОЕ </a:t>
            </a:r>
          </a:p>
          <a:p>
            <a:pPr algn="ctr"/>
            <a:r>
              <a:rPr lang="ru-RU" sz="3200" b="1" smtClean="0">
                <a:solidFill>
                  <a:srgbClr val="8C00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ВОЛОНТЕРСТВО</a:t>
            </a:r>
            <a:endParaRPr lang="ru-RU" sz="3200" b="1">
              <a:solidFill>
                <a:srgbClr val="8C00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Cyr" pitchFamily="2" charset="-52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648" y="2908002"/>
            <a:ext cx="4572001" cy="3429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96" y="1089265"/>
            <a:ext cx="3885953" cy="2914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023" y="992997"/>
            <a:ext cx="3144585" cy="3574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8" t="34418" r="13172"/>
          <a:stretch>
            <a:fillRect/>
          </a:stretch>
        </p:blipFill>
        <p:spPr>
          <a:xfrm>
            <a:off x="223623" y="4237753"/>
            <a:ext cx="3712097" cy="2346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46606" y="4720633"/>
            <a:ext cx="3301417" cy="1956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3275837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FF6D3279-E913-DCDC-2A71-A4237FE7B799}"/>
              </a:ext>
            </a:extLst>
          </p:cNvPr>
          <p:cNvSpPr txBox="1"/>
          <p:nvPr/>
        </p:nvSpPr>
        <p:spPr>
          <a:xfrm>
            <a:off x="11454484" y="261430"/>
            <a:ext cx="658482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>
              <a:solidFill>
                <a:srgbClr val="004E90"/>
              </a:solidFill>
              <a:latin typeface="Helvetica" pitchFamily="2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DA288CAB-CADA-0BAB-6387-AF8206EA3276}"/>
              </a:ext>
            </a:extLst>
          </p:cNvPr>
          <p:cNvCxnSpPr/>
          <p:nvPr/>
        </p:nvCxnSpPr>
        <p:spPr>
          <a:xfrm>
            <a:off x="386499" y="598585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2AA28B7-C61C-4618-96B7-1C3EEB46984F}"/>
              </a:ext>
            </a:extLst>
          </p:cNvPr>
          <p:cNvSpPr txBox="1"/>
          <p:nvPr/>
        </p:nvSpPr>
        <p:spPr>
          <a:xfrm>
            <a:off x="1808811" y="1683471"/>
            <a:ext cx="9242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>
              <a:latin typeface="HelveticaNeueCyr" pitchFamily="2" charset="-52"/>
              <a:cs typeface="Helvetica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3D4C819-5157-3850-CD77-74E2A48009EC}"/>
              </a:ext>
            </a:extLst>
          </p:cNvPr>
          <p:cNvSpPr txBox="1"/>
          <p:nvPr/>
        </p:nvSpPr>
        <p:spPr>
          <a:xfrm>
            <a:off x="310551" y="261430"/>
            <a:ext cx="11473174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err="1">
                <a:solidFill>
                  <a:srgbClr val="004E90"/>
                </a:solidFill>
                <a:latin typeface="HelveticaNeueCyr" pitchFamily="2" charset="-52"/>
                <a:cs typeface="Arial" panose="020b0604020202020204" pitchFamily="34" charset="0"/>
              </a:rPr>
              <a:t>Парфинский муниципальный район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94233" y="2279967"/>
            <a:ext cx="49058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mtClean="0">
                <a:solidFill>
                  <a:srgbClr val="8C00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ЭКОЛОГИЧЕСКОЕ </a:t>
            </a:r>
          </a:p>
          <a:p>
            <a:pPr algn="ctr"/>
            <a:r>
              <a:rPr lang="ru-RU" sz="3200" b="1" smtClean="0">
                <a:solidFill>
                  <a:srgbClr val="8C00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ВОЛОНТЕРСТВО</a:t>
            </a:r>
            <a:endParaRPr lang="ru-RU" sz="3200" b="1">
              <a:solidFill>
                <a:srgbClr val="8C00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Cyr" pitchFamily="2" charset="-52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752" y="4087546"/>
            <a:ext cx="3359888" cy="2519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75" t="36294" r="9902" b="29198"/>
          <a:stretch>
            <a:fillRect/>
          </a:stretch>
        </p:blipFill>
        <p:spPr>
          <a:xfrm>
            <a:off x="4135442" y="4269279"/>
            <a:ext cx="4279598" cy="2200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66" r="25878"/>
          <a:stretch>
            <a:fillRect/>
          </a:stretch>
        </p:blipFill>
        <p:spPr>
          <a:xfrm>
            <a:off x="8261463" y="1031358"/>
            <a:ext cx="3851503" cy="3006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5" t="39795" r="22751"/>
          <a:stretch>
            <a:fillRect/>
          </a:stretch>
        </p:blipFill>
        <p:spPr>
          <a:xfrm>
            <a:off x="156507" y="1326519"/>
            <a:ext cx="3762706" cy="2710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98" y="4132036"/>
            <a:ext cx="3712415" cy="2475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92052543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FF6D3279-E913-DCDC-2A71-A4237FE7B799}"/>
              </a:ext>
            </a:extLst>
          </p:cNvPr>
          <p:cNvSpPr txBox="1"/>
          <p:nvPr/>
        </p:nvSpPr>
        <p:spPr>
          <a:xfrm>
            <a:off x="11454484" y="261430"/>
            <a:ext cx="658482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>
              <a:solidFill>
                <a:srgbClr val="004E90"/>
              </a:solidFill>
              <a:latin typeface="Helvetica" pitchFamily="2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DA288CAB-CADA-0BAB-6387-AF8206EA3276}"/>
              </a:ext>
            </a:extLst>
          </p:cNvPr>
          <p:cNvCxnSpPr/>
          <p:nvPr/>
        </p:nvCxnSpPr>
        <p:spPr>
          <a:xfrm>
            <a:off x="386499" y="598585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2AA28B7-C61C-4618-96B7-1C3EEB46984F}"/>
              </a:ext>
            </a:extLst>
          </p:cNvPr>
          <p:cNvSpPr txBox="1"/>
          <p:nvPr/>
        </p:nvSpPr>
        <p:spPr>
          <a:xfrm>
            <a:off x="1808811" y="1683471"/>
            <a:ext cx="9242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>
              <a:latin typeface="HelveticaNeueCyr" pitchFamily="2" charset="-52"/>
              <a:cs typeface="Helvetica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3D4C819-5157-3850-CD77-74E2A48009EC}"/>
              </a:ext>
            </a:extLst>
          </p:cNvPr>
          <p:cNvSpPr txBox="1"/>
          <p:nvPr/>
        </p:nvSpPr>
        <p:spPr>
          <a:xfrm>
            <a:off x="310551" y="261430"/>
            <a:ext cx="11473174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err="1">
                <a:solidFill>
                  <a:srgbClr val="004E90"/>
                </a:solidFill>
                <a:latin typeface="HelveticaNeueCyr" pitchFamily="2" charset="-52"/>
                <a:cs typeface="Arial" panose="020b0604020202020204" pitchFamily="34" charset="0"/>
              </a:rPr>
              <a:t>Парфинский муниципальный район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94233" y="2917921"/>
            <a:ext cx="49058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mtClean="0">
                <a:solidFill>
                  <a:srgbClr val="8C00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СОБЫТИЙНОЕ</a:t>
            </a:r>
            <a:endParaRPr lang="ru-RU" sz="3200" b="1" smtClean="0">
              <a:solidFill>
                <a:srgbClr val="8C00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Cyr" pitchFamily="2" charset="-52"/>
              <a:cs typeface="Arial" panose="020b0604020202020204" pitchFamily="34" charset="0"/>
            </a:endParaRPr>
          </a:p>
          <a:p>
            <a:pPr algn="ctr"/>
            <a:r>
              <a:rPr lang="ru-RU" sz="3200" b="1" smtClean="0">
                <a:solidFill>
                  <a:srgbClr val="8C00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Cyr" pitchFamily="2" charset="-52"/>
                <a:cs typeface="Arial" panose="020b0604020202020204" pitchFamily="34" charset="0"/>
              </a:rPr>
              <a:t>ВОЛОНТЕРСТВО</a:t>
            </a:r>
            <a:endParaRPr lang="ru-RU" sz="3200" b="1">
              <a:solidFill>
                <a:srgbClr val="8C00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Cyr" pitchFamily="2" charset="-52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27" y="850084"/>
            <a:ext cx="3653909" cy="2740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984" y="3934780"/>
            <a:ext cx="3722921" cy="2792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07" y="3859619"/>
            <a:ext cx="3781150" cy="2835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451" y="765478"/>
            <a:ext cx="3779471" cy="2834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053" y="3848580"/>
            <a:ext cx="3795869" cy="2846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514" y="801978"/>
            <a:ext cx="3680391" cy="2070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8976730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5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889" y="4221126"/>
            <a:ext cx="3303181" cy="3303181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FF6D3279-E913-DCDC-2A71-A4237FE7B799}"/>
              </a:ext>
            </a:extLst>
          </p:cNvPr>
          <p:cNvSpPr txBox="1"/>
          <p:nvPr/>
        </p:nvSpPr>
        <p:spPr>
          <a:xfrm>
            <a:off x="11454484" y="261430"/>
            <a:ext cx="658482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>
              <a:solidFill>
                <a:srgbClr val="004E90"/>
              </a:solidFill>
              <a:latin typeface="Helvetica" pitchFamily="2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DA288CAB-CADA-0BAB-6387-AF8206EA3276}"/>
              </a:ext>
            </a:extLst>
          </p:cNvPr>
          <p:cNvCxnSpPr/>
          <p:nvPr/>
        </p:nvCxnSpPr>
        <p:spPr>
          <a:xfrm>
            <a:off x="386499" y="598585"/>
            <a:ext cx="11522697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2AA28B7-C61C-4618-96B7-1C3EEB46984F}"/>
              </a:ext>
            </a:extLst>
          </p:cNvPr>
          <p:cNvSpPr txBox="1"/>
          <p:nvPr/>
        </p:nvSpPr>
        <p:spPr>
          <a:xfrm>
            <a:off x="1808811" y="1683471"/>
            <a:ext cx="9242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>
              <a:latin typeface="HelveticaNeueCyr" pitchFamily="2" charset="-52"/>
              <a:cs typeface="Helvetica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3D4C819-5157-3850-CD77-74E2A48009EC}"/>
              </a:ext>
            </a:extLst>
          </p:cNvPr>
          <p:cNvSpPr txBox="1"/>
          <p:nvPr/>
        </p:nvSpPr>
        <p:spPr>
          <a:xfrm>
            <a:off x="310551" y="261430"/>
            <a:ext cx="11473174" cy="22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err="1">
                <a:solidFill>
                  <a:srgbClr val="004E90"/>
                </a:solidFill>
                <a:latin typeface="HelveticaNeueCyr" pitchFamily="2" charset="-52"/>
                <a:cs typeface="Arial" panose="020b0604020202020204" pitchFamily="34" charset="0"/>
              </a:rPr>
              <a:t>Парфинский муниципальный район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11334" y="923275"/>
            <a:ext cx="957239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>
                <a:solidFill>
                  <a:schemeClr val="bg2">
                    <a:lumMod val="25000"/>
                  </a:schemeClr>
                </a:solidFill>
                <a:latin typeface="HelveticaNeueCyr" pitchFamily="2" charset="-52"/>
                <a:cs typeface="Arial" panose="020b0604020202020204" pitchFamily="34" charset="0"/>
              </a:rPr>
              <a:t>В ходе реализации  проекта планируется увеличение количества молодых людей</a:t>
            </a:r>
            <a:r>
              <a:rPr lang="ru-RU" sz="2400" b="1" smtClean="0">
                <a:solidFill>
                  <a:schemeClr val="bg2">
                    <a:lumMod val="25000"/>
                  </a:schemeClr>
                </a:solidFill>
                <a:latin typeface="HelveticaNeueCyr" pitchFamily="2" charset="-52"/>
                <a:cs typeface="Arial" panose="020b0604020202020204" pitchFamily="34" charset="0"/>
              </a:rPr>
              <a:t>, вовлечённых </a:t>
            </a:r>
            <a:r>
              <a:rPr lang="ru-RU" sz="2400" b="1">
                <a:solidFill>
                  <a:schemeClr val="bg2">
                    <a:lumMod val="25000"/>
                  </a:schemeClr>
                </a:solidFill>
                <a:latin typeface="HelveticaNeueCyr" pitchFamily="2" charset="-52"/>
                <a:cs typeface="Arial" panose="020b0604020202020204" pitchFamily="34" charset="0"/>
              </a:rPr>
              <a:t>в волонтерскую и общественную деятельность</a:t>
            </a:r>
            <a:r>
              <a:rPr lang="ru-RU" sz="2400" b="1" smtClean="0">
                <a:solidFill>
                  <a:schemeClr val="bg2">
                    <a:lumMod val="25000"/>
                  </a:schemeClr>
                </a:solidFill>
                <a:latin typeface="HelveticaNeueCyr" pitchFamily="2" charset="-52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ru-RU" sz="2400" b="1" smtClean="0">
                <a:solidFill>
                  <a:schemeClr val="bg2">
                    <a:lumMod val="25000"/>
                  </a:schemeClr>
                </a:solidFill>
                <a:latin typeface="HelveticaNeueCyr" pitchFamily="2" charset="-52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400" b="1" smtClean="0">
                <a:solidFill>
                  <a:schemeClr val="bg2">
                    <a:lumMod val="25000"/>
                  </a:schemeClr>
                </a:solidFill>
                <a:latin typeface="HelveticaNeueCyr" pitchFamily="2" charset="-52"/>
                <a:cs typeface="Arial" panose="020b0604020202020204" pitchFamily="34" charset="0"/>
              </a:rPr>
              <a:t>Также мы уверены, </a:t>
            </a:r>
            <a:r>
              <a:rPr lang="ru-RU" sz="2400" b="1">
                <a:solidFill>
                  <a:schemeClr val="bg2">
                    <a:lumMod val="25000"/>
                  </a:schemeClr>
                </a:solidFill>
                <a:latin typeface="HelveticaNeueCyr" pitchFamily="2" charset="-52"/>
                <a:cs typeface="Arial" panose="020b0604020202020204" pitchFamily="34" charset="0"/>
              </a:rPr>
              <a:t>что </a:t>
            </a:r>
            <a:r>
              <a:rPr lang="ru-RU" sz="2400" b="1" smtClean="0">
                <a:solidFill>
                  <a:schemeClr val="bg2">
                    <a:lumMod val="25000"/>
                  </a:schemeClr>
                </a:solidFill>
                <a:latin typeface="HelveticaNeueCyr" pitchFamily="2" charset="-52"/>
                <a:cs typeface="Arial" panose="020b0604020202020204" pitchFamily="34" charset="0"/>
              </a:rPr>
              <a:t>при создании пространства для </a:t>
            </a:r>
            <a:r>
              <a:rPr lang="ru-RU" sz="2400" b="1" smtClean="0">
                <a:solidFill>
                  <a:srgbClr val="C00000"/>
                </a:solidFill>
                <a:latin typeface="HelveticaNeueCyr" pitchFamily="2" charset="-52"/>
                <a:cs typeface="Arial" panose="020b0604020202020204" pitchFamily="34" charset="0"/>
              </a:rPr>
              <a:t>Центра «ДоброПарф» </a:t>
            </a:r>
            <a:r>
              <a:rPr lang="ru-RU" sz="2400" b="1">
                <a:solidFill>
                  <a:schemeClr val="bg2">
                    <a:lumMod val="25000"/>
                  </a:schemeClr>
                </a:solidFill>
                <a:latin typeface="HelveticaNeueCyr" pitchFamily="2" charset="-52"/>
                <a:cs typeface="Arial" panose="020b0604020202020204" pitchFamily="34" charset="0"/>
              </a:rPr>
              <a:t>будет способствовать созданию и реализации большего количества социально значимых проектов, что в последствии приведет к положительному результату: воспитанию патриотизма, активной гражданской позиции, экологической культуры, пропаганде здорового образа жизни и профилактике вредных привычек.</a:t>
            </a:r>
          </a:p>
        </p:txBody>
      </p:sp>
    </p:spTree>
    <p:extLst>
      <p:ext uri="{BB962C8B-B14F-4D97-AF65-F5344CB8AC3E}">
        <p14:creationId xmlns:p14="http://schemas.microsoft.com/office/powerpoint/2010/main" val="428976730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2">
            <a:lum/>
          </a:blip>
          <a:stretch>
            <a:fillRect t="-1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963318024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Arial"/>
        <a:cs typeface="Arial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Arial"/>
        <a:cs typeface="Arial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Произвольный</PresentationFormat>
  <Paragraphs>41</Paragraphs>
  <Slides>12</Slides>
  <Notes>0</Notes>
  <TotalTime>19855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9">
      <vt:lpstr>Arial</vt:lpstr>
      <vt:lpstr>Calibri</vt:lpstr>
      <vt:lpstr>Georgia</vt:lpstr>
      <vt:lpstr>Trebuchet MS</vt:lpstr>
      <vt:lpstr>Helvetica</vt:lpstr>
      <vt:lpstr>HelveticaNeueCyr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Microsoft Office User</dc:creator>
  <cp:lastModifiedBy>MEA-ADM</cp:lastModifiedBy>
  <cp:revision>758</cp:revision>
  <dcterms:created xsi:type="dcterms:W3CDTF">2022-06-28T08:05:40Z</dcterms:created>
  <dcterms:modified xsi:type="dcterms:W3CDTF">2024-08-29T13:08:22Z</dcterms:modified>
</cp:coreProperties>
</file>