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93" r:id="rId3"/>
    <p:sldId id="289" r:id="rId4"/>
    <p:sldId id="290" r:id="rId5"/>
    <p:sldId id="291" r:id="rId6"/>
    <p:sldId id="284" r:id="rId7"/>
    <p:sldId id="29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3D5"/>
    <a:srgbClr val="248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/>
    <p:restoredTop sz="94359"/>
  </p:normalViewPr>
  <p:slideViewPr>
    <p:cSldViewPr snapToGrid="0" snapToObjects="1">
      <p:cViewPr varScale="1">
        <p:scale>
          <a:sx n="68" d="100"/>
          <a:sy n="68" d="100"/>
        </p:scale>
        <p:origin x="7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729E-E6E8-47E6-A177-848AC68A0D29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ACE52-951A-407A-BDDD-4F150198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3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3F9-AC7C-EE41-95DA-6CD77958C203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92B-A7F2-BD4A-B96A-F466A2B564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F192B-A7F2-BD4A-B96A-F466A2B5649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69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285-43A3-034E-A1B0-6E99DED76AAB}" type="datetimeFigureOut">
              <a:rPr lang="ru-RU" smtClean="0"/>
              <a:t>06.09.2021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ED08-6EB6-5B40-BBC3-1846E42D8E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emf"/><Relationship Id="rId7" Type="http://schemas.openxmlformats.org/officeDocument/2006/relationships/hyperlink" Target="http://www.rcnko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du@sevtpp.ru" TargetMode="External"/><Relationship Id="rId5" Type="http://schemas.openxmlformats.org/officeDocument/2006/relationships/hyperlink" Target="mailto:panova.spm@yandex.ru" TargetMode="External"/><Relationship Id="rId4" Type="http://schemas.openxmlformats.org/officeDocument/2006/relationships/hyperlink" Target="mailto:resyrscentr_sevastopol@mail.ru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630" y="3457575"/>
            <a:ext cx="40184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Региональный центр </a:t>
            </a:r>
          </a:p>
          <a:p>
            <a:pPr algn="ctr"/>
            <a:r>
              <a:rPr lang="ru-RU" sz="3200" b="1" dirty="0">
                <a:solidFill>
                  <a:schemeClr val="accent6"/>
                </a:solidFill>
              </a:rPr>
              <a:t>«серебряного»</a:t>
            </a:r>
          </a:p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волонтёрства </a:t>
            </a:r>
          </a:p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города Севастополя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624" y="4799181"/>
            <a:ext cx="1135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ru-RU" sz="24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Город Федерального значения Севастополь  05.09.2021 г.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745" y="5461776"/>
            <a:ext cx="10711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КОМАНДА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АНО «Ресурсный центр поддержки социально ориентированных некоммерческих организаций»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72161"/>
            <a:ext cx="5843588" cy="32854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27" y="305004"/>
            <a:ext cx="5884725" cy="441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477" y="346609"/>
            <a:ext cx="118504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ПРОЕКТ «АКТИВНЫЙ «СЕРЕБРЯНЫЙ» СЕВАСТОПОЛЬ (АСС)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25" y="931384"/>
            <a:ext cx="11496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ЦЕЛЬ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развитие Регионального центра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«серебряного» волонтёрства </a:t>
            </a:r>
            <a:r>
              <a:rPr lang="ru-RU" sz="24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города Севастополя путем повышения уровня компетенций членов Координационного Совета «Молоды душой», руководителей , активистов и команд волонтёрских отрядов города Севастополя в сфере организационных, коммуникационных активностей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56477" y="2819167"/>
            <a:ext cx="1101740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ЗАДАЧИ: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Повышение уровня компетенций, обретение новых современных знаний, умений и навыков отрядов «серебряных» волонтёров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Расширение уровня знаний о целях, задачах, возможностях добровольческой деятельности и применение их на практике «серебряного» волонтёрства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2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Организация деятельности отрядов, кружков, клубов «серебряных» волонтёров, определение и развитие локаций занятий, включая открытые общественные пространства; координация деятельности «серебряного» волонтёрства в городе во избежание дублирования финансовых ресурсов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690" y="5230227"/>
            <a:ext cx="2097206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557561" y="167267"/>
            <a:ext cx="12612029" cy="43741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Достижения социального проектирования в «серебряном» волонтёрстве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5248" y="604685"/>
            <a:ext cx="62341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Организация Регионального центра позволила реализовать системные мероприятия: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Обучить 24-часовой в Школе волонтёров 27 активных лидеров по практико-ориентированной программе;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Провести торжественное открытие в одной из самых статусных локаций города – Екатерининском зале Дома офицеров Черноморского флота с участие органов власти, прессы, представителей АВЦ и БФ «Память поколений», лидеров «серебряного» волонтёрства, коллективов художественной самодеятельности;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Сформировать Координационный Совет в качестве организационно-методического и коммуникационного ядра;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Провести Благотворительную акцию «Красная гвоздика»;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Масштабировать проект на удалённые муниципальные округа города, т.д.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13808"/>
          <a:stretch>
            <a:fillRect/>
          </a:stretch>
        </p:blipFill>
        <p:spPr bwMode="auto">
          <a:xfrm>
            <a:off x="179291" y="2518718"/>
            <a:ext cx="4950889" cy="41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579725"/>
            <a:ext cx="5475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В мае 2018 года создана Школа волонтёров, в период 2020 – 2021 </a:t>
            </a:r>
            <a:r>
              <a:rPr lang="ru-RU" sz="2400" b="1" i="1" u="sng" dirty="0" err="1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г.г</a:t>
            </a:r>
            <a:r>
              <a:rPr lang="ru-RU" sz="2400" b="1" i="1" u="sng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. сформирован Региональный центр  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«серебряного» волонтёрств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а </a:t>
            </a:r>
          </a:p>
        </p:txBody>
      </p:sp>
    </p:spTree>
    <p:extLst>
      <p:ext uri="{BB962C8B-B14F-4D97-AF65-F5344CB8AC3E}">
        <p14:creationId xmlns:p14="http://schemas.microsoft.com/office/powerpoint/2010/main" val="213505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2638" y="289932"/>
            <a:ext cx="10515600" cy="5748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Ключевые мероприятия Регионального </a:t>
            </a:r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центра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313" y="864778"/>
            <a:ext cx="114410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Проведение специальной акции «Красная гвоздика» с 01 мая по 22 июня 2021 года, в виде пакетных распродаж - </a:t>
            </a:r>
            <a:r>
              <a:rPr lang="ru-RU" sz="2000" i="1" dirty="0">
                <a:solidFill>
                  <a:srgbClr val="0070C0"/>
                </a:solidFill>
                <a:effectLst/>
                <a:latin typeface="Arial" charset="0"/>
                <a:ea typeface="Arial" charset="0"/>
                <a:cs typeface="Arial" charset="0"/>
              </a:rPr>
              <a:t>задействовано  в </a:t>
            </a:r>
            <a:r>
              <a:rPr lang="ru-RU" sz="20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реализации акции </a:t>
            </a:r>
            <a:r>
              <a:rPr lang="ru-RU" sz="20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не менее  40 «серебряных» волонтёров, распространено 1350 значков, собрано более 91 тысячи рублей. </a:t>
            </a:r>
            <a:r>
              <a:rPr lang="ru-RU" sz="20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В акции приняло участие </a:t>
            </a:r>
            <a:r>
              <a:rPr lang="ru-RU" sz="20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не менее 30  организаций </a:t>
            </a:r>
            <a:r>
              <a:rPr lang="ru-RU" sz="20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разной  организационно – правовой формы и  </a:t>
            </a:r>
            <a:r>
              <a:rPr lang="ru-RU" sz="20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не менее 400 человек.</a:t>
            </a:r>
          </a:p>
          <a:p>
            <a:pPr marL="12700" lvl="1" algn="just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effectLst/>
                <a:latin typeface="Arial" charset="0"/>
                <a:ea typeface="Arial" charset="0"/>
                <a:cs typeface="Arial" charset="0"/>
              </a:rPr>
              <a:t>2. «Серебряные» волонтёры приняли участие  в организации и проведении благотворительных акций  «Белый цветок», «Щедрый вторник», День волонтёра и др. </a:t>
            </a:r>
          </a:p>
          <a:p>
            <a:pPr marL="12700" lvl="1" algn="just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3. Командой Регионального центра разработаны и реализуются социальные проекты «Перекрёсток волонтёров», «Эстафета поколений» и др., объединяющие потенциал «серебряных» и молодых волонтёров, т.д. </a:t>
            </a:r>
            <a:endParaRPr lang="ru-RU" sz="2000" b="1" i="1" dirty="0">
              <a:solidFill>
                <a:srgbClr val="0070C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r>
              <a:rPr lang="ru-RU" sz="2000" b="1" i="1" dirty="0">
                <a:solidFill>
                  <a:srgbClr val="0070C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b="6144"/>
          <a:stretch>
            <a:fillRect/>
          </a:stretch>
        </p:blipFill>
        <p:spPr bwMode="auto">
          <a:xfrm>
            <a:off x="9613900" y="4527394"/>
            <a:ext cx="2095500" cy="132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4301946"/>
            <a:ext cx="4706937" cy="225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50" y="4301946"/>
            <a:ext cx="4507963" cy="23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9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1467" y="-3575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Ключевые мероприятия Регионального центра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467" y="1018581"/>
            <a:ext cx="1135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 </a:t>
            </a:r>
            <a:endParaRPr lang="ru-RU" sz="22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6286876-E8B8-4141-B328-8D56E44FD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92311"/>
              </p:ext>
            </p:extLst>
          </p:nvPr>
        </p:nvGraphicFramePr>
        <p:xfrm>
          <a:off x="631467" y="968017"/>
          <a:ext cx="10005256" cy="583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7616">
                  <a:extLst>
                    <a:ext uri="{9D8B030D-6E8A-4147-A177-3AD203B41FA5}">
                      <a16:colId xmlns:a16="http://schemas.microsoft.com/office/drawing/2014/main" val="3229647217"/>
                    </a:ext>
                  </a:extLst>
                </a:gridCol>
                <a:gridCol w="3477640">
                  <a:extLst>
                    <a:ext uri="{9D8B030D-6E8A-4147-A177-3AD203B41FA5}">
                      <a16:colId xmlns:a16="http://schemas.microsoft.com/office/drawing/2014/main" val="4257886801"/>
                    </a:ext>
                  </a:extLst>
                </a:gridCol>
              </a:tblGrid>
              <a:tr h="5839419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- </a:t>
                      </a:r>
                      <a:r>
                        <a:rPr lang="ru-RU" sz="2200" dirty="0"/>
                        <a:t>Привлечение «серебряных» волонтёров центра к реализации мероприятий Ресурсного центра поддержки СО НКО, в том числе реализуемых социальных проектов, включая участие в электронных аукционах, конкурсах проектов на региональном, окружном  и федеральном уровнях;</a:t>
                      </a:r>
                    </a:p>
                    <a:p>
                      <a:pPr algn="just"/>
                      <a:r>
                        <a:rPr lang="ru-RU" sz="2200" dirty="0"/>
                        <a:t>- Актуализация и активизация направлений госпрограммы Развития гражданского общества, участие в 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реализации нацпроектов  в форме совместной </a:t>
                      </a:r>
                      <a:r>
                        <a:rPr lang="ru-RU" sz="2200" dirty="0"/>
                        <a:t>деятельности по поддержке «серебряного» волонтёрства, что позволит оптимизировать расходы и обеспечить повышение социального благополучия в муниципальных образованиях</a:t>
                      </a:r>
                      <a:r>
                        <a:rPr lang="ru-RU" sz="2200" baseline="0" dirty="0"/>
                        <a:t> Севастопольского региона, в том числе удалённых от центра города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042343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C0D15C-610C-4273-AA4A-FDD7D4A8A8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545" r="27545"/>
          <a:stretch>
            <a:fillRect/>
          </a:stretch>
        </p:blipFill>
        <p:spPr>
          <a:xfrm>
            <a:off x="7248293" y="968016"/>
            <a:ext cx="4523685" cy="58394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5FAE4A-AD9E-4611-AE87-E06476F54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794" y="5025532"/>
            <a:ext cx="2097206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8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34961" y="-2976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«Серебряное» партнёрство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29900"/>
            <a:ext cx="123296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    -</a:t>
            </a:r>
            <a:r>
              <a:rPr lang="ru-RU" sz="2400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Департамент труда и социальной защиты населения  города Севастополя</a:t>
            </a:r>
          </a:p>
          <a:p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- Государственное казённое учреждение «Севастопольский городской комплексный центр социального обслуживания», </a:t>
            </a:r>
          </a:p>
          <a:p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-    Департамент внутренней политики  города  Севастополя</a:t>
            </a:r>
          </a:p>
          <a:p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-    АНО «Центр социально-культурных инициатив «Вектор Добра», </a:t>
            </a:r>
          </a:p>
          <a:p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-  Союз «Севастопольская торгово-промышленная палата», </a:t>
            </a:r>
          </a:p>
          <a:p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-Автономная некоммерческая организация социальной адаптации пожилых «Серебряный возраст» города Санкт-Петербурга </a:t>
            </a:r>
          </a:p>
          <a:p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Государственное бюджетное образовательное учреждение дополнительного образования города Севастополя «Городской центр социальных и спортивных программ города Севастополя».  </a:t>
            </a:r>
            <a:endParaRPr lang="ru-RU" sz="2000" i="1" dirty="0">
              <a:solidFill>
                <a:srgbClr val="0070C0"/>
              </a:solidFill>
              <a:latin typeface="Arial Black" panose="020B0A04020102020204" pitchFamily="34" charset="0"/>
              <a:ea typeface="Arial" charset="0"/>
              <a:cs typeface="Arial" panose="020B0604020202020204" pitchFamily="34" charset="0"/>
            </a:endParaRPr>
          </a:p>
          <a:p>
            <a:pPr marL="12700" lvl="1" algn="ctr">
              <a:spcAft>
                <a:spcPts val="0"/>
              </a:spcAft>
            </a:pPr>
            <a:r>
              <a:rPr lang="ru-RU" sz="2000" b="1" i="1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Arial" charset="0"/>
                <a:cs typeface="Arial" charset="0"/>
              </a:rPr>
              <a:t>Публикации, выступления, интервью, </a:t>
            </a:r>
            <a:r>
              <a:rPr lang="ru-RU" sz="2000" b="1" i="1" dirty="0" err="1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Arial" charset="0"/>
                <a:cs typeface="Arial" charset="0"/>
              </a:rPr>
              <a:t>видеоконтент</a:t>
            </a:r>
            <a:r>
              <a:rPr lang="ru-RU" sz="2000" b="1" i="1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Arial" charset="0"/>
                <a:cs typeface="Arial" charset="0"/>
              </a:rPr>
              <a:t> </a:t>
            </a:r>
            <a:endParaRPr lang="ru-RU" sz="2000" b="1" i="1" dirty="0">
              <a:solidFill>
                <a:srgbClr val="00B050"/>
              </a:solidFill>
              <a:latin typeface="Arial Black" panose="020B0A04020102020204" pitchFamily="34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r>
              <a:rPr lang="mr-IN" sz="2000" i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Arial" charset="0"/>
                <a:cs typeface="Arial" charset="0"/>
              </a:rPr>
              <a:t>–</a:t>
            </a:r>
            <a:r>
              <a:rPr lang="ru-RU" sz="2000" i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Arial" charset="0"/>
                <a:cs typeface="Arial" charset="0"/>
              </a:rPr>
              <a:t> </a:t>
            </a:r>
            <a:r>
              <a:rPr lang="ru-RU" sz="2000" i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в </a:t>
            </a:r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городских газетах:  «Севастопольские известия», «Ветеран Севастополя», «Севастопольская правда», «Слава Севастополя»;</a:t>
            </a:r>
          </a:p>
          <a:p>
            <a:pPr marL="12700" lvl="1">
              <a:spcAft>
                <a:spcPts val="0"/>
              </a:spcAft>
            </a:pPr>
            <a:r>
              <a:rPr lang="ru-RU" sz="2000" i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 - на веб-</a:t>
            </a:r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сайтах  АНО «Ресурсный центр поддержки СО НКО», его учредителей, партнёрских организаций и НКО, медиа-портале «Севастопольский фарватер добра», </a:t>
            </a:r>
          </a:p>
          <a:p>
            <a:pPr marL="12700" lvl="1">
              <a:spcAft>
                <a:spcPts val="0"/>
              </a:spcAft>
            </a:pPr>
            <a:r>
              <a:rPr lang="ru-RU" sz="2000" i="1" dirty="0">
                <a:solidFill>
                  <a:srgbClr val="0070C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в социальных сетях участников проекта;</a:t>
            </a:r>
          </a:p>
          <a:p>
            <a:pPr marL="12700" lvl="1">
              <a:spcAft>
                <a:spcPts val="0"/>
              </a:spcAft>
            </a:pPr>
            <a:r>
              <a:rPr lang="ru-RU" sz="2000" i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- в программах Севастопольского телевидения, в том числе ОКНО в НКО;</a:t>
            </a:r>
          </a:p>
          <a:p>
            <a:pPr marL="12700" lvl="1">
              <a:spcAft>
                <a:spcPts val="0"/>
              </a:spcAft>
            </a:pPr>
            <a:r>
              <a:rPr lang="ru-RU" sz="2000" i="1" dirty="0">
                <a:solidFill>
                  <a:schemeClr val="accent1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- и</a:t>
            </a:r>
            <a:r>
              <a:rPr lang="ru-RU" sz="2000" i="1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 др.</a:t>
            </a:r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1288"/>
            <a:ext cx="9985682" cy="8884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Статьи бюджета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32" y="5070827"/>
            <a:ext cx="2095500" cy="162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9450" y="4565346"/>
            <a:ext cx="10949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Итого 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                                                                      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199550                 258795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734" y="857200"/>
            <a:ext cx="1137346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4" t="-207" b="96015"/>
          <a:stretch/>
        </p:blipFill>
        <p:spPr>
          <a:xfrm>
            <a:off x="569450" y="4399371"/>
            <a:ext cx="10949040" cy="12215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3345"/>
              </p:ext>
            </p:extLst>
          </p:nvPr>
        </p:nvGraphicFramePr>
        <p:xfrm>
          <a:off x="569450" y="719664"/>
          <a:ext cx="10949040" cy="4502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5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23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Запрашиваемая  сумма (</a:t>
                      </a:r>
                      <a:r>
                        <a:rPr lang="ru-RU" dirty="0" err="1"/>
                        <a:t>руб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Собственные  вложения (</a:t>
                      </a:r>
                      <a:r>
                        <a:rPr lang="ru-RU" dirty="0" err="1"/>
                        <a:t>руб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43">
                <a:tc>
                  <a:txBody>
                    <a:bodyPr/>
                    <a:lstStyle/>
                    <a:p>
                      <a:r>
                        <a:rPr lang="ru-RU" sz="20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Аренда помещения и оборудования для проведения семинаров-тренингов, АСА, консультаций,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24</a:t>
                      </a:r>
                      <a:r>
                        <a:rPr lang="en-US" sz="2000" b="1" baseline="0" dirty="0"/>
                        <a:t> 5</a:t>
                      </a:r>
                      <a:r>
                        <a:rPr lang="ru-RU" sz="2000" b="1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272</a:t>
                      </a:r>
                      <a:r>
                        <a:rPr lang="en-US" sz="2000" b="1" baseline="0" dirty="0"/>
                        <a:t> 5</a:t>
                      </a:r>
                      <a:r>
                        <a:rPr lang="ru-RU" sz="2000" b="1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75">
                <a:tc>
                  <a:txBody>
                    <a:bodyPr/>
                    <a:lstStyle/>
                    <a:p>
                      <a:r>
                        <a:rPr lang="ru-RU" sz="20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Бухгалтерское обслуживание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43">
                <a:tc>
                  <a:txBody>
                    <a:bodyPr/>
                    <a:lstStyle/>
                    <a:p>
                      <a:r>
                        <a:rPr lang="ru-RU" sz="20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Раздаточный  материал, канцтовары, материалы для семинаров-тренингов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14</a:t>
                      </a:r>
                      <a:r>
                        <a:rPr lang="ru-RU" sz="2000" b="1" baseline="0" dirty="0"/>
                        <a:t> 000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043">
                <a:tc>
                  <a:txBody>
                    <a:bodyPr/>
                    <a:lstStyle/>
                    <a:p>
                      <a:r>
                        <a:rPr lang="ru-RU" sz="2000" dirty="0"/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Проведение кофе пауз (закупка</a:t>
                      </a:r>
                      <a:r>
                        <a:rPr lang="ru-RU" sz="2000" baseline="0" dirty="0"/>
                        <a:t> чая, кофе, </a:t>
                      </a:r>
                      <a:r>
                        <a:rPr lang="ru-RU" sz="2000" dirty="0"/>
                        <a:t>воды,</a:t>
                      </a:r>
                      <a:r>
                        <a:rPr lang="ru-RU" sz="2000" baseline="0" dirty="0"/>
                        <a:t> разовой посуды, </a:t>
                      </a:r>
                      <a:r>
                        <a:rPr lang="ru-RU" sz="2000" baseline="0" dirty="0" err="1"/>
                        <a:t>СИЗов</a:t>
                      </a:r>
                      <a:r>
                        <a:rPr lang="ru-RU" sz="2000" baseline="0" dirty="0"/>
                        <a:t>, т.д.)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/>
                        <a:t>38 000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23</a:t>
                      </a:r>
                      <a:r>
                        <a:rPr lang="ru-RU" sz="2000" b="1" baseline="0" dirty="0"/>
                        <a:t> 000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18">
                <a:tc>
                  <a:txBody>
                    <a:bodyPr/>
                    <a:lstStyle/>
                    <a:p>
                      <a:r>
                        <a:rPr lang="ru-RU" sz="20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Услуги специалистов, лекторов, тренеров, тьюторов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57</a:t>
                      </a:r>
                      <a:r>
                        <a:rPr lang="en-US" sz="2000" b="1" baseline="0" dirty="0"/>
                        <a:t> 000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15</a:t>
                      </a:r>
                      <a:r>
                        <a:rPr lang="en-US" sz="2000" b="1" baseline="0" dirty="0"/>
                        <a:t> 000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568">
                <a:tc>
                  <a:txBody>
                    <a:bodyPr/>
                    <a:lstStyle/>
                    <a:p>
                      <a:r>
                        <a:rPr lang="ru-RU" sz="20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Сувенирная</a:t>
                      </a:r>
                      <a:r>
                        <a:rPr lang="ru-RU" sz="2000" baseline="0" dirty="0"/>
                        <a:t> продукция, печать буклетов и</a:t>
                      </a:r>
                      <a:r>
                        <a:rPr lang="en-US" sz="2000" baseline="0" dirty="0"/>
                        <a:t> </a:t>
                      </a:r>
                      <a:r>
                        <a:rPr lang="ru-RU" sz="2000" baseline="0" dirty="0"/>
                        <a:t>подарки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r>
                        <a:rPr lang="ru-RU" sz="2000" b="1" dirty="0"/>
                        <a:t>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04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И Т О Г 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198</a:t>
                      </a:r>
                      <a:r>
                        <a:rPr lang="ru-RU" sz="2000" b="1" baseline="0" dirty="0"/>
                        <a:t> 500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310</a:t>
                      </a:r>
                      <a:r>
                        <a:rPr lang="ru-RU" sz="2000" b="1" baseline="0" dirty="0"/>
                        <a:t> 500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7539" y="5062558"/>
            <a:ext cx="809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Общая стоимость проекта                 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509 000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руб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 т .ч.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запрашиваемая сумма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198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или 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Ресурсный центр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партнёры проекта                               310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500 </a:t>
            </a:r>
            <a:r>
              <a:rPr kumimoji="0" lang="ru-RU" sz="2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руб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или   61%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6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F0F68EE-1A01-4AAE-91E9-F3EE639E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365125"/>
            <a:ext cx="1169763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 Black" pitchFamily="34" charset="0"/>
              </a:rPr>
              <a:t>Команда проектного офиса Ресурсного центра, Региональный центр «серебряного» волонтёрства, Координационный Совет благодарят за Ваше время и внимание и желает успехов в совместной деятельности!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D170613-D2DE-4B81-A50B-696E1226A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7259" y="2129883"/>
            <a:ext cx="6246541" cy="31736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Контакты</a:t>
            </a:r>
          </a:p>
          <a:p>
            <a:pPr marL="0" indent="0" algn="just">
              <a:buNone/>
            </a:pPr>
            <a:r>
              <a:rPr lang="ru-RU" b="1" dirty="0"/>
              <a:t>е-</a:t>
            </a:r>
            <a:r>
              <a:rPr lang="en-US" b="1" dirty="0"/>
              <a:t>mail: </a:t>
            </a:r>
            <a:r>
              <a:rPr lang="en-US" b="1" dirty="0">
                <a:hlinkClick r:id="rId4"/>
              </a:rPr>
              <a:t>resyrscentr_sevastopol@mail.ru</a:t>
            </a:r>
            <a:endParaRPr lang="en-US" b="1" dirty="0"/>
          </a:p>
          <a:p>
            <a:pPr marL="0" indent="0" algn="just">
              <a:buNone/>
            </a:pPr>
            <a:r>
              <a:rPr lang="en-US" b="1" dirty="0">
                <a:hlinkClick r:id="rId5"/>
              </a:rPr>
              <a:t>panova.spm@yandex.ru</a:t>
            </a:r>
            <a:r>
              <a:rPr lang="ru-RU" b="1" dirty="0"/>
              <a:t>, </a:t>
            </a:r>
            <a:r>
              <a:rPr lang="en-US" b="1" dirty="0"/>
              <a:t>  </a:t>
            </a:r>
            <a:r>
              <a:rPr lang="en-US" b="1" dirty="0">
                <a:hlinkClick r:id="rId6"/>
              </a:rPr>
              <a:t>edu@sevtpp.ru</a:t>
            </a:r>
            <a:endParaRPr lang="en-US" b="1" dirty="0"/>
          </a:p>
          <a:p>
            <a:pPr marL="0" indent="0" algn="just">
              <a:buNone/>
            </a:pPr>
            <a:r>
              <a:rPr lang="en-US" b="1" dirty="0"/>
              <a:t>web-site: </a:t>
            </a:r>
            <a:r>
              <a:rPr lang="en-US" b="1" dirty="0">
                <a:hlinkClick r:id="rId7"/>
              </a:rPr>
              <a:t>www.rcnko.ru</a:t>
            </a:r>
            <a:endParaRPr lang="en-US" b="1" dirty="0"/>
          </a:p>
          <a:p>
            <a:pPr marL="0" indent="0" algn="just">
              <a:buNone/>
            </a:pPr>
            <a:r>
              <a:rPr lang="ru-RU" b="1" dirty="0"/>
              <a:t>телефоны: + 7 (978) 831 59 75,</a:t>
            </a:r>
          </a:p>
          <a:p>
            <a:pPr marL="0" indent="0" algn="just">
              <a:buNone/>
            </a:pPr>
            <a:r>
              <a:rPr lang="ru-RU" b="1" dirty="0"/>
              <a:t>                     + 7 (978) 822 75 18 </a:t>
            </a:r>
            <a:endParaRPr lang="ru-RU" dirty="0"/>
          </a:p>
        </p:txBody>
      </p:sp>
      <p:pic>
        <p:nvPicPr>
          <p:cNvPr id="11" name="Picture 2" descr="https://webattach.mail.yandex.net/message_part_real/20190306_133632.jpg?exif_rotate=y&amp;no_disposition=y&amp;name=20190306_133632.jpg&amp;sid=AEBPIJ*uGzRQTAmr8H%2F6cOEYjudlRvpoSgfoZ%2FOdTYfr1*2TH7OIxySwatl3b7ffHzdf1v5yHdRV1Hsck*N*TQOKQTnj1FNJVNbncXzW0aUsUCMMTuCOtXOoorfQuGxd">
            <a:extLst>
              <a:ext uri="{FF2B5EF4-FFF2-40B4-BE49-F238E27FC236}">
                <a16:creationId xmlns:a16="http://schemas.microsoft.com/office/drawing/2014/main" id="{11A0CA3B-B5C5-4DDA-8105-F8732B9CBB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0" y="2018371"/>
            <a:ext cx="4672361" cy="44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2EAA50-F4AB-410A-9504-29476FFC9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25" y="5303520"/>
            <a:ext cx="1695450" cy="11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7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898</Words>
  <Application>Microsoft Office PowerPoint</Application>
  <PresentationFormat>Широкоэкранный</PresentationFormat>
  <Paragraphs>92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Достижения социального проектирования в «серебряном» волонтёрстве</vt:lpstr>
      <vt:lpstr>Ключевые мероприятия Регионального центра</vt:lpstr>
      <vt:lpstr>Ключевые мероприятия Регионального центра</vt:lpstr>
      <vt:lpstr>«Серебряное» партнёрство</vt:lpstr>
      <vt:lpstr>Статьи бюджета</vt:lpstr>
      <vt:lpstr>Команда проектного офиса Ресурсного центра, Региональный центр «серебряного» волонтёрства, Координационный Совет благодарят за Ваше время и внимание и желает успехов в совместной деятельности!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</cp:lastModifiedBy>
  <cp:revision>143</cp:revision>
  <cp:lastPrinted>2020-08-28T08:53:42Z</cp:lastPrinted>
  <dcterms:created xsi:type="dcterms:W3CDTF">2019-08-18T15:07:00Z</dcterms:created>
  <dcterms:modified xsi:type="dcterms:W3CDTF">2021-09-06T17:09:10Z</dcterms:modified>
</cp:coreProperties>
</file>