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51.xml" ContentType="application/vnd.openxmlformats-officedocument.presentationml.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4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4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5.xml" ContentType="application/vnd.openxmlformats-officedocument.presentationml.slide+xml"/>
  <Override PartName="/ppt/slides/slide48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53.xml" ContentType="application/vnd.openxmlformats-officedocument.presentationml.slide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viewProps.xml" ContentType="application/vnd.openxmlformats-officedocument.presentationml.viewProps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s/slide38.xml" ContentType="application/vnd.openxmlformats-officedocument.presentationml.slide+xml"/>
  <Override PartName="/ppt/slides/slide34.xml" ContentType="application/vnd.openxmlformats-officedocument.presentationml.slide+xml"/>
  <Override PartName="/ppt/slides/slide54.xml" ContentType="application/vnd.openxmlformats-officedocument.presentationml.slide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howSpecialPlsOnTitleSld="0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9144000" cy="5143500" type="screen16x9"/>
  <p:notesSz cx="9144000" cy="51435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ABBD12D6-A079-722C-22A9-1251F3D6E9A6}">
  <a:tblStyle styleId="{ABBD12D6-A079-722C-22A9-1251F3D6E9A6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presProps" Target="presProps.xml" /><Relationship Id="rId58" Type="http://schemas.openxmlformats.org/officeDocument/2006/relationships/tableStyles" Target="tableStyles.xml" /><Relationship Id="rId5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" preserve="0" showMasterPhAnim="0" userDrawn="1">
  <p:cSld name="TITLE">
    <p:bg>
      <p:bgPr shadeToTitle="0">
        <a:solidFill>
          <a:srgbClr val="774786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 bwMode="auto"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fill="norm" stroke="1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11;p2"/>
          <p:cNvSpPr/>
          <p:nvPr/>
        </p:nvSpPr>
        <p:spPr bwMode="auto"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fill="norm" stroke="1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12;p2"/>
          <p:cNvSpPr/>
          <p:nvPr/>
        </p:nvSpPr>
        <p:spPr bwMode="auto"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fill="norm" stroke="1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13;p2"/>
          <p:cNvSpPr/>
          <p:nvPr/>
        </p:nvSpPr>
        <p:spPr bwMode="auto"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fill="norm" stroke="1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4;p2"/>
          <p:cNvSpPr/>
          <p:nvPr/>
        </p:nvSpPr>
        <p:spPr bwMode="auto"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fill="norm" stroke="1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5;p2"/>
          <p:cNvSpPr/>
          <p:nvPr/>
        </p:nvSpPr>
        <p:spPr bwMode="auto">
          <a:xfrm>
            <a:off x="3868218" y="487290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fill="norm" stroke="1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6;p2"/>
          <p:cNvSpPr/>
          <p:nvPr/>
        </p:nvSpPr>
        <p:spPr bwMode="auto"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fill="norm" stroke="1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7;p2"/>
          <p:cNvSpPr/>
          <p:nvPr/>
        </p:nvSpPr>
        <p:spPr bwMode="auto"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fill="norm" stroke="1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9;p2"/>
          <p:cNvSpPr/>
          <p:nvPr/>
        </p:nvSpPr>
        <p:spPr bwMode="auto">
          <a:xfrm rot="-871775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fill="norm" stroke="1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0;p2"/>
          <p:cNvSpPr/>
          <p:nvPr/>
        </p:nvSpPr>
        <p:spPr bwMode="auto"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fill="norm" stroke="1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21;p2"/>
          <p:cNvSpPr/>
          <p:nvPr/>
        </p:nvSpPr>
        <p:spPr bwMode="auto">
          <a:xfrm rot="1737742">
            <a:off x="7950210" y="3938411"/>
            <a:ext cx="211748" cy="2681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/>
          <a:srcRect l="0" t="0" r="59733" b="0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 - Dark" preserve="0" showMasterPhAnim="0" userDrawn="1">
  <p:cSld name="BLANK_1">
    <p:bg>
      <p:bgPr shadeToTitle="0">
        <a:solidFill>
          <a:schemeClr val="dk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fill="norm" stroke="1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7" name="Google Shape;157;p12"/>
          <p:cNvSpPr/>
          <p:nvPr/>
        </p:nvSpPr>
        <p:spPr bwMode="auto"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fill="norm" stroke="1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8" name="Google Shape;158;p12"/>
          <p:cNvSpPr/>
          <p:nvPr/>
        </p:nvSpPr>
        <p:spPr bwMode="auto"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fill="norm" stroke="1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9" name="Google Shape;159;p12"/>
          <p:cNvSpPr/>
          <p:nvPr/>
        </p:nvSpPr>
        <p:spPr bwMode="auto"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fill="norm" stroke="1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0" name="Google Shape;160;p12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fill="norm" stroke="1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1" name="Google Shape;161;p12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fill="norm" stroke="1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2" name="Google Shape;162;p12"/>
          <p:cNvSpPr/>
          <p:nvPr/>
        </p:nvSpPr>
        <p:spPr bwMode="auto"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3" name="Google Shape;163;p12"/>
          <p:cNvSpPr/>
          <p:nvPr/>
        </p:nvSpPr>
        <p:spPr bwMode="auto"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fill="norm" stroke="1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4" name="Google Shape;164;p12"/>
          <p:cNvSpPr/>
          <p:nvPr/>
        </p:nvSpPr>
        <p:spPr bwMode="auto">
          <a:xfrm rot="5069524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fill="norm" stroke="1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5" name="Google Shape;165;p12"/>
          <p:cNvSpPr/>
          <p:nvPr/>
        </p:nvSpPr>
        <p:spPr bwMode="auto"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fill="norm" stroke="1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l="0" t="0" r="59733" b="0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 - Dark" preserve="1" showMasterPhAnim="0" userDrawn="1">
  <p:cSld name="1_Blank - Dark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fill="norm" stroke="1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7" name="Google Shape;157;p12"/>
          <p:cNvSpPr/>
          <p:nvPr/>
        </p:nvSpPr>
        <p:spPr bwMode="auto"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fill="norm" stroke="1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8" name="Google Shape;158;p12"/>
          <p:cNvSpPr/>
          <p:nvPr/>
        </p:nvSpPr>
        <p:spPr bwMode="auto"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fill="norm" stroke="1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9" name="Google Shape;159;p12"/>
          <p:cNvSpPr/>
          <p:nvPr/>
        </p:nvSpPr>
        <p:spPr bwMode="auto"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fill="norm" stroke="1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0" name="Google Shape;160;p12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fill="norm" stroke="1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1" name="Google Shape;161;p12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fill="norm" stroke="1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2" name="Google Shape;162;p12"/>
          <p:cNvSpPr/>
          <p:nvPr/>
        </p:nvSpPr>
        <p:spPr bwMode="auto"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3" name="Google Shape;163;p12"/>
          <p:cNvSpPr/>
          <p:nvPr/>
        </p:nvSpPr>
        <p:spPr bwMode="auto"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fill="norm" stroke="1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4" name="Google Shape;164;p12"/>
          <p:cNvSpPr/>
          <p:nvPr/>
        </p:nvSpPr>
        <p:spPr bwMode="auto">
          <a:xfrm rot="5069524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fill="norm" stroke="1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5" name="Google Shape;165;p12"/>
          <p:cNvSpPr/>
          <p:nvPr/>
        </p:nvSpPr>
        <p:spPr bwMode="auto"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fill="norm" stroke="1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l="0" t="0" r="59733" b="0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 - Half" preserve="0" showMasterPhAnim="0" userDrawn="1">
  <p:cSld name="BLANK_1_1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 bwMode="auto">
          <a:xfrm rot="-1760302">
            <a:off x="4588400" y="637135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fill="norm" stroke="1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 bwMode="auto"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 bwMode="auto"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fill="norm" stroke="1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 bwMode="auto"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fill="norm" stroke="1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 bwMode="auto"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fill="norm" stroke="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 bwMode="auto"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fill="norm" stroke="1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 bwMode="auto"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fill="norm" stroke="1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 bwMode="auto"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fill="norm" stroke="1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6" name="Google Shape;176;p13"/>
          <p:cNvSpPr/>
          <p:nvPr/>
        </p:nvSpPr>
        <p:spPr bwMode="auto"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fill="norm" stroke="1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l="0" t="0" r="59733" b="0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ubtitle" preserve="0" showMasterPhAnim="0" userDrawn="1">
  <p:cSld name="TITLE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 bwMode="auto">
          <a:xfrm rot="-898860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fill="norm" stroke="1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26;p3"/>
          <p:cNvSpPr/>
          <p:nvPr/>
        </p:nvSpPr>
        <p:spPr bwMode="auto"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fill="norm" stroke="1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27;p3"/>
          <p:cNvSpPr/>
          <p:nvPr/>
        </p:nvSpPr>
        <p:spPr bwMode="auto"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fill="norm" stroke="1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28;p3"/>
          <p:cNvSpPr/>
          <p:nvPr/>
        </p:nvSpPr>
        <p:spPr bwMode="auto"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fill="norm" stroke="1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29;p3"/>
          <p:cNvSpPr/>
          <p:nvPr/>
        </p:nvSpPr>
        <p:spPr bwMode="auto"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fill="norm" stroke="1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30;p3"/>
          <p:cNvSpPr/>
          <p:nvPr/>
        </p:nvSpPr>
        <p:spPr bwMode="auto"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fill="norm" stroke="1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Google Shape;31;p3"/>
          <p:cNvSpPr/>
          <p:nvPr/>
        </p:nvSpPr>
        <p:spPr bwMode="auto"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fill="norm" stroke="1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32;p3"/>
          <p:cNvSpPr/>
          <p:nvPr/>
        </p:nvSpPr>
        <p:spPr bwMode="auto"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fill="norm" stroke="1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33;p3"/>
          <p:cNvSpPr/>
          <p:nvPr/>
        </p:nvSpPr>
        <p:spPr bwMode="auto"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fill="norm" stroke="1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34;p3"/>
          <p:cNvSpPr/>
          <p:nvPr/>
        </p:nvSpPr>
        <p:spPr bwMode="auto"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fill="norm" stroke="1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35;p3"/>
          <p:cNvSpPr/>
          <p:nvPr/>
        </p:nvSpPr>
        <p:spPr bwMode="auto"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fill="norm" stroke="1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rcRect l="0" t="0" r="59733" b="0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Quote" preserve="0" showMasterPhAnim="0" userDrawn="1">
  <p:cSld name="TITLE_1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 bwMode="auto"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fill="norm" stroke="1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38;p4"/>
          <p:cNvSpPr/>
          <p:nvPr/>
        </p:nvSpPr>
        <p:spPr bwMode="auto"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fill="norm" stroke="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39;p4"/>
          <p:cNvSpPr/>
          <p:nvPr/>
        </p:nvSpPr>
        <p:spPr bwMode="auto"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fill="norm" stroke="1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 bwMode="auto"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 bwMode="auto"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fill="norm" stroke="1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 bwMode="auto"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fill="norm" stroke="1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 bwMode="auto"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fill="norm" stroke="1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 bwMode="auto"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fill="norm" stroke="1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 bwMode="auto"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fill="norm" stroke="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48" name="Google Shape;48;p4"/>
          <p:cNvSpPr/>
          <p:nvPr/>
        </p:nvSpPr>
        <p:spPr bwMode="auto">
          <a:xfrm rot="-10653455">
            <a:off x="308904" y="3412014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fill="norm" stroke="1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9" name="Google Shape;49;p4"/>
          <p:cNvSpPr/>
          <p:nvPr/>
        </p:nvSpPr>
        <p:spPr bwMode="auto"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fill="norm" stroke="1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0" name="Google Shape;50;p4"/>
          <p:cNvSpPr/>
          <p:nvPr/>
        </p:nvSpPr>
        <p:spPr bwMode="auto"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fill="norm" stroke="1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" name="Google Shape;51;p4"/>
          <p:cNvSpPr/>
          <p:nvPr/>
        </p:nvSpPr>
        <p:spPr bwMode="auto"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fill="norm" stroke="1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2" name="Google Shape;52;p4"/>
          <p:cNvSpPr/>
          <p:nvPr/>
        </p:nvSpPr>
        <p:spPr bwMode="auto"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fill="norm" stroke="1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3" name="Google Shape;53;p4"/>
          <p:cNvSpPr/>
          <p:nvPr/>
        </p:nvSpPr>
        <p:spPr bwMode="auto"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fill="norm" stroke="1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/>
          <a:srcRect l="0" t="0" r="59733" b="0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+ 1 column" preserve="0" showMasterPhAnim="0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 bwMode="auto"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fill="norm" stroke="1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6" name="Google Shape;56;p5"/>
          <p:cNvSpPr/>
          <p:nvPr/>
        </p:nvSpPr>
        <p:spPr bwMode="auto"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fill="norm" stroke="1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7" name="Google Shape;57;p5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fill="norm" stroke="1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1" name="Google Shape;61;p5"/>
          <p:cNvSpPr/>
          <p:nvPr/>
        </p:nvSpPr>
        <p:spPr bwMode="auto"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fill="norm" stroke="1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2" name="Google Shape;62;p5"/>
          <p:cNvSpPr/>
          <p:nvPr/>
        </p:nvSpPr>
        <p:spPr bwMode="auto"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fill="norm" stroke="1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3" name="Google Shape;63;p5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fill="norm" stroke="1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4" name="Google Shape;64;p5"/>
          <p:cNvSpPr/>
          <p:nvPr/>
        </p:nvSpPr>
        <p:spPr bwMode="auto">
          <a:xfrm>
            <a:off x="244743" y="4094360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fill="norm" stroke="1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5" name="Google Shape;65;p5"/>
          <p:cNvSpPr/>
          <p:nvPr/>
        </p:nvSpPr>
        <p:spPr bwMode="auto"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fill="norm" stroke="1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6" name="Google Shape;66;p5"/>
          <p:cNvSpPr/>
          <p:nvPr/>
        </p:nvSpPr>
        <p:spPr bwMode="auto"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fill="norm" stroke="1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7" name="Google Shape;67;p5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fill="norm" stroke="1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l="0" t="0" r="59733" b="0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+ 1 column half" preserve="0" showMasterPhAnim="0" userDrawn="1">
  <p:cSld name="TITLE_AND_BODY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0" name="Google Shape;70;p6"/>
          <p:cNvSpPr/>
          <p:nvPr/>
        </p:nvSpPr>
        <p:spPr bwMode="auto"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fill="norm" stroke="1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1" name="Google Shape;71;p6"/>
          <p:cNvSpPr/>
          <p:nvPr/>
        </p:nvSpPr>
        <p:spPr bwMode="auto"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fill="norm" stroke="1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75" name="Google Shape;75;p6"/>
          <p:cNvSpPr/>
          <p:nvPr/>
        </p:nvSpPr>
        <p:spPr bwMode="auto"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fill="norm" stroke="1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6" name="Google Shape;76;p6"/>
          <p:cNvSpPr/>
          <p:nvPr/>
        </p:nvSpPr>
        <p:spPr bwMode="auto"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fill="norm" stroke="1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7" name="Google Shape;77;p6"/>
          <p:cNvSpPr/>
          <p:nvPr/>
        </p:nvSpPr>
        <p:spPr bwMode="auto"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fill="norm" stroke="1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8" name="Google Shape;78;p6"/>
          <p:cNvSpPr/>
          <p:nvPr/>
        </p:nvSpPr>
        <p:spPr bwMode="auto">
          <a:xfrm rot="5130762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fill="norm" stroke="1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9" name="Google Shape;79;p6"/>
          <p:cNvSpPr/>
          <p:nvPr/>
        </p:nvSpPr>
        <p:spPr bwMode="auto"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fill="norm" stroke="1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0" name="Google Shape;80;p6"/>
          <p:cNvSpPr/>
          <p:nvPr/>
        </p:nvSpPr>
        <p:spPr bwMode="auto"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fill="norm" stroke="1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1" name="Google Shape;81;p6"/>
          <p:cNvSpPr/>
          <p:nvPr/>
        </p:nvSpPr>
        <p:spPr bwMode="auto"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fill="norm" stroke="1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rcRect l="0" t="0" r="59733" b="0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+ 2 columns" preserve="0" showMasterPhAnim="0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 bwMode="auto"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fill="norm" stroke="1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4" name="Google Shape;84;p7"/>
          <p:cNvSpPr/>
          <p:nvPr/>
        </p:nvSpPr>
        <p:spPr bwMode="auto"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fill="norm" stroke="1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5" name="Google Shape;85;p7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fill="norm" stroke="1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0" name="Google Shape;90;p7"/>
          <p:cNvSpPr/>
          <p:nvPr/>
        </p:nvSpPr>
        <p:spPr bwMode="auto"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fill="norm" stroke="1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1" name="Google Shape;91;p7"/>
          <p:cNvSpPr/>
          <p:nvPr/>
        </p:nvSpPr>
        <p:spPr bwMode="auto"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fill="norm" stroke="1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2" name="Google Shape;92;p7"/>
          <p:cNvSpPr/>
          <p:nvPr/>
        </p:nvSpPr>
        <p:spPr bwMode="auto"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fill="norm" stroke="1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3" name="Google Shape;93;p7"/>
          <p:cNvSpPr/>
          <p:nvPr/>
        </p:nvSpPr>
        <p:spPr bwMode="auto"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fill="norm" stroke="1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4" name="Google Shape;94;p7"/>
          <p:cNvSpPr/>
          <p:nvPr/>
        </p:nvSpPr>
        <p:spPr bwMode="auto"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fill="norm" stroke="1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5" name="Google Shape;95;p7"/>
          <p:cNvSpPr/>
          <p:nvPr/>
        </p:nvSpPr>
        <p:spPr bwMode="auto"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fill="norm" stroke="1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6" name="Google Shape;96;p7"/>
          <p:cNvSpPr/>
          <p:nvPr/>
        </p:nvSpPr>
        <p:spPr bwMode="auto"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fill="norm" stroke="1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l="0" t="0" r="59733" b="0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" preserve="0" showMasterPhAnim="0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 bwMode="auto"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fill="norm" stroke="1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6" name="Google Shape;116;p9"/>
          <p:cNvSpPr/>
          <p:nvPr userDrawn="1"/>
        </p:nvSpPr>
        <p:spPr bwMode="auto"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fill="norm" stroke="1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7" name="Google Shape;117;p9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fill="norm" stroke="1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0" name="Google Shape;120;p9"/>
          <p:cNvSpPr/>
          <p:nvPr/>
        </p:nvSpPr>
        <p:spPr bwMode="auto"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fill="norm" stroke="1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1" name="Google Shape;121;p9"/>
          <p:cNvSpPr/>
          <p:nvPr/>
        </p:nvSpPr>
        <p:spPr bwMode="auto"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fill="norm" stroke="1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2" name="Google Shape;122;p9"/>
          <p:cNvSpPr/>
          <p:nvPr/>
        </p:nvSpPr>
        <p:spPr bwMode="auto"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fill="norm" stroke="1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3" name="Google Shape;123;p9"/>
          <p:cNvSpPr/>
          <p:nvPr/>
        </p:nvSpPr>
        <p:spPr bwMode="auto"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fill="norm" stroke="1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4" name="Google Shape;124;p9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fill="norm" stroke="1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5" name="Google Shape;125;p9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fill="norm" stroke="1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6" name="Google Shape;126;p9"/>
          <p:cNvSpPr/>
          <p:nvPr/>
        </p:nvSpPr>
        <p:spPr bwMode="auto">
          <a:xfrm>
            <a:off x="244743" y="4094360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fill="norm" stroke="1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7" name="Google Shape;127;p9"/>
          <p:cNvSpPr/>
          <p:nvPr/>
        </p:nvSpPr>
        <p:spPr bwMode="auto"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fill="norm" stroke="1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8" name="Google Shape;128;p9"/>
          <p:cNvSpPr/>
          <p:nvPr/>
        </p:nvSpPr>
        <p:spPr bwMode="auto"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fill="norm" stroke="1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/>
          <a:srcRect l="0" t="0" r="59733" b="0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aption" preserve="0" showMasterPhAnim="0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 bwMode="auto"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fill="norm" stroke="1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1" name="Google Shape;131;p10"/>
          <p:cNvSpPr/>
          <p:nvPr/>
        </p:nvSpPr>
        <p:spPr bwMode="auto"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fill="norm" stroke="1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2" name="Google Shape;132;p10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fill="norm" stroke="1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5" name="Google Shape;135;p10"/>
          <p:cNvSpPr/>
          <p:nvPr/>
        </p:nvSpPr>
        <p:spPr bwMode="auto"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fill="norm" stroke="1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6" name="Google Shape;136;p10"/>
          <p:cNvSpPr/>
          <p:nvPr/>
        </p:nvSpPr>
        <p:spPr bwMode="auto"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fill="norm" stroke="1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7" name="Google Shape;137;p10"/>
          <p:cNvSpPr/>
          <p:nvPr/>
        </p:nvSpPr>
        <p:spPr bwMode="auto"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fill="norm" stroke="1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8" name="Google Shape;138;p10"/>
          <p:cNvSpPr/>
          <p:nvPr/>
        </p:nvSpPr>
        <p:spPr bwMode="auto"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fill="norm" stroke="1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9" name="Google Shape;139;p10"/>
          <p:cNvSpPr/>
          <p:nvPr/>
        </p:nvSpPr>
        <p:spPr bwMode="auto"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fill="norm" stroke="1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0" name="Google Shape;140;p10"/>
          <p:cNvSpPr/>
          <p:nvPr/>
        </p:nvSpPr>
        <p:spPr bwMode="auto"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fill="norm" stroke="1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1" name="Google Shape;141;p10"/>
          <p:cNvSpPr/>
          <p:nvPr/>
        </p:nvSpPr>
        <p:spPr bwMode="auto"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fill="norm" stroke="1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l="0" t="0" r="59733" b="0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 - Light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 bwMode="auto"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fill="norm" stroke="1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5" name="Google Shape;145;p11"/>
          <p:cNvSpPr/>
          <p:nvPr/>
        </p:nvSpPr>
        <p:spPr bwMode="auto"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fill="norm" stroke="1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6" name="Google Shape;146;p11"/>
          <p:cNvSpPr/>
          <p:nvPr/>
        </p:nvSpPr>
        <p:spPr bwMode="auto"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fill="norm" stroke="1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7" name="Google Shape;147;p11"/>
          <p:cNvSpPr/>
          <p:nvPr/>
        </p:nvSpPr>
        <p:spPr bwMode="auto"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fill="norm" stroke="1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8" name="Google Shape;148;p11"/>
          <p:cNvSpPr/>
          <p:nvPr/>
        </p:nvSpPr>
        <p:spPr bwMode="auto"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fill="norm" stroke="1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9" name="Google Shape;149;p11"/>
          <p:cNvSpPr/>
          <p:nvPr/>
        </p:nvSpPr>
        <p:spPr bwMode="auto"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fill="norm" stroke="1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0" name="Google Shape;150;p11"/>
          <p:cNvSpPr/>
          <p:nvPr/>
        </p:nvSpPr>
        <p:spPr bwMode="auto"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1" name="Google Shape;151;p11"/>
          <p:cNvSpPr/>
          <p:nvPr/>
        </p:nvSpPr>
        <p:spPr bwMode="auto"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fill="norm" stroke="1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2" name="Google Shape;152;p11"/>
          <p:cNvSpPr/>
          <p:nvPr/>
        </p:nvSpPr>
        <p:spPr bwMode="auto">
          <a:xfrm rot="5069524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fill="norm" stroke="1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3" name="Google Shape;153;p11"/>
          <p:cNvSpPr/>
          <p:nvPr/>
        </p:nvSpPr>
        <p:spPr bwMode="auto"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fill="norm" stroke="1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rcRect l="0" t="0" r="59733" b="0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simple-light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lvl="1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lvl="2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lvl="3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lvl="4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lvl="5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lvl="6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lvl="7" indent="-3683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lvl="8" indent="-3683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1pPr>
            <a:lvl2pPr lvl="1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2pPr>
            <a:lvl3pPr lvl="2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3pPr>
            <a:lvl4pPr lvl="3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4pPr>
            <a:lvl5pPr lvl="4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5pPr>
            <a:lvl6pPr lvl="5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6pPr>
            <a:lvl7pPr lvl="6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7pPr>
            <a:lvl8pPr lvl="7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8pPr>
            <a:lvl9pPr lvl="8" algn="r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 idx="4294967295"/>
          </p:nvPr>
        </p:nvSpPr>
        <p:spPr bwMode="auto">
          <a:xfrm>
            <a:off x="1863568" y="1657652"/>
            <a:ext cx="5594481" cy="1828193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600">
                <a:solidFill>
                  <a:srgbClr val="2B3341"/>
                </a:solidFill>
              </a:rPr>
              <a:t>Интеллектуальная </a:t>
            </a:r>
            <a:r>
              <a:rPr lang="ru-RU" sz="6600">
                <a:solidFill>
                  <a:srgbClr val="2B3341"/>
                </a:solidFill>
              </a:rPr>
              <a:t>игра</a:t>
            </a:r>
            <a:br>
              <a:rPr lang="en-US" sz="6600">
                <a:solidFill>
                  <a:srgbClr val="2B3341"/>
                </a:solidFill>
              </a:rPr>
            </a:br>
            <a:r>
              <a:rPr lang="ru-RU" sz="6600">
                <a:solidFill>
                  <a:srgbClr val="2B3341"/>
                </a:solidFill>
              </a:rPr>
              <a:t>«Умный</a:t>
            </a:r>
            <a:r>
              <a:rPr lang="ru-RU" sz="6600">
                <a:solidFill>
                  <a:srgbClr val="2B3341"/>
                </a:solidFill>
              </a:rPr>
              <a:t>, еще умнее»</a:t>
            </a:r>
            <a:endParaRPr sz="6600">
              <a:solidFill>
                <a:srgbClr val="2B334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0" t="0" r="59733" b="0"/>
          <a:stretch/>
        </p:blipFill>
        <p:spPr bwMode="auto">
          <a:xfrm>
            <a:off x="8602966" y="62523"/>
            <a:ext cx="396650" cy="445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 каком научном деятеле идет речь?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4294967295"/>
          </p:nvPr>
        </p:nvSpPr>
        <p:spPr bwMode="auto">
          <a:xfrm>
            <a:off x="852115" y="1605776"/>
            <a:ext cx="6935936" cy="2775857"/>
          </a:xfrm>
          <a:prstGeom prst="rect">
            <a:avLst/>
          </a:prstGeom>
        </p:spPr>
        <p:txBody>
          <a:bodyPr spcFirstLastPara="1" wrap="none" lIns="0" tIns="0" rIns="0" bIns="0" anchor="t" anchorCtr="0">
            <a:noAutofit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Известный русский математик, годы жизни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1792-1856;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профессор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, член Ганноверской академии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наук.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Читал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лекции в Казанском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университете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небесной механике и теории чисел. </a:t>
            </a:r>
            <a:endParaRPr/>
          </a:p>
          <a:p>
            <a:pPr marL="0" indent="0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Автор теории «воображаемой геометрии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».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мнению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ученых-современников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считался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(и не без основания)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автором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«звездной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геометрии»...</a:t>
            </a:r>
            <a:endParaRPr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248" name="Google Shape;248;p22"/>
          <p:cNvSpPr/>
          <p:nvPr/>
        </p:nvSpPr>
        <p:spPr bwMode="auto"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fill="norm" stroke="1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4" y="851099"/>
            <a:ext cx="2879400" cy="951900"/>
          </a:xfrm>
        </p:spPr>
        <p:txBody>
          <a:bodyPr/>
          <a:lstStyle/>
          <a:p>
            <a:pPr algn="ctr">
              <a:defRPr/>
            </a:pPr>
            <a:r>
              <a:rPr lang="ru-RU"/>
              <a:t>Лобачевский </a:t>
            </a:r>
            <a:br>
              <a:rPr lang="ru-RU"/>
            </a:br>
            <a:r>
              <a:rPr lang="ru-RU"/>
              <a:t>Николай Иванович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4718557" y="1327049"/>
            <a:ext cx="4252767" cy="2769989"/>
          </a:xfrm>
        </p:spPr>
        <p:txBody>
          <a:bodyPr wrap="none">
            <a:spAutoFit/>
          </a:bodyPr>
          <a:lstStyle/>
          <a:p>
            <a:pPr marL="88900" indent="0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Русский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математик,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один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создателей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неевклидовой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геометрии, деятель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университетского образования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народного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просвещения.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Известный, английский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математик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Уильям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Клиффор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назвал Лобачевского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«Коперником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 геометрии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».</a:t>
            </a:r>
            <a:endParaRPr lang="ru-RU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pic>
        <p:nvPicPr>
          <p:cNvPr id="11266" name="Picture 2" descr="Лобачевский, Николай Иванович — Википедия"/>
          <p:cNvPicPr>
            <a:picLocks noChangeAspect="1" noChangeArrowheads="1"/>
          </p:cNvPicPr>
          <p:nvPr/>
        </p:nvPicPr>
        <p:blipFill>
          <a:blip r:embed="rId2"/>
          <a:srcRect l="0" t="0" r="0" b="14022"/>
          <a:stretch/>
        </p:blipFill>
        <p:spPr bwMode="auto">
          <a:xfrm>
            <a:off x="1195720" y="1802999"/>
            <a:ext cx="2254707" cy="25821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 каком научном деятеле идет речь?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4294967295"/>
          </p:nvPr>
        </p:nvSpPr>
        <p:spPr bwMode="auto">
          <a:xfrm>
            <a:off x="852111" y="1259951"/>
            <a:ext cx="7548541" cy="3429144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Сын рыбака, страстно мечтавший покорить вершины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знаний.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Преодолев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все трудности и жизненные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преграды,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он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осуществил свои юношеские мечты. В конце своей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жизни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был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избран в почетные члены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Стокгольмской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Болонской академий. </a:t>
            </a:r>
            <a:endParaRPr/>
          </a:p>
          <a:p>
            <a:pPr marL="0" indent="0"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Его заслуги перед Отечеством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велики: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совершил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ряд важных открытий в области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химии,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физики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астрономии; значительно реформировал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систему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 русского языка, заложив основы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развития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современного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стихосложения; отстаивал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права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низших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сословий на образование... </a:t>
            </a:r>
            <a:endParaRPr sz="195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248" name="Google Shape;248;p22"/>
          <p:cNvSpPr/>
          <p:nvPr/>
        </p:nvSpPr>
        <p:spPr bwMode="auto"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fill="norm" stroke="1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908316" y="734027"/>
            <a:ext cx="2879400" cy="951900"/>
          </a:xfrm>
        </p:spPr>
        <p:txBody>
          <a:bodyPr/>
          <a:lstStyle/>
          <a:p>
            <a:pPr algn="ctr">
              <a:defRPr/>
            </a:pPr>
            <a:r>
              <a:rPr lang="ru-RU"/>
              <a:t>Ломоносов </a:t>
            </a:r>
            <a:br>
              <a:rPr lang="ru-RU"/>
            </a:br>
            <a:r>
              <a:rPr lang="ru-RU"/>
              <a:t>Михаил Васильевич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7" name="Текст 2"/>
          <p:cNvSpPr txBox="1"/>
          <p:nvPr/>
        </p:nvSpPr>
        <p:spPr bwMode="auto">
          <a:xfrm>
            <a:off x="4684206" y="734027"/>
            <a:ext cx="4405052" cy="390106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 marL="101600" indent="0"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Первый крупный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русский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учёный-естествоиспытатель.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Яркий пример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«универсального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человека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»: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энциклопедист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, физик и 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химик.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Его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 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молекулярно-кинетическая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теория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 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тепла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во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многом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предвосхитила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современное представление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о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строении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материи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и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многие фундаментальные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законы,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в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числе которых одно из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начал</a:t>
            </a:r>
            <a:b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</a:br>
            <a:r>
              <a:rPr lang="ru-RU" sz="1950">
                <a:solidFill>
                  <a:schemeClr val="accent6">
                    <a:lumMod val="50000"/>
                  </a:schemeClr>
                </a:solidFill>
                <a:latin typeface="Nunito"/>
              </a:rPr>
              <a:t>термодинамики.</a:t>
            </a:r>
            <a:endParaRPr lang="ru-RU" sz="195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Ломоносов, Михаил Васильевич — Википедия"/>
          <p:cNvPicPr>
            <a:picLocks noChangeAspect="1" noChangeArrowheads="1"/>
          </p:cNvPicPr>
          <p:nvPr/>
        </p:nvPicPr>
        <p:blipFill>
          <a:blip r:embed="rId2"/>
          <a:srcRect l="5753" t="1589" r="4334" b="6649"/>
          <a:stretch/>
        </p:blipFill>
        <p:spPr bwMode="auto">
          <a:xfrm>
            <a:off x="1341600" y="1685926"/>
            <a:ext cx="2012832" cy="27512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 каком научном деятеле идет речь?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4294967295"/>
          </p:nvPr>
        </p:nvSpPr>
        <p:spPr bwMode="auto">
          <a:xfrm>
            <a:off x="852115" y="1426029"/>
            <a:ext cx="7399462" cy="2410916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Знаменитый русский ученый-ботаник. Провел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исследование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роли хлорофилла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 процессе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усвоения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растениями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углекислого газа. </a:t>
            </a:r>
            <a:endParaRPr lang="ru-RU" sz="200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Aft>
                <a:spcPts val="1000"/>
              </a:spcAft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Сочувствовал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революционно настроенному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студенчеству,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что царское правительство лишило его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кафедры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Петровской сельскохозяйственной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академии,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носящей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сегодня его имя... </a:t>
            </a:r>
            <a:endParaRPr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248" name="Google Shape;248;p22"/>
          <p:cNvSpPr/>
          <p:nvPr/>
        </p:nvSpPr>
        <p:spPr bwMode="auto"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fill="norm" stroke="1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003118" y="922413"/>
            <a:ext cx="2879400" cy="951900"/>
          </a:xfrm>
        </p:spPr>
        <p:txBody>
          <a:bodyPr/>
          <a:lstStyle/>
          <a:p>
            <a:pPr algn="ctr">
              <a:defRPr/>
            </a:pPr>
            <a:r>
              <a:rPr lang="ru-RU"/>
              <a:t>Тимирязев Климент Аркадьевич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6" name="Текст 2"/>
          <p:cNvSpPr txBox="1"/>
          <p:nvPr/>
        </p:nvSpPr>
        <p:spPr bwMode="auto">
          <a:xfrm>
            <a:off x="4685322" y="1190137"/>
            <a:ext cx="4397829" cy="2688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 marL="101600" indent="0"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Русский естествоиспытатель, специалист по физиологии растений, крупный исследователь фотосинтеза, один из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первых</a:t>
            </a:r>
            <a:endParaRPr/>
          </a:p>
          <a:p>
            <a:pPr marL="101600" indent="0">
              <a:buNone/>
              <a:defRPr/>
            </a:pP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России пропагандистов идей Дарвина об эволюции, популяризатор и историк науки, заслуженный профессор Московского </a:t>
            </a:r>
            <a:r>
              <a:rPr lang="ru-RU" sz="1950">
                <a:solidFill>
                  <a:schemeClr val="accent6">
                    <a:lumMod val="50000"/>
                  </a:schemeClr>
                </a:solidFill>
              </a:rPr>
              <a:t>университета.</a:t>
            </a:r>
            <a:endParaRPr lang="ru-RU" sz="195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Климент Тимирязев (3 июня 1843 - 28 апреля 1920) , русский  естествоиспытатель, один из основателей русской школы физиологии растений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58679" y="2005462"/>
            <a:ext cx="2923839" cy="21806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4294967295"/>
          </p:nvPr>
        </p:nvSpPr>
        <p:spPr bwMode="auto">
          <a:xfrm>
            <a:off x="3737802" y="3833383"/>
            <a:ext cx="1695977" cy="436017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-RU" sz="2000" b="1"/>
              <a:t>Русский язык</a:t>
            </a:r>
            <a:endParaRPr sz="2000" b="1"/>
          </a:p>
        </p:txBody>
      </p: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 bwMode="auto">
          <a:xfrm>
            <a:off x="3749824" y="2952633"/>
            <a:ext cx="1671932" cy="830997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>
                <a:solidFill>
                  <a:schemeClr val="accent1"/>
                </a:solidFill>
              </a:rPr>
              <a:t>2 раунд</a:t>
            </a:r>
            <a:endParaRPr sz="6000">
              <a:solidFill>
                <a:schemeClr val="accent1"/>
              </a:solidFill>
            </a:endParaRPr>
          </a:p>
        </p:txBody>
      </p:sp>
      <p:grpSp>
        <p:nvGrpSpPr>
          <p:cNvPr id="201" name="Google Shape;201;p17"/>
          <p:cNvGrpSpPr/>
          <p:nvPr/>
        </p:nvGrpSpPr>
        <p:grpSpPr bwMode="auto">
          <a:xfrm>
            <a:off x="3317257" y="473609"/>
            <a:ext cx="2509394" cy="2463112"/>
            <a:chOff x="576654" y="555403"/>
            <a:chExt cx="3865959" cy="3794658"/>
          </a:xfrm>
        </p:grpSpPr>
        <p:sp>
          <p:nvSpPr>
            <p:cNvPr id="202" name="Google Shape;202;p17"/>
            <p:cNvSpPr/>
            <p:nvPr/>
          </p:nvSpPr>
          <p:spPr bwMode="auto"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fill="norm" stroke="1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3" name="Google Shape;203;p17"/>
            <p:cNvSpPr/>
            <p:nvPr/>
          </p:nvSpPr>
          <p:spPr bwMode="auto"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fill="norm" stroke="1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4" name="Google Shape;204;p17"/>
            <p:cNvSpPr/>
            <p:nvPr/>
          </p:nvSpPr>
          <p:spPr bwMode="auto"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fill="norm" stroke="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5" name="Google Shape;205;p17"/>
            <p:cNvSpPr/>
            <p:nvPr/>
          </p:nvSpPr>
          <p:spPr bwMode="auto"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fill="norm" stroke="1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6" name="Google Shape;206;p17"/>
            <p:cNvSpPr/>
            <p:nvPr/>
          </p:nvSpPr>
          <p:spPr bwMode="auto"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fill="norm" stroke="1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4" name="Google Shape;702;p48"/>
          <p:cNvSpPr/>
          <p:nvPr/>
        </p:nvSpPr>
        <p:spPr bwMode="auto">
          <a:xfrm>
            <a:off x="3288692" y="584066"/>
            <a:ext cx="2566617" cy="24103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800">
              <a:solidFill>
                <a:schemeClr val="lt1"/>
              </a:solidFill>
              <a:latin typeface="Nunito"/>
              <a:ea typeface="Nunito"/>
              <a:cs typeface="Nunito"/>
            </a:endParaRPr>
          </a:p>
        </p:txBody>
      </p:sp>
      <p:pic>
        <p:nvPicPr>
          <p:cNvPr id="2050" name="Picture 2" descr="Русский язык и культура речи — Открытый Политех"/>
          <p:cNvPicPr>
            <a:picLocks noChangeAspect="1" noChangeArrowheads="1"/>
          </p:cNvPicPr>
          <p:nvPr/>
        </p:nvPicPr>
        <p:blipFill>
          <a:blip r:embed="rId2"/>
          <a:srcRect l="13749" t="0" r="13989" b="0"/>
          <a:stretch/>
        </p:blipFill>
        <p:spPr bwMode="auto">
          <a:xfrm>
            <a:off x="3701143" y="584066"/>
            <a:ext cx="1741714" cy="24103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 idx="4294967295"/>
          </p:nvPr>
        </p:nvSpPr>
        <p:spPr bwMode="auto">
          <a:xfrm>
            <a:off x="2263356" y="1213078"/>
            <a:ext cx="5672329" cy="7670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defRPr/>
            </a:pPr>
            <a:r>
              <a:rPr lang="ru-RU" sz="3000">
                <a:solidFill>
                  <a:schemeClr val="accent6">
                    <a:lumMod val="50000"/>
                  </a:schemeClr>
                </a:solidFill>
              </a:rPr>
              <a:t>Прочитайте слова, потом произнесите звуки в обратном порядке, чтобы получить:</a:t>
            </a:r>
            <a:endParaRPr sz="3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4294967295"/>
          </p:nvPr>
        </p:nvSpPr>
        <p:spPr bwMode="auto">
          <a:xfrm>
            <a:off x="2157433" y="2251326"/>
            <a:ext cx="4756110" cy="1692771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з 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слова лен – цифру </a:t>
            </a:r>
            <a:endParaRPr/>
          </a:p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з 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слова лей – название дерева</a:t>
            </a:r>
            <a:endParaRPr/>
          </a:p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з 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слова лоб – название настила</a:t>
            </a:r>
            <a:endParaRPr/>
          </a:p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з 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слова люк – большой мешок</a:t>
            </a:r>
            <a:endParaRPr/>
          </a:p>
          <a:p>
            <a:pPr marL="88900" lvl="0" indent="0" algn="l">
              <a:buNone/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и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з 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Nunito"/>
              </a:rPr>
              <a:t>слова ток – домашнее животное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 bwMode="auto"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3200" b="1">
                <a:solidFill>
                  <a:schemeClr val="dk1"/>
                </a:solidFill>
                <a:latin typeface="Amatic SC"/>
                <a:ea typeface="Amatic SC"/>
                <a:cs typeface="Amatic SC"/>
              </a:rPr>
              <a:t>1</a:t>
            </a:r>
            <a:r>
              <a:rPr lang="ru-RU" sz="3200" b="1">
                <a:solidFill>
                  <a:schemeClr val="dk1"/>
                </a:solidFill>
                <a:latin typeface="Amatic SC"/>
                <a:ea typeface="Amatic SC"/>
                <a:cs typeface="Amatic SC"/>
              </a:rPr>
              <a:t> команда</a:t>
            </a:r>
            <a:endParaRPr sz="3200" b="1">
              <a:solidFill>
                <a:schemeClr val="dk1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8760562" y="4737752"/>
            <a:ext cx="2872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Amatic SC"/>
                <a:cs typeface="Amatic SC"/>
              </a:rPr>
              <a:t>17</a:t>
            </a:r>
            <a:endParaRPr/>
          </a:p>
        </p:txBody>
      </p:sp>
      <p:sp>
        <p:nvSpPr>
          <p:cNvPr id="6" name="Google Shape;162;p12"/>
          <p:cNvSpPr/>
          <p:nvPr/>
        </p:nvSpPr>
        <p:spPr bwMode="auto">
          <a:xfrm>
            <a:off x="1968209" y="232771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162;p12"/>
          <p:cNvSpPr/>
          <p:nvPr/>
        </p:nvSpPr>
        <p:spPr bwMode="auto">
          <a:xfrm>
            <a:off x="1968209" y="267532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2;p12"/>
          <p:cNvSpPr/>
          <p:nvPr/>
        </p:nvSpPr>
        <p:spPr bwMode="auto">
          <a:xfrm>
            <a:off x="1973630" y="302294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62;p12"/>
          <p:cNvSpPr/>
          <p:nvPr/>
        </p:nvSpPr>
        <p:spPr bwMode="auto">
          <a:xfrm>
            <a:off x="1968209" y="3367296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62;p12"/>
          <p:cNvSpPr/>
          <p:nvPr/>
        </p:nvSpPr>
        <p:spPr bwMode="auto">
          <a:xfrm>
            <a:off x="1968209" y="369394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" name="Google Shape;212;p18"/>
          <p:cNvSpPr txBox="1">
            <a:spLocks noGrp="1"/>
          </p:cNvSpPr>
          <p:nvPr>
            <p:ph type="ctrTitle" idx="4294967295"/>
          </p:nvPr>
        </p:nvSpPr>
        <p:spPr bwMode="auto">
          <a:xfrm>
            <a:off x="2263356" y="1213078"/>
            <a:ext cx="5672329" cy="76702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defRPr/>
            </a:pPr>
            <a:r>
              <a:rPr lang="ru-RU" sz="3000">
                <a:solidFill>
                  <a:schemeClr val="accent6">
                    <a:lumMod val="50000"/>
                  </a:schemeClr>
                </a:solidFill>
              </a:rPr>
              <a:t>Прочитайте слова, потом произнесите звуки в обратном порядке, чтобы получить:</a:t>
            </a:r>
            <a:endParaRPr sz="3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4294967295"/>
          </p:nvPr>
        </p:nvSpPr>
        <p:spPr bwMode="auto">
          <a:xfrm>
            <a:off x="1653756" y="2152798"/>
            <a:ext cx="6400791" cy="1538883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слова шел – неправду</a:t>
            </a:r>
            <a:endParaRPr/>
          </a:p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слова шей – просьбу</a:t>
            </a:r>
            <a:endParaRPr/>
          </a:p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слова куб – связку, охапку чего-либо</a:t>
            </a:r>
            <a:endParaRPr/>
          </a:p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слова тол – прибор для измерения глубины моря</a:t>
            </a:r>
            <a:endParaRPr/>
          </a:p>
          <a:p>
            <a:pPr marL="88900" lvl="0" indent="0" algn="l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з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слова лед – материал для крыши</a:t>
            </a:r>
            <a:endParaRPr/>
          </a:p>
        </p:txBody>
      </p:sp>
      <p:sp>
        <p:nvSpPr>
          <p:cNvPr id="214" name="Google Shape;214;p18"/>
          <p:cNvSpPr txBox="1"/>
          <p:nvPr/>
        </p:nvSpPr>
        <p:spPr bwMode="auto"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b="1">
                <a:solidFill>
                  <a:schemeClr val="dk1"/>
                </a:solidFill>
                <a:latin typeface="Amatic SC"/>
                <a:ea typeface="Amatic SC"/>
                <a:cs typeface="Amatic SC"/>
              </a:rPr>
              <a:t>2 команда</a:t>
            </a:r>
            <a:endParaRPr sz="3200" b="1">
              <a:solidFill>
                <a:schemeClr val="dk1"/>
              </a:solidFill>
              <a:latin typeface="Amatic SC"/>
              <a:ea typeface="Amatic SC"/>
              <a:cs typeface="Amatic SC"/>
            </a:endParaRPr>
          </a:p>
        </p:txBody>
      </p:sp>
      <p:sp>
        <p:nvSpPr>
          <p:cNvPr id="6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18</a:t>
            </a:r>
            <a:endParaRPr lang="en">
              <a:latin typeface="Amatic SC"/>
              <a:cs typeface="Amatic SC"/>
            </a:endParaRPr>
          </a:p>
        </p:txBody>
      </p:sp>
      <p:sp>
        <p:nvSpPr>
          <p:cNvPr id="7" name="Google Shape;162;p12"/>
          <p:cNvSpPr/>
          <p:nvPr/>
        </p:nvSpPr>
        <p:spPr bwMode="auto">
          <a:xfrm>
            <a:off x="1456241" y="221121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2;p12"/>
          <p:cNvSpPr/>
          <p:nvPr/>
        </p:nvSpPr>
        <p:spPr bwMode="auto">
          <a:xfrm>
            <a:off x="1456241" y="2517898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62;p12"/>
          <p:cNvSpPr/>
          <p:nvPr/>
        </p:nvSpPr>
        <p:spPr bwMode="auto">
          <a:xfrm>
            <a:off x="1475291" y="2821362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62;p12"/>
          <p:cNvSpPr/>
          <p:nvPr/>
        </p:nvSpPr>
        <p:spPr bwMode="auto">
          <a:xfrm>
            <a:off x="1472846" y="3125133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162;p12"/>
          <p:cNvSpPr/>
          <p:nvPr/>
        </p:nvSpPr>
        <p:spPr bwMode="auto">
          <a:xfrm>
            <a:off x="1475163" y="3430858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Правильные ответы</a:t>
            </a:r>
            <a:endParaRPr sz="3600"/>
          </a:p>
        </p:txBody>
      </p:sp>
      <p:sp>
        <p:nvSpPr>
          <p:cNvPr id="226" name="Google Shape;226;p20"/>
          <p:cNvSpPr txBox="1">
            <a:spLocks noGrp="1"/>
          </p:cNvSpPr>
          <p:nvPr>
            <p:ph type="body" idx="4294967295"/>
          </p:nvPr>
        </p:nvSpPr>
        <p:spPr bwMode="auto">
          <a:xfrm>
            <a:off x="2102575" y="1933045"/>
            <a:ext cx="787075" cy="1846659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ноль</a:t>
            </a:r>
            <a:endParaRPr lang="ru-RU" sz="2400">
              <a:solidFill>
                <a:schemeClr val="accent6">
                  <a:lumMod val="50000"/>
                </a:schemeClr>
              </a:solidFill>
            </a:endParaRPr>
          </a:p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ль</a:t>
            </a:r>
            <a:endParaRPr lang="ru-RU" sz="2400">
              <a:solidFill>
                <a:schemeClr val="accent6">
                  <a:lumMod val="50000"/>
                </a:schemeClr>
              </a:solidFill>
            </a:endParaRPr>
          </a:p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ол</a:t>
            </a:r>
            <a:endParaRPr lang="ru-RU" sz="2400">
              <a:solidFill>
                <a:schemeClr val="accent6">
                  <a:lumMod val="50000"/>
                </a:schemeClr>
              </a:solidFill>
            </a:endParaRPr>
          </a:p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уль</a:t>
            </a:r>
            <a:endParaRPr lang="ru-RU" sz="2400">
              <a:solidFill>
                <a:schemeClr val="accent6">
                  <a:lumMod val="50000"/>
                </a:schemeClr>
              </a:solidFill>
            </a:endParaRPr>
          </a:p>
          <a:p>
            <a:pPr marL="889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от </a:t>
            </a:r>
            <a:endParaRPr sz="24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7" name="Google Shape;227;p20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228" name="Google Shape;228;p20"/>
          <p:cNvSpPr/>
          <p:nvPr/>
        </p:nvSpPr>
        <p:spPr bwMode="auto"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fill="norm" stroke="1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26;p20"/>
          <p:cNvSpPr txBox="1"/>
          <p:nvPr/>
        </p:nvSpPr>
        <p:spPr bwMode="auto">
          <a:xfrm>
            <a:off x="5807529" y="1932897"/>
            <a:ext cx="84798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marR="0" lvl="1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68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683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ложь</a:t>
            </a:r>
            <a:endParaRPr lang="ru-RU" sz="2400">
              <a:solidFill>
                <a:schemeClr val="accent6">
                  <a:lumMod val="50000"/>
                </a:schemeClr>
              </a:solidFill>
            </a:endParaRPr>
          </a:p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шь</a:t>
            </a:r>
            <a:endParaRPr lang="ru-RU" sz="2400">
              <a:solidFill>
                <a:schemeClr val="accent6">
                  <a:lumMod val="50000"/>
                </a:schemeClr>
              </a:solidFill>
            </a:endParaRPr>
          </a:p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ук</a:t>
            </a:r>
            <a:endParaRPr lang="ru-RU" sz="2400">
              <a:solidFill>
                <a:schemeClr val="accent6">
                  <a:lumMod val="50000"/>
                </a:schemeClr>
              </a:solidFill>
            </a:endParaRPr>
          </a:p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л</a:t>
            </a: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от</a:t>
            </a:r>
            <a:endParaRPr lang="ru-RU" sz="2400">
              <a:solidFill>
                <a:schemeClr val="accent6">
                  <a:lumMod val="50000"/>
                </a:schemeClr>
              </a:solidFill>
            </a:endParaRPr>
          </a:p>
          <a:p>
            <a:pPr marL="88900" indent="0">
              <a:buNone/>
              <a:defRPr/>
            </a:pP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2400">
                <a:solidFill>
                  <a:schemeClr val="accent6">
                    <a:lumMod val="50000"/>
                  </a:schemeClr>
                </a:solidFill>
              </a:rPr>
              <a:t>оль </a:t>
            </a:r>
            <a:endParaRPr lang="ru-RU" sz="24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Google Shape;162;p12"/>
          <p:cNvSpPr/>
          <p:nvPr/>
        </p:nvSpPr>
        <p:spPr bwMode="auto">
          <a:xfrm>
            <a:off x="1890984" y="19603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2;p12"/>
          <p:cNvSpPr/>
          <p:nvPr/>
        </p:nvSpPr>
        <p:spPr bwMode="auto">
          <a:xfrm>
            <a:off x="1890984" y="23413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62;p12"/>
          <p:cNvSpPr/>
          <p:nvPr/>
        </p:nvSpPr>
        <p:spPr bwMode="auto">
          <a:xfrm>
            <a:off x="1890984" y="27223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62;p12"/>
          <p:cNvSpPr/>
          <p:nvPr/>
        </p:nvSpPr>
        <p:spPr bwMode="auto">
          <a:xfrm>
            <a:off x="1890984" y="310339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162;p12"/>
          <p:cNvSpPr/>
          <p:nvPr/>
        </p:nvSpPr>
        <p:spPr bwMode="auto">
          <a:xfrm>
            <a:off x="1890984" y="3457110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654688" y="1364138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lvl="0" algn="ctr">
              <a:buClr>
                <a:schemeClr val="accent1"/>
              </a:buClr>
              <a:buSzPts val="2200"/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  <a:ea typeface="Nunito"/>
                <a:cs typeface="Nunito"/>
              </a:rPr>
              <a:t>1 команда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5391541" y="1364137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0" algn="ctr">
              <a:buClr>
                <a:schemeClr val="accent1"/>
              </a:buClr>
              <a:buSzPts val="2200"/>
              <a:buFont typeface="Arial"/>
              <a:buNone/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  <a:ea typeface="Nunito"/>
                <a:cs typeface="Nunito"/>
              </a:rPr>
              <a:t>2 команда</a:t>
            </a:r>
            <a:endParaRPr/>
          </a:p>
        </p:txBody>
      </p:sp>
      <p:sp>
        <p:nvSpPr>
          <p:cNvPr id="14" name="Google Shape;162;p12"/>
          <p:cNvSpPr/>
          <p:nvPr/>
        </p:nvSpPr>
        <p:spPr bwMode="auto">
          <a:xfrm>
            <a:off x="5595938" y="195362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62;p12"/>
          <p:cNvSpPr/>
          <p:nvPr/>
        </p:nvSpPr>
        <p:spPr bwMode="auto">
          <a:xfrm>
            <a:off x="5595938" y="233462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62;p12"/>
          <p:cNvSpPr/>
          <p:nvPr/>
        </p:nvSpPr>
        <p:spPr bwMode="auto">
          <a:xfrm>
            <a:off x="5595938" y="271562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62;p12"/>
          <p:cNvSpPr/>
          <p:nvPr/>
        </p:nvSpPr>
        <p:spPr bwMode="auto">
          <a:xfrm>
            <a:off x="5595938" y="3096625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162;p12"/>
          <p:cNvSpPr/>
          <p:nvPr/>
        </p:nvSpPr>
        <p:spPr bwMode="auto">
          <a:xfrm>
            <a:off x="5595938" y="3450341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 idx="4294967295"/>
          </p:nvPr>
        </p:nvSpPr>
        <p:spPr bwMode="auto">
          <a:xfrm>
            <a:off x="840508" y="586577"/>
            <a:ext cx="4227119" cy="609398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/>
              <a:t>Игра состоит из 6 раундов</a:t>
            </a:r>
            <a:endParaRPr sz="4400"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4294967295"/>
          </p:nvPr>
        </p:nvSpPr>
        <p:spPr bwMode="auto">
          <a:xfrm>
            <a:off x="1188175" y="1506350"/>
            <a:ext cx="5833328" cy="2215991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>
                <a:solidFill>
                  <a:srgbClr val="2B3341"/>
                </a:solidFill>
              </a:rPr>
              <a:t>– </a:t>
            </a:r>
            <a:r>
              <a:rPr lang="ru-RU" sz="2400" b="1">
                <a:solidFill>
                  <a:srgbClr val="2B3341"/>
                </a:solidFill>
              </a:rPr>
              <a:t>Что за наука и кто научный деятель?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>
                <a:solidFill>
                  <a:srgbClr val="2B3341"/>
                </a:solidFill>
              </a:rPr>
              <a:t>– </a:t>
            </a:r>
            <a:r>
              <a:rPr lang="ru-RU" sz="2400" b="1">
                <a:solidFill>
                  <a:srgbClr val="2B3341"/>
                </a:solidFill>
              </a:rPr>
              <a:t>Русский язык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>
                <a:solidFill>
                  <a:srgbClr val="2B3341"/>
                </a:solidFill>
              </a:rPr>
              <a:t>– </a:t>
            </a:r>
            <a:r>
              <a:rPr lang="ru-RU" sz="2400" b="1">
                <a:solidFill>
                  <a:srgbClr val="2B3341"/>
                </a:solidFill>
              </a:rPr>
              <a:t>Математика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>
                <a:solidFill>
                  <a:srgbClr val="2B3341"/>
                </a:solidFill>
              </a:rPr>
              <a:t>– </a:t>
            </a:r>
            <a:r>
              <a:rPr lang="ru-RU" sz="2400" b="1">
                <a:solidFill>
                  <a:srgbClr val="2B3341"/>
                </a:solidFill>
              </a:rPr>
              <a:t>История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>
                <a:solidFill>
                  <a:srgbClr val="2B3341"/>
                </a:solidFill>
              </a:rPr>
              <a:t>– </a:t>
            </a:r>
            <a:r>
              <a:rPr lang="ru-RU" sz="2400" b="1">
                <a:solidFill>
                  <a:srgbClr val="2B3341"/>
                </a:solidFill>
              </a:rPr>
              <a:t>География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ru-RU" sz="2400" b="1">
                <a:solidFill>
                  <a:srgbClr val="2B3341"/>
                </a:solidFill>
              </a:rPr>
              <a:t>– </a:t>
            </a:r>
            <a:r>
              <a:rPr lang="ru-RU" sz="2400" b="1">
                <a:solidFill>
                  <a:srgbClr val="2B3341"/>
                </a:solidFill>
              </a:rPr>
              <a:t>Физическая культура</a:t>
            </a:r>
            <a:endParaRPr lang="ru-RU" sz="4000">
              <a:solidFill>
                <a:srgbClr val="2B3341"/>
              </a:solidFill>
            </a:endParaRPr>
          </a:p>
        </p:txBody>
      </p:sp>
      <p:sp>
        <p:nvSpPr>
          <p:cNvPr id="192" name="Google Shape;192;p1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193" name="Google Shape;193;p16"/>
          <p:cNvSpPr/>
          <p:nvPr/>
        </p:nvSpPr>
        <p:spPr bwMode="auto">
          <a:xfrm>
            <a:off x="7742111" y="3713990"/>
            <a:ext cx="1020301" cy="979373"/>
          </a:xfrm>
          <a:custGeom>
            <a:avLst/>
            <a:gdLst/>
            <a:ahLst/>
            <a:cxnLst/>
            <a:rect l="l" t="t" r="r" b="b"/>
            <a:pathLst>
              <a:path w="483555" h="464158" fill="norm" stroke="1" extrusionOk="0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758545" y="141605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1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758545" y="1783835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2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758545" y="213257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3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752195" y="250502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4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752195" y="287747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5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52195" y="3240395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dk1"/>
              </a:buClr>
              <a:buSzPts val="1100"/>
              <a:defRPr/>
            </a:pPr>
            <a:r>
              <a:rPr lang="en-US" sz="28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6</a:t>
            </a:r>
            <a:endParaRPr lang="ru-RU" sz="28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" name="Google Shape;219;p19"/>
          <p:cNvSpPr txBox="1">
            <a:spLocks noGrp="1"/>
          </p:cNvSpPr>
          <p:nvPr>
            <p:ph type="body" idx="4294967295"/>
          </p:nvPr>
        </p:nvSpPr>
        <p:spPr bwMode="auto">
          <a:xfrm>
            <a:off x="1197429" y="1186825"/>
            <a:ext cx="7206946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50800" indent="0">
              <a:buNone/>
              <a:defRPr/>
            </a:pPr>
            <a:r>
              <a:rPr lang="ru-RU">
                <a:latin typeface="Nunito"/>
              </a:rPr>
              <a:t>В каком слове 40 гласных? </a:t>
            </a:r>
            <a:endParaRPr/>
          </a:p>
          <a:p>
            <a:pPr marL="50800" indent="0">
              <a:buNone/>
              <a:defRPr/>
            </a:pPr>
            <a:r>
              <a:rPr lang="ru-RU" b="1">
                <a:latin typeface="Nunito"/>
              </a:rPr>
              <a:t>Ответ - сорока</a:t>
            </a:r>
            <a:endParaRPr/>
          </a:p>
          <a:p>
            <a:pPr marL="50800" indent="0">
              <a:buNone/>
              <a:defRPr/>
            </a:pPr>
            <a:endParaRPr lang="ru-RU">
              <a:latin typeface="Nunito"/>
            </a:endParaRPr>
          </a:p>
          <a:p>
            <a:pPr marL="50800" indent="0">
              <a:buNone/>
              <a:defRPr/>
            </a:pPr>
            <a:r>
              <a:rPr lang="ru-RU">
                <a:latin typeface="Nunito"/>
              </a:rPr>
              <a:t>В каких словах по сто согласных?</a:t>
            </a:r>
            <a:endParaRPr/>
          </a:p>
          <a:p>
            <a:pPr marL="50800" indent="0">
              <a:buNone/>
              <a:defRPr/>
            </a:pPr>
            <a:r>
              <a:rPr lang="ru-RU" b="1">
                <a:latin typeface="Nunito"/>
              </a:rPr>
              <a:t>Ответ - стол, стог, стон</a:t>
            </a:r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394857" y="697920"/>
            <a:ext cx="46251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FFD981"/>
                </a:solidFill>
                <a:latin typeface="Amatic SC"/>
                <a:cs typeface="Amatic SC"/>
              </a:rPr>
              <a:t>Вопросы для обеих команд:</a:t>
            </a:r>
            <a:endParaRPr lang="ru-RU" sz="3600">
              <a:solidFill>
                <a:srgbClr val="FFD981"/>
              </a:solidFill>
              <a:latin typeface="Amatic SC"/>
              <a:cs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/>
              <a:t>Шарады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867550" y="1354418"/>
            <a:ext cx="6564298" cy="3046988"/>
          </a:xfrm>
        </p:spPr>
        <p:txBody>
          <a:bodyPr wrap="none">
            <a:spAutoFit/>
          </a:bodyPr>
          <a:lstStyle/>
          <a:p>
            <a:pPr marL="1016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1 команда </a:t>
            </a:r>
            <a:endParaRPr/>
          </a:p>
          <a:p>
            <a:pPr marL="88900" indent="0">
              <a:buNone/>
              <a:defRPr/>
            </a:pPr>
            <a:r>
              <a:rPr lang="ru-RU" sz="1800">
                <a:solidFill>
                  <a:srgbClr val="2B3341"/>
                </a:solidFill>
              </a:rPr>
              <a:t>Корень </a:t>
            </a:r>
            <a:r>
              <a:rPr lang="ru-RU" sz="1800">
                <a:solidFill>
                  <a:srgbClr val="2B3341"/>
                </a:solidFill>
              </a:rPr>
              <a:t>тот же, что в слове склоняться, суффикс тот </a:t>
            </a:r>
            <a:r>
              <a:rPr lang="ru-RU" sz="1800">
                <a:solidFill>
                  <a:srgbClr val="2B3341"/>
                </a:solidFill>
              </a:rPr>
              <a:t>же,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что </a:t>
            </a:r>
            <a:r>
              <a:rPr lang="ru-RU" sz="1800">
                <a:solidFill>
                  <a:srgbClr val="2B3341"/>
                </a:solidFill>
              </a:rPr>
              <a:t>в слове обращение, </a:t>
            </a:r>
            <a:r>
              <a:rPr lang="ru-RU" sz="1800">
                <a:solidFill>
                  <a:srgbClr val="2B3341"/>
                </a:solidFill>
              </a:rPr>
              <a:t>окончание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существительного </a:t>
            </a:r>
            <a:r>
              <a:rPr lang="ru-RU" sz="1800">
                <a:solidFill>
                  <a:srgbClr val="2B3341"/>
                </a:solidFill>
              </a:rPr>
              <a:t>среднего рода, в именительном </a:t>
            </a:r>
            <a:r>
              <a:rPr lang="ru-RU" sz="1800">
                <a:solidFill>
                  <a:srgbClr val="2B3341"/>
                </a:solidFill>
              </a:rPr>
              <a:t>падеже,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а </a:t>
            </a:r>
            <a:r>
              <a:rPr lang="ru-RU" sz="1800">
                <a:solidFill>
                  <a:srgbClr val="2B3341"/>
                </a:solidFill>
              </a:rPr>
              <a:t>целое – грамматический </a:t>
            </a:r>
            <a:r>
              <a:rPr lang="ru-RU" sz="1800">
                <a:solidFill>
                  <a:srgbClr val="2B3341"/>
                </a:solidFill>
              </a:rPr>
              <a:t>термин. </a:t>
            </a:r>
            <a:endParaRPr lang="ru-RU" sz="1800">
              <a:solidFill>
                <a:srgbClr val="2B3341"/>
              </a:solidFill>
            </a:endParaRPr>
          </a:p>
          <a:p>
            <a:pPr marL="1016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Ответ - склонение</a:t>
            </a:r>
            <a:endParaRPr/>
          </a:p>
          <a:p>
            <a:pPr>
              <a:defRPr/>
            </a:pPr>
            <a:endParaRPr lang="ru-RU" sz="1800">
              <a:solidFill>
                <a:srgbClr val="2B3341"/>
              </a:solidFill>
            </a:endParaRPr>
          </a:p>
          <a:p>
            <a:pPr marL="88900" indent="0">
              <a:buNone/>
              <a:defRPr/>
            </a:pPr>
            <a:r>
              <a:rPr lang="ru-RU" sz="1800">
                <a:solidFill>
                  <a:srgbClr val="2B3341"/>
                </a:solidFill>
              </a:rPr>
              <a:t>Какое </a:t>
            </a:r>
            <a:r>
              <a:rPr lang="ru-RU" sz="1800">
                <a:solidFill>
                  <a:srgbClr val="2B3341"/>
                </a:solidFill>
              </a:rPr>
              <a:t>слово задумано: в нем приставка такая </a:t>
            </a:r>
            <a:r>
              <a:rPr lang="ru-RU" sz="1800">
                <a:solidFill>
                  <a:srgbClr val="2B3341"/>
                </a:solidFill>
              </a:rPr>
              <a:t>же,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как </a:t>
            </a:r>
            <a:r>
              <a:rPr lang="ru-RU" sz="1800">
                <a:solidFill>
                  <a:srgbClr val="2B3341"/>
                </a:solidFill>
              </a:rPr>
              <a:t>в слове подруга. Корень, как в слове </a:t>
            </a:r>
            <a:r>
              <a:rPr lang="ru-RU" sz="1800">
                <a:solidFill>
                  <a:srgbClr val="2B3341"/>
                </a:solidFill>
              </a:rPr>
              <a:t>игрушка.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Суффикс</a:t>
            </a:r>
            <a:r>
              <a:rPr lang="ru-RU" sz="1800">
                <a:solidFill>
                  <a:srgbClr val="2B3341"/>
                </a:solidFill>
              </a:rPr>
              <a:t>, как в слове </a:t>
            </a:r>
            <a:r>
              <a:rPr lang="ru-RU" sz="1800">
                <a:solidFill>
                  <a:srgbClr val="2B3341"/>
                </a:solidFill>
              </a:rPr>
              <a:t>читал. </a:t>
            </a:r>
            <a:endParaRPr lang="ru-RU" sz="1800">
              <a:solidFill>
                <a:srgbClr val="2B3341"/>
              </a:solidFill>
            </a:endParaRPr>
          </a:p>
          <a:p>
            <a:pPr marL="1016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Ответ - </a:t>
            </a:r>
            <a:r>
              <a:rPr lang="ru-RU" sz="1800" b="1">
                <a:solidFill>
                  <a:srgbClr val="2B3341"/>
                </a:solidFill>
              </a:rPr>
              <a:t>поиграл</a:t>
            </a:r>
            <a:endParaRPr lang="ru-RU" sz="1800" b="1">
              <a:solidFill>
                <a:srgbClr val="2B334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6" name="Google Shape;762;p51"/>
          <p:cNvSpPr/>
          <p:nvPr/>
        </p:nvSpPr>
        <p:spPr bwMode="auto">
          <a:xfrm>
            <a:off x="7859486" y="3777343"/>
            <a:ext cx="819239" cy="675255"/>
          </a:xfrm>
          <a:custGeom>
            <a:avLst/>
            <a:gdLst/>
            <a:ahLst/>
            <a:cxnLst/>
            <a:rect l="l" t="t" r="r" b="b"/>
            <a:pathLst>
              <a:path w="16717" h="16790" fill="norm" stroke="1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/>
              <a:t>Шарады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870403" y="1358778"/>
            <a:ext cx="7817846" cy="3046988"/>
          </a:xfrm>
        </p:spPr>
        <p:txBody>
          <a:bodyPr wrap="none">
            <a:spAutoFit/>
          </a:bodyPr>
          <a:lstStyle/>
          <a:p>
            <a:pPr marL="1016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2 </a:t>
            </a:r>
            <a:r>
              <a:rPr lang="ru-RU" sz="1800" b="1">
                <a:solidFill>
                  <a:srgbClr val="2B3341"/>
                </a:solidFill>
              </a:rPr>
              <a:t>команда</a:t>
            </a:r>
            <a:endParaRPr lang="ru-RU" sz="1800" b="1">
              <a:solidFill>
                <a:srgbClr val="2B3341"/>
              </a:solidFill>
            </a:endParaRPr>
          </a:p>
          <a:p>
            <a:pPr marL="88900" indent="0">
              <a:buNone/>
              <a:defRPr/>
            </a:pPr>
            <a:r>
              <a:rPr lang="ru-RU" sz="1800">
                <a:solidFill>
                  <a:srgbClr val="2B3341"/>
                </a:solidFill>
              </a:rPr>
              <a:t>Если взять корень из слова полагать, приставку из слова </a:t>
            </a:r>
            <a:r>
              <a:rPr lang="ru-RU" sz="1800">
                <a:solidFill>
                  <a:srgbClr val="2B3341"/>
                </a:solidFill>
              </a:rPr>
              <a:t>приложение,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суффикс </a:t>
            </a:r>
            <a:r>
              <a:rPr lang="ru-RU" sz="1800">
                <a:solidFill>
                  <a:srgbClr val="2B3341"/>
                </a:solidFill>
              </a:rPr>
              <a:t>из слова восклицательный, </a:t>
            </a:r>
            <a:r>
              <a:rPr lang="ru-RU" sz="1800">
                <a:solidFill>
                  <a:srgbClr val="2B3341"/>
                </a:solidFill>
              </a:rPr>
              <a:t>окончание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из </a:t>
            </a:r>
            <a:r>
              <a:rPr lang="ru-RU" sz="1800">
                <a:solidFill>
                  <a:srgbClr val="2B3341"/>
                </a:solidFill>
              </a:rPr>
              <a:t>слова числительное, то получим </a:t>
            </a:r>
            <a:r>
              <a:rPr lang="ru-RU" sz="1800">
                <a:solidFill>
                  <a:srgbClr val="2B3341"/>
                </a:solidFill>
              </a:rPr>
              <a:t>слово,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обозначающее </a:t>
            </a:r>
            <a:r>
              <a:rPr lang="ru-RU" sz="1800">
                <a:solidFill>
                  <a:srgbClr val="2B3341"/>
                </a:solidFill>
              </a:rPr>
              <a:t>признак </a:t>
            </a:r>
            <a:r>
              <a:rPr lang="ru-RU" sz="1800">
                <a:solidFill>
                  <a:srgbClr val="2B3341"/>
                </a:solidFill>
              </a:rPr>
              <a:t>предмета.</a:t>
            </a:r>
            <a:endParaRPr lang="ru-RU" sz="1800">
              <a:solidFill>
                <a:srgbClr val="2B3341"/>
              </a:solidFill>
            </a:endParaRPr>
          </a:p>
          <a:p>
            <a:pPr marL="1016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Ответ - прилагательное</a:t>
            </a:r>
            <a:endParaRPr/>
          </a:p>
          <a:p>
            <a:pPr>
              <a:defRPr/>
            </a:pPr>
            <a:endParaRPr lang="ru-RU" sz="1800">
              <a:solidFill>
                <a:srgbClr val="2B3341"/>
              </a:solidFill>
            </a:endParaRPr>
          </a:p>
          <a:p>
            <a:pPr marL="88900" indent="0">
              <a:buNone/>
              <a:defRPr/>
            </a:pPr>
            <a:r>
              <a:rPr lang="ru-RU" sz="1800">
                <a:solidFill>
                  <a:srgbClr val="2B3341"/>
                </a:solidFill>
              </a:rPr>
              <a:t>Какое слово задумано: это однокоренное слово со словом </a:t>
            </a:r>
            <a:r>
              <a:rPr lang="ru-RU" sz="1800">
                <a:solidFill>
                  <a:srgbClr val="2B3341"/>
                </a:solidFill>
              </a:rPr>
              <a:t>летчик.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Приставка </a:t>
            </a:r>
            <a:r>
              <a:rPr lang="ru-RU" sz="1800">
                <a:solidFill>
                  <a:srgbClr val="2B3341"/>
                </a:solidFill>
              </a:rPr>
              <a:t>такая же, как в глаголе </a:t>
            </a:r>
            <a:r>
              <a:rPr lang="ru-RU" sz="1800">
                <a:solidFill>
                  <a:srgbClr val="2B3341"/>
                </a:solidFill>
              </a:rPr>
              <a:t>перепрыгнул.</a:t>
            </a:r>
            <a:br>
              <a:rPr lang="ru-RU" sz="1800">
                <a:solidFill>
                  <a:srgbClr val="2B3341"/>
                </a:solidFill>
              </a:rPr>
            </a:br>
            <a:r>
              <a:rPr lang="ru-RU" sz="1800">
                <a:solidFill>
                  <a:srgbClr val="2B3341"/>
                </a:solidFill>
              </a:rPr>
              <a:t>Суффикс </a:t>
            </a:r>
            <a:r>
              <a:rPr lang="ru-RU" sz="1800">
                <a:solidFill>
                  <a:srgbClr val="2B3341"/>
                </a:solidFill>
              </a:rPr>
              <a:t>одинаковый с глаголом </a:t>
            </a:r>
            <a:r>
              <a:rPr lang="ru-RU" sz="1800">
                <a:solidFill>
                  <a:srgbClr val="2B3341"/>
                </a:solidFill>
              </a:rPr>
              <a:t>слышать.</a:t>
            </a:r>
            <a:endParaRPr lang="ru-RU" sz="1800">
              <a:solidFill>
                <a:srgbClr val="2B3341"/>
              </a:solidFill>
            </a:endParaRPr>
          </a:p>
          <a:p>
            <a:pPr marL="1016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Ответ - </a:t>
            </a:r>
            <a:r>
              <a:rPr lang="ru-RU" sz="1800" b="1">
                <a:solidFill>
                  <a:srgbClr val="2B3341"/>
                </a:solidFill>
              </a:rPr>
              <a:t>перелетать</a:t>
            </a:r>
            <a:endParaRPr lang="ru-RU" sz="1800" b="1">
              <a:solidFill>
                <a:srgbClr val="2B334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6" name="Google Shape;762;p51"/>
          <p:cNvSpPr/>
          <p:nvPr/>
        </p:nvSpPr>
        <p:spPr bwMode="auto">
          <a:xfrm>
            <a:off x="7859486" y="3777343"/>
            <a:ext cx="819239" cy="675255"/>
          </a:xfrm>
          <a:custGeom>
            <a:avLst/>
            <a:gdLst/>
            <a:ahLst/>
            <a:cxnLst/>
            <a:rect l="l" t="t" r="r" b="b"/>
            <a:pathLst>
              <a:path w="16717" h="16790" fill="norm" stroke="1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 bwMode="auto">
          <a:xfrm>
            <a:off x="883525" y="18431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/>
              <a:t>Математика</a:t>
            </a:r>
            <a:endParaRPr sz="4800"/>
          </a:p>
        </p:txBody>
      </p:sp>
      <p:sp>
        <p:nvSpPr>
          <p:cNvPr id="264" name="Google Shape;264;p24"/>
          <p:cNvSpPr txBox="1">
            <a:spLocks noGrp="1"/>
          </p:cNvSpPr>
          <p:nvPr>
            <p:ph type="body" idx="4294967295"/>
          </p:nvPr>
        </p:nvSpPr>
        <p:spPr bwMode="auto">
          <a:xfrm>
            <a:off x="883525" y="1457928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  <a:defRPr/>
            </a:pPr>
            <a:r>
              <a:rPr lang="ru-RU" sz="3600" b="1">
                <a:latin typeface="Nunito"/>
              </a:rPr>
              <a:t>3 раунд</a:t>
            </a:r>
            <a:endParaRPr sz="3600" b="1">
              <a:latin typeface="Nunito"/>
            </a:endParaRPr>
          </a:p>
        </p:txBody>
      </p:sp>
      <p:sp>
        <p:nvSpPr>
          <p:cNvPr id="265" name="Google Shape;265;p24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3" name="Google Shape;443;p39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46301"/>
            <a:ext cx="3500958" cy="470898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Загадки-шутки на скорость</a:t>
            </a:r>
            <a:endParaRPr/>
          </a:p>
        </p:txBody>
      </p:sp>
      <p:sp>
        <p:nvSpPr>
          <p:cNvPr id="444" name="Google Shape;444;p39"/>
          <p:cNvSpPr txBox="1">
            <a:spLocks noGrp="1"/>
          </p:cNvSpPr>
          <p:nvPr>
            <p:ph type="body" idx="4294967295"/>
          </p:nvPr>
        </p:nvSpPr>
        <p:spPr bwMode="auto">
          <a:xfrm>
            <a:off x="883375" y="1447801"/>
            <a:ext cx="7084967" cy="27649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Font typeface="+mj-lt"/>
              <a:buAutoNum type="arabicPeriod"/>
              <a:defRPr/>
            </a:pPr>
            <a:r>
              <a:rPr lang="ru-RU" sz="2000">
                <a:solidFill>
                  <a:srgbClr val="2B3341"/>
                </a:solidFill>
              </a:rPr>
              <a:t>У какой фигуры нет ни начала, ни конца? </a:t>
            </a:r>
            <a:endParaRPr/>
          </a:p>
          <a:p>
            <a:pPr>
              <a:buFont typeface="+mj-lt"/>
              <a:buAutoNum type="arabicPeriod"/>
              <a:defRPr/>
            </a:pPr>
            <a:r>
              <a:rPr lang="ru-RU" sz="2000">
                <a:solidFill>
                  <a:srgbClr val="2B3341"/>
                </a:solidFill>
              </a:rPr>
              <a:t>На складе было 5 цистерн с горючим, по 6 т. в каждой. Из двух цистерн горючее слили. Сколько цистерн осталось? </a:t>
            </a:r>
            <a:endParaRPr/>
          </a:p>
          <a:p>
            <a:pPr>
              <a:buFont typeface="+mj-lt"/>
              <a:buAutoNum type="arabicPeriod"/>
              <a:defRPr/>
            </a:pPr>
            <a:r>
              <a:rPr lang="ru-RU" sz="2000">
                <a:solidFill>
                  <a:srgbClr val="2B3341"/>
                </a:solidFill>
              </a:rPr>
              <a:t>Пара лошадей пробежала 20 км. Сколько километров пробежала каждая лошадь? </a:t>
            </a:r>
            <a:endParaRPr/>
          </a:p>
          <a:p>
            <a:pPr>
              <a:buFont typeface="+mj-lt"/>
              <a:buAutoNum type="arabicPeriod"/>
              <a:defRPr/>
            </a:pPr>
            <a:r>
              <a:rPr lang="ru-RU" sz="2000">
                <a:solidFill>
                  <a:srgbClr val="2B3341"/>
                </a:solidFill>
              </a:rPr>
              <a:t>Стоит в поле дуб. На дубе 3 яблока. Ехал добрый молодец и сорвал одно. Сколько яблок осталось? </a:t>
            </a:r>
            <a:endParaRPr/>
          </a:p>
        </p:txBody>
      </p:sp>
      <p:sp>
        <p:nvSpPr>
          <p:cNvPr id="446" name="Google Shape;446;p39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343822" y="1447801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774786"/>
                </a:solidFill>
                <a:latin typeface="Nunito"/>
              </a:rPr>
              <a:t>(Круг)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508617" y="2319891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74786"/>
                </a:solidFill>
                <a:latin typeface="Nunito"/>
              </a:rPr>
              <a:t>(5 цистерн)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776812" y="2940376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74786"/>
                </a:solidFill>
                <a:latin typeface="Nunito"/>
              </a:rPr>
              <a:t>(20км)</a:t>
            </a:r>
            <a:endParaRPr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094715" y="3857453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0">
              <a:buNone/>
              <a:defRPr/>
            </a:pPr>
            <a:r>
              <a:rPr lang="ru-RU" sz="1800" b="1">
                <a:solidFill>
                  <a:srgbClr val="774786"/>
                </a:solidFill>
                <a:latin typeface="Nunito"/>
              </a:rPr>
              <a:t>(Ни одного, на дубе яблоки не растут)</a:t>
            </a:r>
            <a:endParaRPr/>
          </a:p>
        </p:txBody>
      </p:sp>
      <p:sp>
        <p:nvSpPr>
          <p:cNvPr id="10" name="Google Shape;792;p51"/>
          <p:cNvSpPr/>
          <p:nvPr/>
        </p:nvSpPr>
        <p:spPr bwMode="auto">
          <a:xfrm>
            <a:off x="7908727" y="3712029"/>
            <a:ext cx="810730" cy="822887"/>
          </a:xfrm>
          <a:custGeom>
            <a:avLst/>
            <a:gdLst/>
            <a:ahLst/>
            <a:cxnLst/>
            <a:rect l="l" t="t" r="r" b="b"/>
            <a:pathLst>
              <a:path w="16084" h="16230" fill="norm" stroke="1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872489" y="1328057"/>
            <a:ext cx="7172053" cy="2975149"/>
          </a:xfrm>
        </p:spPr>
        <p:txBody>
          <a:bodyPr/>
          <a:lstStyle/>
          <a:p>
            <a:pPr marL="88900" indent="0" algn="ctr">
              <a:buNone/>
              <a:defRPr/>
            </a:pPr>
            <a:r>
              <a:rPr lang="ru-RU" sz="1800" b="1">
                <a:solidFill>
                  <a:srgbClr val="2B3341"/>
                </a:solidFill>
              </a:rPr>
              <a:t>Расставьте математические знаки между цифрами так, чтобы равенство было верным. Можно использовать скобки, а две рядом стоящие цифры считать одним числом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graphicFrame>
        <p:nvGraphicFramePr>
          <p:cNvPr id="5" name="Таблица 4"/>
          <p:cNvGraphicFramePr>
            <a:graphicFrameLocks xmlns:a="http://schemas.openxmlformats.org/drawingml/2006/main" noGrp="1"/>
          </p:cNvGraphicFramePr>
          <p:nvPr/>
        </p:nvGraphicFramePr>
        <p:xfrm>
          <a:off x="1600200" y="2292349"/>
          <a:ext cx="6096000" cy="222504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{ABBD12D6-A079-722C-22A9-1251F3D6E9A6}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1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14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20</a:t>
                      </a:r>
                      <a:endParaRPr/>
                    </a:p>
                  </a:txBody>
                  <a:tcPr/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=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800" b="0">
                          <a:solidFill>
                            <a:srgbClr val="2B3341"/>
                          </a:solidFill>
                        </a:rPr>
                        <a:t>48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Google Shape;792;p51"/>
          <p:cNvSpPr/>
          <p:nvPr/>
        </p:nvSpPr>
        <p:spPr bwMode="auto">
          <a:xfrm>
            <a:off x="7908727" y="3712029"/>
            <a:ext cx="810730" cy="822887"/>
          </a:xfrm>
          <a:custGeom>
            <a:avLst/>
            <a:gdLst/>
            <a:ahLst/>
            <a:cxnLst/>
            <a:rect l="l" t="t" r="r" b="b"/>
            <a:pathLst>
              <a:path w="16084" h="16230" fill="norm" stroke="1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6" name="Google Shape;443;p39"/>
          <p:cNvSpPr txBox="1"/>
          <p:nvPr/>
        </p:nvSpPr>
        <p:spPr bwMode="auto">
          <a:xfrm>
            <a:off x="883375" y="646301"/>
            <a:ext cx="897682" cy="4708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ctr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</a:defRPr>
            </a:lvl9pPr>
          </a:lstStyle>
          <a:p>
            <a:pPr>
              <a:defRPr/>
            </a:pPr>
            <a:r>
              <a:rPr lang="ru-RU"/>
              <a:t>Логика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46050" y="619484"/>
            <a:ext cx="3501973" cy="356652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/>
              <a:t>Правильные ответы:</a:t>
            </a:r>
            <a:endParaRPr sz="26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 bwMode="auto">
          <a:xfrm>
            <a:off x="8451030" y="4602993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 sz="1200"/>
              <a:t/>
            </a:fld>
            <a:endParaRPr lang="en" sz="1200"/>
          </a:p>
        </p:txBody>
      </p:sp>
      <p:sp>
        <p:nvSpPr>
          <p:cNvPr id="5" name="Google Shape;792;p51"/>
          <p:cNvSpPr/>
          <p:nvPr/>
        </p:nvSpPr>
        <p:spPr bwMode="auto">
          <a:xfrm>
            <a:off x="7914649" y="3862449"/>
            <a:ext cx="810730" cy="822887"/>
          </a:xfrm>
          <a:custGeom>
            <a:avLst/>
            <a:gdLst/>
            <a:ahLst/>
            <a:cxnLst/>
            <a:rect l="l" t="t" r="r" b="b"/>
            <a:pathLst>
              <a:path w="16084" h="16230" fill="norm" stroke="1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10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643272" y="1232549"/>
            <a:ext cx="2378357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(</a:t>
            </a:r>
            <a:r>
              <a:rPr lang="ru-RU" sz="3600" b="1">
                <a:ln>
                  <a:solidFill>
                    <a:schemeClr val="accent1"/>
                  </a:solidFill>
                </a:ln>
                <a:noFill/>
                <a:latin typeface="Nunito"/>
                <a:ea typeface="Nunito"/>
                <a:cs typeface="Nunito"/>
              </a:rPr>
              <a:t>2+4)÷6=1</a:t>
            </a:r>
            <a:endParaRPr lang="ru-RU" sz="3600" b="1">
              <a:ln>
                <a:solidFill>
                  <a:schemeClr val="accent1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655254" y="1232549"/>
            <a:ext cx="2378357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(</a:t>
            </a: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2+4)÷6=1</a:t>
            </a:r>
            <a:endParaRPr lang="ru-RU" sz="3600" b="1">
              <a:solidFill>
                <a:schemeClr val="tx1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816579" y="1747813"/>
            <a:ext cx="1975183" cy="118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2×4-6=2</a:t>
            </a:r>
            <a:endParaRPr lang="ru-RU" sz="3600" b="1">
              <a:ln>
                <a:solidFill>
                  <a:srgbClr val="774786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25956" y="1761420"/>
            <a:ext cx="1975183" cy="118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2×4-6=2</a:t>
            </a:r>
            <a:endParaRPr sz="11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959455" y="2196484"/>
            <a:ext cx="180685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24÷6=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4</a:t>
            </a:r>
            <a:endParaRPr lang="ru-RU" sz="3600" b="1">
              <a:ln>
                <a:solidFill>
                  <a:srgbClr val="774786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975919" y="2209313"/>
            <a:ext cx="180685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24÷6=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4</a:t>
            </a:r>
            <a:endParaRPr lang="ru-RU" sz="3600" b="1">
              <a:solidFill>
                <a:schemeClr val="tx1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554997" y="3207248"/>
            <a:ext cx="2648702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2×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(</a:t>
            </a: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4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+</a:t>
            </a: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6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)</a:t>
            </a: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=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20</a:t>
            </a:r>
            <a:endParaRPr lang="ru-RU" sz="3600" b="1">
              <a:ln>
                <a:solidFill>
                  <a:srgbClr val="774786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558242" y="3232647"/>
            <a:ext cx="2648702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2×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(</a:t>
            </a: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4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+</a:t>
            </a: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6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)</a:t>
            </a: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=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20</a:t>
            </a:r>
            <a:endParaRPr lang="ru-RU" sz="3600" b="1">
              <a:solidFill>
                <a:schemeClr val="tx1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710493" y="3828056"/>
            <a:ext cx="234419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2×4×6=48</a:t>
            </a:r>
            <a:endParaRPr lang="ru-RU" sz="3600" b="1">
              <a:ln>
                <a:solidFill>
                  <a:srgbClr val="774786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742528" y="3847363"/>
            <a:ext cx="234419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2×4×6=48</a:t>
            </a:r>
            <a:endParaRPr lang="ru-RU" sz="3600" b="1">
              <a:solidFill>
                <a:schemeClr val="tx1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12725042" name="Прямоугольник 9"/>
          <p:cNvSpPr/>
          <p:nvPr/>
        </p:nvSpPr>
        <p:spPr bwMode="auto">
          <a:xfrm>
            <a:off x="3660061" y="2680896"/>
            <a:ext cx="234419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899">
              <a:buClr>
                <a:schemeClr val="accent1"/>
              </a:buClr>
              <a:buSzPts val="2200"/>
              <a:defRPr/>
            </a:pP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2</a:t>
            </a:r>
            <a:r>
              <a:rPr lang="ru-RU" sz="3600" b="1" i="0" u="none" strike="noStrike" cap="none" spc="0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×</a:t>
            </a:r>
            <a:r>
              <a:rPr lang="ru-RU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4+6=</a:t>
            </a:r>
            <a:r>
              <a:rPr lang="en-US" sz="3600" b="1">
                <a:ln>
                  <a:solidFill>
                    <a:srgbClr val="774786"/>
                  </a:solidFill>
                </a:ln>
                <a:noFill/>
                <a:latin typeface="Nunito"/>
                <a:ea typeface="Nunito"/>
                <a:cs typeface="Nunito"/>
              </a:rPr>
              <a:t>14</a:t>
            </a:r>
            <a:endParaRPr lang="ru-RU" sz="3600" b="1">
              <a:ln>
                <a:solidFill>
                  <a:srgbClr val="774786"/>
                </a:solidFill>
              </a:ln>
              <a:noFill/>
              <a:latin typeface="Nunito"/>
              <a:ea typeface="Nunito"/>
              <a:cs typeface="Nunito"/>
            </a:endParaRPr>
          </a:p>
        </p:txBody>
      </p:sp>
      <p:sp>
        <p:nvSpPr>
          <p:cNvPr id="1751414519" name="Прямоугольник 10"/>
          <p:cNvSpPr/>
          <p:nvPr/>
        </p:nvSpPr>
        <p:spPr bwMode="auto">
          <a:xfrm>
            <a:off x="3660296" y="2714914"/>
            <a:ext cx="2344199" cy="640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899">
              <a:buClr>
                <a:schemeClr val="accent1"/>
              </a:buClr>
              <a:buSzPts val="2200"/>
              <a:defRPr/>
            </a:pP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2</a:t>
            </a:r>
            <a:r>
              <a:rPr lang="ru-RU" sz="3600" b="1" i="0" u="none" strike="noStrike" cap="none" spc="0">
                <a:solidFill>
                  <a:schemeClr val="tx1"/>
                </a:solidFill>
                <a:latin typeface="Nunito"/>
                <a:ea typeface="Nunito"/>
                <a:cs typeface="Nunito"/>
              </a:rPr>
              <a:t>×</a:t>
            </a:r>
            <a:r>
              <a:rPr lang="ru-RU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4+6=</a:t>
            </a:r>
            <a:r>
              <a:rPr lang="en-US" sz="3600" b="1">
                <a:solidFill>
                  <a:schemeClr val="tx1"/>
                </a:solidFill>
                <a:latin typeface="Nunito"/>
                <a:ea typeface="Nunito"/>
                <a:cs typeface="Nunito"/>
              </a:rPr>
              <a:t>14</a:t>
            </a:r>
            <a:endParaRPr lang="ru-RU" sz="3600" b="1">
              <a:solidFill>
                <a:schemeClr val="tx1"/>
              </a:solidFill>
              <a:latin typeface="Nunito"/>
              <a:ea typeface="Nunito"/>
              <a:cs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 bwMode="auto"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ctrTitle" idx="4294967295"/>
          </p:nvPr>
        </p:nvSpPr>
        <p:spPr bwMode="auto">
          <a:xfrm>
            <a:off x="1066638" y="1895499"/>
            <a:ext cx="3260725" cy="100647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7200"/>
              <a:t>История</a:t>
            </a:r>
            <a:endParaRPr sz="7200"/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4294967295"/>
          </p:nvPr>
        </p:nvSpPr>
        <p:spPr bwMode="auto">
          <a:xfrm>
            <a:off x="1109687" y="1387361"/>
            <a:ext cx="3260725" cy="13731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-RU" sz="3200" b="1"/>
              <a:t>4 раунд</a:t>
            </a:r>
            <a:endParaRPr sz="3200" b="1"/>
          </a:p>
        </p:txBody>
      </p:sp>
      <p:sp>
        <p:nvSpPr>
          <p:cNvPr id="235" name="Google Shape;235;p21"/>
          <p:cNvSpPr/>
          <p:nvPr/>
        </p:nvSpPr>
        <p:spPr bwMode="auto">
          <a:xfrm>
            <a:off x="6483951" y="1537890"/>
            <a:ext cx="1665461" cy="1687634"/>
          </a:xfrm>
          <a:custGeom>
            <a:avLst/>
            <a:gdLst/>
            <a:ahLst/>
            <a:cxnLst/>
            <a:rect l="l" t="t" r="r" b="b"/>
            <a:pathLst>
              <a:path w="16449" h="16668" fill="norm" stroke="1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6" name="Google Shape;236;p21"/>
          <p:cNvSpPr/>
          <p:nvPr/>
        </p:nvSpPr>
        <p:spPr bwMode="auto"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fill="norm" stroke="1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7" name="Google Shape;237;p21"/>
          <p:cNvSpPr/>
          <p:nvPr/>
        </p:nvSpPr>
        <p:spPr bwMode="auto"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fill="norm" stroke="1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38" name="Google Shape;238;p21"/>
          <p:cNvSpPr/>
          <p:nvPr/>
        </p:nvSpPr>
        <p:spPr bwMode="auto"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fill="norm" stroke="1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grpSp>
        <p:nvGrpSpPr>
          <p:cNvPr id="343" name="Google Shape;343;p31"/>
          <p:cNvGrpSpPr/>
          <p:nvPr/>
        </p:nvGrpSpPr>
        <p:grpSpPr bwMode="auto">
          <a:xfrm>
            <a:off x="763679" y="1415790"/>
            <a:ext cx="3917177" cy="1594184"/>
            <a:chOff x="-327452" y="1155068"/>
            <a:chExt cx="3874500" cy="1739656"/>
          </a:xfrm>
        </p:grpSpPr>
        <p:sp>
          <p:nvSpPr>
            <p:cNvPr id="344" name="Google Shape;344;p31"/>
            <p:cNvSpPr/>
            <p:nvPr/>
          </p:nvSpPr>
          <p:spPr bwMode="auto">
            <a:xfrm>
              <a:off x="-327452" y="1155068"/>
              <a:ext cx="3874500" cy="738862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sp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1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 bwMode="auto">
            <a:xfrm>
              <a:off x="-70702" y="1967779"/>
              <a:ext cx="3050863" cy="9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Какому богу были </a:t>
              </a:r>
              <a:r>
                <a:rPr lang="ru-RU" sz="1600">
                  <a:latin typeface="Nunito"/>
                </a:rPr>
                <a:t>посвящены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Олимпийские игры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</a:t>
              </a:r>
              <a:r>
                <a:rPr lang="ru-RU" sz="1600">
                  <a:latin typeface="Nunito"/>
                </a:rPr>
                <a:t>Древней Греции? </a:t>
              </a:r>
              <a:endParaRPr sz="1600">
                <a:solidFill>
                  <a:schemeClr val="dk1"/>
                </a:solidFill>
                <a:latin typeface="Nunito"/>
                <a:ea typeface="Nunito"/>
                <a:cs typeface="Nunito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 bwMode="auto">
          <a:xfrm>
            <a:off x="4474633" y="1447800"/>
            <a:ext cx="4175744" cy="1600203"/>
            <a:chOff x="2944204" y="1189775"/>
            <a:chExt cx="3512637" cy="1740451"/>
          </a:xfrm>
        </p:grpSpPr>
        <p:sp>
          <p:nvSpPr>
            <p:cNvPr id="347" name="Google Shape;347;p31"/>
            <p:cNvSpPr/>
            <p:nvPr/>
          </p:nvSpPr>
          <p:spPr bwMode="auto"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2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 bwMode="auto">
            <a:xfrm>
              <a:off x="3173130" y="2006347"/>
              <a:ext cx="3283711" cy="9238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Какой вид </a:t>
              </a:r>
              <a:r>
                <a:rPr lang="ru-RU" sz="1600">
                  <a:latin typeface="Nunito"/>
                </a:rPr>
                <a:t>оружия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</a:t>
              </a:r>
              <a:r>
                <a:rPr lang="ru-RU" sz="1600">
                  <a:latin typeface="Nunito"/>
                </a:rPr>
                <a:t>годы Великой Отечественной </a:t>
              </a:r>
              <a:r>
                <a:rPr lang="ru-RU" sz="1600">
                  <a:latin typeface="Nunito"/>
                </a:rPr>
                <a:t>войны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назвали </a:t>
              </a:r>
              <a:r>
                <a:rPr lang="ru-RU" sz="1600">
                  <a:latin typeface="Nunito"/>
                </a:rPr>
                <a:t>«катюшами»?</a:t>
              </a:r>
              <a:endParaRPr sz="1600">
                <a:latin typeface="Nunito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1938228" y="3691500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- Зевсу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777818" y="3691500"/>
            <a:ext cx="3034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– ракетные установки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3" name="Google Shape;750;p51"/>
          <p:cNvSpPr/>
          <p:nvPr/>
        </p:nvSpPr>
        <p:spPr bwMode="auto">
          <a:xfrm>
            <a:off x="7887003" y="3821413"/>
            <a:ext cx="810070" cy="773999"/>
          </a:xfrm>
          <a:custGeom>
            <a:avLst/>
            <a:gdLst/>
            <a:ahLst/>
            <a:cxnLst/>
            <a:rect l="l" t="t" r="r" b="b"/>
            <a:pathLst>
              <a:path w="17398" h="14965" fill="norm" stroke="1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grpSp>
        <p:nvGrpSpPr>
          <p:cNvPr id="343" name="Google Shape;343;p31"/>
          <p:cNvGrpSpPr/>
          <p:nvPr/>
        </p:nvGrpSpPr>
        <p:grpSpPr bwMode="auto">
          <a:xfrm>
            <a:off x="763679" y="1447800"/>
            <a:ext cx="3917177" cy="1340575"/>
            <a:chOff x="-327452" y="1189999"/>
            <a:chExt cx="3874500" cy="1462905"/>
          </a:xfrm>
        </p:grpSpPr>
        <p:sp>
          <p:nvSpPr>
            <p:cNvPr id="344" name="Google Shape;344;p31"/>
            <p:cNvSpPr/>
            <p:nvPr/>
          </p:nvSpPr>
          <p:spPr bwMode="auto">
            <a:xfrm>
              <a:off x="-327452" y="1189999"/>
              <a:ext cx="3874500" cy="6690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1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 bwMode="auto">
            <a:xfrm>
              <a:off x="-70702" y="1967779"/>
              <a:ext cx="2740098" cy="685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Какой </a:t>
              </a:r>
              <a:r>
                <a:rPr lang="ru-RU" sz="1600">
                  <a:latin typeface="Nunito"/>
                </a:rPr>
                <a:t>город был столицей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России </a:t>
              </a:r>
              <a:r>
                <a:rPr lang="ru-RU" sz="1600">
                  <a:latin typeface="Nunito"/>
                </a:rPr>
                <a:t>в </a:t>
              </a:r>
              <a:r>
                <a:rPr lang="en-US" sz="1600">
                  <a:latin typeface="Nunito"/>
                </a:rPr>
                <a:t>XVII</a:t>
              </a:r>
              <a:r>
                <a:rPr lang="ru-RU" sz="1600">
                  <a:latin typeface="Nunito"/>
                </a:rPr>
                <a:t> в.?</a:t>
              </a:r>
              <a:endParaRPr sz="1600">
                <a:latin typeface="Nunito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 bwMode="auto">
          <a:xfrm>
            <a:off x="4474633" y="1447800"/>
            <a:ext cx="4286352" cy="2265001"/>
            <a:chOff x="2944204" y="1189775"/>
            <a:chExt cx="3605680" cy="2463514"/>
          </a:xfrm>
        </p:grpSpPr>
        <p:sp>
          <p:nvSpPr>
            <p:cNvPr id="347" name="Google Shape;347;p31"/>
            <p:cNvSpPr/>
            <p:nvPr/>
          </p:nvSpPr>
          <p:spPr bwMode="auto"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2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 bwMode="auto">
            <a:xfrm>
              <a:off x="3173130" y="2006347"/>
              <a:ext cx="3376754" cy="1646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В средние </a:t>
              </a:r>
              <a:r>
                <a:rPr lang="ru-RU" sz="1600">
                  <a:latin typeface="Nunito"/>
                </a:rPr>
                <a:t>века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</a:t>
              </a:r>
              <a:r>
                <a:rPr lang="ru-RU" sz="1600">
                  <a:latin typeface="Nunito"/>
                </a:rPr>
                <a:t>Западной </a:t>
              </a:r>
              <a:r>
                <a:rPr lang="ru-RU" sz="1600">
                  <a:latin typeface="Nunito"/>
                </a:rPr>
                <a:t>Европе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для </a:t>
              </a:r>
              <a:r>
                <a:rPr lang="ru-RU" sz="1600">
                  <a:latin typeface="Nunito"/>
                </a:rPr>
                <a:t>создания одной книги </a:t>
              </a:r>
              <a:r>
                <a:rPr lang="ru-RU" sz="1600">
                  <a:latin typeface="Nunito"/>
                </a:rPr>
                <a:t>требовалось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целое </a:t>
              </a:r>
              <a:r>
                <a:rPr lang="ru-RU" sz="1600">
                  <a:latin typeface="Nunito"/>
                </a:rPr>
                <a:t>стадо </a:t>
              </a:r>
              <a:r>
                <a:rPr lang="ru-RU" sz="1600">
                  <a:latin typeface="Nunito"/>
                </a:rPr>
                <a:t>телят.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Как </a:t>
              </a:r>
              <a:r>
                <a:rPr lang="ru-RU" sz="1600">
                  <a:latin typeface="Nunito"/>
                </a:rPr>
                <a:t>назывался </a:t>
              </a:r>
              <a:r>
                <a:rPr lang="ru-RU" sz="1600">
                  <a:latin typeface="Nunito"/>
                </a:rPr>
                <a:t>материал,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выполненный </a:t>
              </a:r>
              <a:r>
                <a:rPr lang="ru-RU" sz="1600">
                  <a:latin typeface="Nunito"/>
                </a:rPr>
                <a:t>из телячьей </a:t>
              </a:r>
              <a:r>
                <a:rPr lang="ru-RU" sz="1600">
                  <a:latin typeface="Nunito"/>
                </a:rPr>
                <a:t> шкуры</a:t>
              </a:r>
              <a:r>
                <a:rPr lang="ru-RU" sz="1600">
                  <a:latin typeface="Nunito"/>
                </a:rPr>
                <a:t>? </a:t>
              </a:r>
              <a:endParaRPr sz="1600">
                <a:latin typeface="Nunito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1552412" y="3691500"/>
            <a:ext cx="17203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- Москва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326948" y="3681857"/>
            <a:ext cx="2023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- пергамент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3" name="Google Shape;750;p51"/>
          <p:cNvSpPr/>
          <p:nvPr/>
        </p:nvSpPr>
        <p:spPr bwMode="auto">
          <a:xfrm>
            <a:off x="7887003" y="3821413"/>
            <a:ext cx="810070" cy="773999"/>
          </a:xfrm>
          <a:custGeom>
            <a:avLst/>
            <a:gdLst/>
            <a:ahLst/>
            <a:cxnLst/>
            <a:rect l="l" t="t" r="r" b="b"/>
            <a:pathLst>
              <a:path w="17398" h="14965" fill="norm" stroke="1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792163" y="2701925"/>
            <a:ext cx="3113086" cy="447777"/>
          </a:xfrm>
          <a:prstGeom prst="roundRect">
            <a:avLst>
              <a:gd name="adj" fmla="val 312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95711" y="2247901"/>
            <a:ext cx="1645920" cy="428624"/>
          </a:xfrm>
          <a:prstGeom prst="roundRect">
            <a:avLst>
              <a:gd name="adj" fmla="val 312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1" name="Google Shape;271;p25"/>
          <p:cNvSpPr txBox="1">
            <a:spLocks noGrp="1"/>
          </p:cNvSpPr>
          <p:nvPr>
            <p:ph type="sldNum" idx="4294967295"/>
          </p:nvPr>
        </p:nvSpPr>
        <p:spPr bwMode="auto">
          <a:xfrm>
            <a:off x="8594725" y="4692650"/>
            <a:ext cx="549275" cy="3016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/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270" name="Google Shape;270;p25"/>
          <p:cNvSpPr txBox="1">
            <a:spLocks noGrp="1"/>
          </p:cNvSpPr>
          <p:nvPr>
            <p:ph type="title" idx="4294967295"/>
          </p:nvPr>
        </p:nvSpPr>
        <p:spPr bwMode="auto">
          <a:xfrm>
            <a:off x="856036" y="1587661"/>
            <a:ext cx="3013646" cy="1606593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/>
              <a:t>1 раунд</a:t>
            </a:r>
            <a:endParaRPr sz="480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Что за наука</a:t>
            </a:r>
            <a:br>
              <a:rPr lang="ru-RU"/>
            </a:br>
            <a:r>
              <a:rPr lang="ru-RU"/>
              <a:t>и кто научный деятель?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grpSp>
        <p:nvGrpSpPr>
          <p:cNvPr id="343" name="Google Shape;343;p31"/>
          <p:cNvGrpSpPr/>
          <p:nvPr/>
        </p:nvGrpSpPr>
        <p:grpSpPr bwMode="auto">
          <a:xfrm>
            <a:off x="763679" y="1447800"/>
            <a:ext cx="3917178" cy="2235226"/>
            <a:chOff x="-327452" y="1189999"/>
            <a:chExt cx="3874500" cy="2439193"/>
          </a:xfrm>
        </p:grpSpPr>
        <p:sp>
          <p:nvSpPr>
            <p:cNvPr id="344" name="Google Shape;344;p31"/>
            <p:cNvSpPr/>
            <p:nvPr/>
          </p:nvSpPr>
          <p:spPr bwMode="auto">
            <a:xfrm>
              <a:off x="-327452" y="1189999"/>
              <a:ext cx="3874500" cy="6690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1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 bwMode="auto">
            <a:xfrm>
              <a:off x="-307683" y="1976786"/>
              <a:ext cx="3854731" cy="1652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 b="1">
                  <a:latin typeface="Nunito"/>
                </a:rPr>
                <a:t>Это</a:t>
              </a:r>
              <a:r>
                <a:rPr lang="ru-RU" sz="1600">
                  <a:latin typeface="Nunito"/>
                </a:rPr>
                <a:t> нужно </a:t>
              </a:r>
              <a:r>
                <a:rPr lang="ru-RU" sz="1600">
                  <a:latin typeface="Nunito"/>
                </a:rPr>
                <a:t>грибнику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и </a:t>
              </a:r>
              <a:r>
                <a:rPr lang="ru-RU" sz="1600">
                  <a:latin typeface="Nunito"/>
                </a:rPr>
                <a:t>ягоднику, </a:t>
              </a:r>
              <a:r>
                <a:rPr lang="ru-RU" sz="1600" b="1">
                  <a:latin typeface="Nunito"/>
                </a:rPr>
                <a:t>это</a:t>
              </a:r>
              <a:r>
                <a:rPr lang="ru-RU" sz="1600">
                  <a:latin typeface="Nunito"/>
                </a:rPr>
                <a:t> используют </a:t>
              </a:r>
              <a:r>
                <a:rPr lang="ru-RU" sz="1600">
                  <a:latin typeface="Nunito"/>
                </a:rPr>
                <a:t>турист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и </a:t>
              </a:r>
              <a:r>
                <a:rPr lang="ru-RU" sz="1600">
                  <a:latin typeface="Nunito"/>
                </a:rPr>
                <a:t>охотник, </a:t>
              </a:r>
              <a:r>
                <a:rPr lang="ru-RU" sz="1600">
                  <a:latin typeface="Nunito"/>
                </a:rPr>
                <a:t>домохозяйки,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чтобы </a:t>
              </a:r>
              <a:r>
                <a:rPr lang="ru-RU" sz="1600">
                  <a:latin typeface="Nunito"/>
                </a:rPr>
                <a:t>разжечь </a:t>
              </a:r>
              <a:r>
                <a:rPr lang="ru-RU" sz="1600">
                  <a:latin typeface="Nunito"/>
                </a:rPr>
                <a:t>огонь.</a:t>
              </a:r>
              <a:br>
                <a:rPr lang="ru-RU" sz="1600">
                  <a:latin typeface="Nunito"/>
                </a:rPr>
              </a:br>
              <a:r>
                <a:rPr lang="ru-RU" sz="1600" b="1">
                  <a:latin typeface="Nunito"/>
                </a:rPr>
                <a:t>На </a:t>
              </a:r>
              <a:r>
                <a:rPr lang="ru-RU" sz="1600" b="1">
                  <a:latin typeface="Nunito"/>
                </a:rPr>
                <a:t>этом </a:t>
              </a:r>
              <a:r>
                <a:rPr lang="ru-RU" sz="1600">
                  <a:latin typeface="Nunito"/>
                </a:rPr>
                <a:t>писали в </a:t>
              </a:r>
              <a:r>
                <a:rPr lang="ru-RU" sz="1600">
                  <a:latin typeface="Nunito"/>
                </a:rPr>
                <a:t>Великом </a:t>
              </a:r>
              <a:r>
                <a:rPr lang="ru-RU" sz="1600">
                  <a:latin typeface="Nunito"/>
                </a:rPr>
                <a:t>Новгороде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</a:t>
              </a:r>
              <a:r>
                <a:rPr lang="ru-RU" sz="1600">
                  <a:latin typeface="Nunito"/>
                </a:rPr>
                <a:t>средние века. Что это? </a:t>
              </a:r>
              <a:endParaRPr sz="1600">
                <a:latin typeface="Nunito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 bwMode="auto">
          <a:xfrm>
            <a:off x="4474633" y="1447800"/>
            <a:ext cx="3929742" cy="2007850"/>
            <a:chOff x="2944204" y="1189775"/>
            <a:chExt cx="3305700" cy="2183824"/>
          </a:xfrm>
        </p:grpSpPr>
        <p:sp>
          <p:nvSpPr>
            <p:cNvPr id="347" name="Google Shape;347;p31"/>
            <p:cNvSpPr/>
            <p:nvPr/>
          </p:nvSpPr>
          <p:spPr bwMode="auto"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2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 bwMode="auto">
            <a:xfrm>
              <a:off x="3352608" y="1967678"/>
              <a:ext cx="2616230" cy="140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Как </a:t>
              </a:r>
              <a:r>
                <a:rPr lang="ru-RU" sz="1600">
                  <a:latin typeface="Nunito"/>
                </a:rPr>
                <a:t>называется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огромный </a:t>
              </a:r>
              <a:r>
                <a:rPr lang="ru-RU" sz="1600">
                  <a:latin typeface="Nunito"/>
                </a:rPr>
                <a:t>амфитеатр </a:t>
              </a:r>
              <a:r>
                <a:rPr lang="ru-RU" sz="1600">
                  <a:latin typeface="Nunito"/>
                </a:rPr>
                <a:t>Рима,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где </a:t>
              </a:r>
              <a:r>
                <a:rPr lang="ru-RU" sz="1600">
                  <a:latin typeface="Nunito"/>
                </a:rPr>
                <a:t>сражались </a:t>
              </a:r>
              <a:r>
                <a:rPr lang="ru-RU" sz="1600">
                  <a:latin typeface="Nunito"/>
                </a:rPr>
                <a:t>гладиаторы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и </a:t>
              </a:r>
              <a:r>
                <a:rPr lang="ru-RU" sz="1600">
                  <a:latin typeface="Nunito"/>
                </a:rPr>
                <a:t>в котором могло </a:t>
              </a:r>
              <a:r>
                <a:rPr lang="ru-RU" sz="1600">
                  <a:latin typeface="Nunito"/>
                </a:rPr>
                <a:t>находиться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до </a:t>
              </a:r>
              <a:r>
                <a:rPr lang="ru-RU" sz="1600">
                  <a:latin typeface="Nunito"/>
                </a:rPr>
                <a:t>50 тысяч зрителей?</a:t>
              </a:r>
              <a:endParaRPr sz="1600">
                <a:latin typeface="Nunito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1758774" y="3691500"/>
            <a:ext cx="1762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- береста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27848" y="3691500"/>
            <a:ext cx="1822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- </a:t>
            </a: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Колизей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3" name="Google Shape;750;p51"/>
          <p:cNvSpPr/>
          <p:nvPr/>
        </p:nvSpPr>
        <p:spPr bwMode="auto">
          <a:xfrm>
            <a:off x="7887003" y="3821413"/>
            <a:ext cx="810070" cy="773999"/>
          </a:xfrm>
          <a:custGeom>
            <a:avLst/>
            <a:gdLst/>
            <a:ahLst/>
            <a:cxnLst/>
            <a:rect l="l" t="t" r="r" b="b"/>
            <a:pathLst>
              <a:path w="17398" h="14965" fill="norm" stroke="1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grpSp>
        <p:nvGrpSpPr>
          <p:cNvPr id="343" name="Google Shape;343;p31"/>
          <p:cNvGrpSpPr/>
          <p:nvPr/>
        </p:nvGrpSpPr>
        <p:grpSpPr bwMode="auto">
          <a:xfrm>
            <a:off x="763679" y="1447800"/>
            <a:ext cx="3917177" cy="1783773"/>
            <a:chOff x="-327452" y="1189999"/>
            <a:chExt cx="3874500" cy="1946545"/>
          </a:xfrm>
        </p:grpSpPr>
        <p:sp>
          <p:nvSpPr>
            <p:cNvPr id="344" name="Google Shape;344;p31"/>
            <p:cNvSpPr/>
            <p:nvPr/>
          </p:nvSpPr>
          <p:spPr bwMode="auto">
            <a:xfrm>
              <a:off x="-327452" y="1189999"/>
              <a:ext cx="3874500" cy="669000"/>
            </a:xfrm>
            <a:prstGeom prst="homePlate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1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 bwMode="auto">
            <a:xfrm>
              <a:off x="-70702" y="1967779"/>
              <a:ext cx="2418233" cy="11687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Перед началом </a:t>
              </a:r>
              <a:r>
                <a:rPr lang="ru-RU" sz="1600">
                  <a:latin typeface="Nunito"/>
                </a:rPr>
                <a:t>какой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знаменитой битвы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произошёл поединок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Пересвета</a:t>
              </a:r>
              <a:r>
                <a:rPr lang="ru-RU" sz="1600">
                  <a:latin typeface="Nunito"/>
                </a:rPr>
                <a:t> </a:t>
              </a:r>
              <a:r>
                <a:rPr lang="ru-RU" sz="1600">
                  <a:latin typeface="Nunito"/>
                </a:rPr>
                <a:t>с </a:t>
              </a:r>
              <a:r>
                <a:rPr lang="ru-RU" sz="1600">
                  <a:latin typeface="Nunito"/>
                </a:rPr>
                <a:t>Челубеем</a:t>
              </a:r>
              <a:r>
                <a:rPr lang="ru-RU" sz="1600">
                  <a:latin typeface="Nunito"/>
                </a:rPr>
                <a:t>?</a:t>
              </a:r>
              <a:endParaRPr sz="1600">
                <a:latin typeface="Nunito"/>
              </a:endParaRPr>
            </a:p>
          </p:txBody>
        </p:sp>
      </p:grpSp>
      <p:grpSp>
        <p:nvGrpSpPr>
          <p:cNvPr id="346" name="Google Shape;346;p31"/>
          <p:cNvGrpSpPr/>
          <p:nvPr/>
        </p:nvGrpSpPr>
        <p:grpSpPr bwMode="auto">
          <a:xfrm>
            <a:off x="4474633" y="1447800"/>
            <a:ext cx="3929742" cy="1378606"/>
            <a:chOff x="2944204" y="1189775"/>
            <a:chExt cx="3305700" cy="1499431"/>
          </a:xfrm>
        </p:grpSpPr>
        <p:sp>
          <p:nvSpPr>
            <p:cNvPr id="347" name="Google Shape;347;p31"/>
            <p:cNvSpPr/>
            <p:nvPr/>
          </p:nvSpPr>
          <p:spPr bwMode="auto"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Команда </a:t>
              </a:r>
              <a:r>
                <a:rPr lang="en" sz="3200" b="1">
                  <a:solidFill>
                    <a:srgbClr val="774786"/>
                  </a:solidFill>
                  <a:latin typeface="Amatic SC"/>
                  <a:ea typeface="Amatic SC"/>
                  <a:cs typeface="Amatic SC"/>
                </a:rPr>
                <a:t>2</a:t>
              </a:r>
              <a:endParaRPr sz="3200" b="1">
                <a:solidFill>
                  <a:srgbClr val="774786"/>
                </a:solidFill>
                <a:latin typeface="Amatic SC"/>
                <a:ea typeface="Amatic SC"/>
                <a:cs typeface="Amatic SC"/>
              </a:endParaRPr>
            </a:p>
          </p:txBody>
        </p:sp>
        <p:sp>
          <p:nvSpPr>
            <p:cNvPr id="348" name="Google Shape;348;p31"/>
            <p:cNvSpPr txBox="1"/>
            <p:nvPr/>
          </p:nvSpPr>
          <p:spPr bwMode="auto">
            <a:xfrm>
              <a:off x="3173130" y="2006347"/>
              <a:ext cx="2271029" cy="682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91425" rIns="91425" bIns="91425" anchor="t" anchorCtr="0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ru-RU" sz="1600">
                  <a:latin typeface="Nunito"/>
                </a:rPr>
                <a:t>В каком </a:t>
              </a:r>
              <a:r>
                <a:rPr lang="ru-RU" sz="1600">
                  <a:latin typeface="Nunito"/>
                </a:rPr>
                <a:t>году в России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произошли 2 </a:t>
              </a:r>
              <a:r>
                <a:rPr lang="ru-RU" sz="1600">
                  <a:latin typeface="Nunito"/>
                </a:rPr>
                <a:t>революции?</a:t>
              </a:r>
              <a:endParaRPr sz="1600">
                <a:latin typeface="Nunito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1190961" y="3703629"/>
            <a:ext cx="29690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– Куликовской битвы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27848" y="3691500"/>
            <a:ext cx="1624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333333"/>
                </a:solidFill>
                <a:latin typeface="Nunito"/>
                <a:ea typeface="Gadugi"/>
                <a:cs typeface="Times New Roman"/>
              </a:rPr>
              <a:t>Ответ – 1917г.</a:t>
            </a:r>
            <a:endParaRPr lang="ru-RU" sz="1600" b="1">
              <a:latin typeface="Nunito"/>
              <a:ea typeface="Gadugi"/>
            </a:endParaRPr>
          </a:p>
        </p:txBody>
      </p:sp>
      <p:sp>
        <p:nvSpPr>
          <p:cNvPr id="13" name="Google Shape;750;p51"/>
          <p:cNvSpPr/>
          <p:nvPr/>
        </p:nvSpPr>
        <p:spPr bwMode="auto">
          <a:xfrm>
            <a:off x="7887003" y="3821413"/>
            <a:ext cx="810070" cy="773999"/>
          </a:xfrm>
          <a:custGeom>
            <a:avLst/>
            <a:gdLst/>
            <a:ahLst/>
            <a:cxnLst/>
            <a:rect l="l" t="t" r="r" b="b"/>
            <a:pathLst>
              <a:path w="17398" h="14965" fill="norm" stroke="1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959575" y="629171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/>
              <a:t>Вопрос – картинка - ответ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5" name="Текст 2"/>
          <p:cNvSpPr txBox="1"/>
          <p:nvPr/>
        </p:nvSpPr>
        <p:spPr bwMode="auto">
          <a:xfrm>
            <a:off x="840764" y="1648427"/>
            <a:ext cx="7678384" cy="223138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unito"/>
              <a:buChar char="✗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●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unito"/>
              <a:buChar char="○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unito"/>
              <a:buChar char="■"/>
              <a:defRPr sz="2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</a:defRPr>
            </a:lvl9pPr>
          </a:lstStyle>
          <a:p>
            <a:pPr marL="101600" indent="0">
              <a:spcAft>
                <a:spcPts val="1500"/>
              </a:spcAft>
              <a:buNone/>
              <a:defRPr/>
            </a:pPr>
            <a:r>
              <a:rPr lang="ru-RU">
                <a:solidFill>
                  <a:srgbClr val="2B3341"/>
                </a:solidFill>
              </a:rPr>
              <a:t>Перед </a:t>
            </a:r>
            <a:r>
              <a:rPr lang="ru-RU">
                <a:solidFill>
                  <a:srgbClr val="2B3341"/>
                </a:solidFill>
                <a:latin typeface="Nunito"/>
              </a:rPr>
              <a:t>Вами появится некая информация о </a:t>
            </a:r>
            <a:r>
              <a:rPr lang="ru-RU">
                <a:solidFill>
                  <a:srgbClr val="2B3341"/>
                </a:solidFill>
                <a:latin typeface="Nunito"/>
              </a:rPr>
              <a:t>человеке.</a:t>
            </a:r>
            <a:br>
              <a:rPr lang="ru-RU">
                <a:solidFill>
                  <a:srgbClr val="2B3341"/>
                </a:solidFill>
                <a:latin typeface="Nunito"/>
              </a:rPr>
            </a:br>
            <a:r>
              <a:rPr lang="ru-RU">
                <a:solidFill>
                  <a:srgbClr val="2B3341"/>
                </a:solidFill>
                <a:latin typeface="Nunito"/>
              </a:rPr>
              <a:t>Если </a:t>
            </a:r>
            <a:r>
              <a:rPr lang="ru-RU">
                <a:solidFill>
                  <a:srgbClr val="2B3341"/>
                </a:solidFill>
                <a:latin typeface="Nunito"/>
              </a:rPr>
              <a:t>Вы </a:t>
            </a:r>
            <a:r>
              <a:rPr lang="ru-RU" b="1">
                <a:solidFill>
                  <a:srgbClr val="2B3341"/>
                </a:solidFill>
                <a:latin typeface="Nunito"/>
              </a:rPr>
              <a:t>сразу угадываете </a:t>
            </a:r>
            <a:r>
              <a:rPr lang="ru-RU">
                <a:solidFill>
                  <a:srgbClr val="2B3341"/>
                </a:solidFill>
                <a:latin typeface="Nunito"/>
              </a:rPr>
              <a:t>о ком речь, получаете </a:t>
            </a:r>
            <a:r>
              <a:rPr lang="ru-RU" b="1">
                <a:solidFill>
                  <a:srgbClr val="2B3341"/>
                </a:solidFill>
                <a:latin typeface="Nunito"/>
              </a:rPr>
              <a:t>2 </a:t>
            </a:r>
            <a:r>
              <a:rPr lang="ru-RU" b="1">
                <a:solidFill>
                  <a:srgbClr val="2B3341"/>
                </a:solidFill>
                <a:latin typeface="Nunito"/>
              </a:rPr>
              <a:t>балла</a:t>
            </a:r>
            <a:r>
              <a:rPr lang="ru-RU">
                <a:solidFill>
                  <a:srgbClr val="2B3341"/>
                </a:solidFill>
                <a:latin typeface="Nunito"/>
              </a:rPr>
              <a:t>.</a:t>
            </a:r>
            <a:endParaRPr lang="ru-RU">
              <a:solidFill>
                <a:srgbClr val="2B3341"/>
              </a:solidFill>
              <a:latin typeface="Nunito"/>
            </a:endParaRPr>
          </a:p>
          <a:p>
            <a:pPr marL="101600" indent="0">
              <a:spcAft>
                <a:spcPts val="1500"/>
              </a:spcAft>
              <a:buNone/>
              <a:defRPr/>
            </a:pPr>
            <a:r>
              <a:rPr lang="ru-RU">
                <a:solidFill>
                  <a:srgbClr val="2B3341"/>
                </a:solidFill>
                <a:latin typeface="Nunito"/>
              </a:rPr>
              <a:t>Если </a:t>
            </a:r>
            <a:r>
              <a:rPr lang="ru-RU" b="1">
                <a:solidFill>
                  <a:srgbClr val="2B3341"/>
                </a:solidFill>
                <a:latin typeface="Nunito"/>
              </a:rPr>
              <a:t>возникают трудности</a:t>
            </a:r>
            <a:r>
              <a:rPr lang="ru-RU">
                <a:solidFill>
                  <a:srgbClr val="2B3341"/>
                </a:solidFill>
                <a:latin typeface="Nunito"/>
              </a:rPr>
              <a:t>, можно открыть картинку </a:t>
            </a:r>
            <a:r>
              <a:rPr lang="ru-RU">
                <a:solidFill>
                  <a:srgbClr val="2B3341"/>
                </a:solidFill>
                <a:latin typeface="Nunito"/>
              </a:rPr>
              <a:t>–</a:t>
            </a:r>
            <a:br>
              <a:rPr lang="en-US">
                <a:solidFill>
                  <a:srgbClr val="2B3341"/>
                </a:solidFill>
                <a:latin typeface="Nunito"/>
              </a:rPr>
            </a:br>
            <a:r>
              <a:rPr lang="ru-RU">
                <a:solidFill>
                  <a:srgbClr val="2B3341"/>
                </a:solidFill>
                <a:latin typeface="Nunito"/>
              </a:rPr>
              <a:t>фото</a:t>
            </a:r>
            <a:r>
              <a:rPr lang="en-US">
                <a:solidFill>
                  <a:srgbClr val="2B3341"/>
                </a:solidFill>
                <a:latin typeface="Nunito"/>
              </a:rPr>
              <a:t> </a:t>
            </a:r>
            <a:r>
              <a:rPr lang="ru-RU">
                <a:solidFill>
                  <a:srgbClr val="2B3341"/>
                </a:solidFill>
                <a:latin typeface="Nunito"/>
              </a:rPr>
              <a:t>этого </a:t>
            </a:r>
            <a:r>
              <a:rPr lang="ru-RU">
                <a:solidFill>
                  <a:srgbClr val="2B3341"/>
                </a:solidFill>
                <a:latin typeface="Nunito"/>
              </a:rPr>
              <a:t>человека. При верном ответе Вы получаете </a:t>
            </a:r>
            <a:r>
              <a:rPr lang="ru-RU" b="1">
                <a:solidFill>
                  <a:srgbClr val="2B3341"/>
                </a:solidFill>
                <a:latin typeface="Nunito"/>
              </a:rPr>
              <a:t>1 </a:t>
            </a:r>
            <a:r>
              <a:rPr lang="ru-RU" b="1">
                <a:solidFill>
                  <a:srgbClr val="2B3341"/>
                </a:solidFill>
                <a:latin typeface="Nunito"/>
              </a:rPr>
              <a:t>балл</a:t>
            </a:r>
            <a:r>
              <a:rPr lang="ru-RU">
                <a:solidFill>
                  <a:srgbClr val="2B3341"/>
                </a:solidFill>
                <a:latin typeface="Nunito"/>
              </a:rPr>
              <a:t>.</a:t>
            </a:r>
            <a:endParaRPr lang="ru-RU">
              <a:solidFill>
                <a:srgbClr val="2B3341"/>
              </a:solidFill>
              <a:latin typeface="Nunito"/>
            </a:endParaRPr>
          </a:p>
          <a:p>
            <a:pPr marL="101600" indent="0">
              <a:buNone/>
              <a:defRPr/>
            </a:pPr>
            <a:r>
              <a:rPr lang="ru-RU" b="1">
                <a:solidFill>
                  <a:srgbClr val="2B3341"/>
                </a:solidFill>
                <a:latin typeface="Nunito"/>
              </a:rPr>
              <a:t>При неверном ответе </a:t>
            </a:r>
            <a:r>
              <a:rPr lang="ru-RU">
                <a:solidFill>
                  <a:srgbClr val="2B3341"/>
                </a:solidFill>
                <a:latin typeface="Nunito"/>
              </a:rPr>
              <a:t>или его отсутствии Вы </a:t>
            </a:r>
            <a:r>
              <a:rPr lang="ru-RU">
                <a:solidFill>
                  <a:srgbClr val="2B3341"/>
                </a:solidFill>
                <a:latin typeface="Nunito"/>
              </a:rPr>
              <a:t>получаете,</a:t>
            </a:r>
            <a:br>
              <a:rPr lang="ru-RU">
                <a:solidFill>
                  <a:srgbClr val="2B3341"/>
                </a:solidFill>
                <a:latin typeface="Nunito"/>
              </a:rPr>
            </a:br>
            <a:r>
              <a:rPr lang="ru-RU">
                <a:solidFill>
                  <a:srgbClr val="2B3341"/>
                </a:solidFill>
                <a:latin typeface="Nunito"/>
              </a:rPr>
              <a:t>соответственно</a:t>
            </a:r>
            <a:r>
              <a:rPr lang="ru-RU">
                <a:solidFill>
                  <a:srgbClr val="2B3341"/>
                </a:solidFill>
                <a:latin typeface="Nunito"/>
              </a:rPr>
              <a:t>, </a:t>
            </a:r>
            <a:r>
              <a:rPr lang="ru-RU" b="1">
                <a:solidFill>
                  <a:srgbClr val="2B3341"/>
                </a:solidFill>
                <a:latin typeface="Nunito"/>
              </a:rPr>
              <a:t>0 </a:t>
            </a:r>
            <a:r>
              <a:rPr lang="ru-RU" b="1">
                <a:solidFill>
                  <a:srgbClr val="2B3341"/>
                </a:solidFill>
                <a:latin typeface="Nunito"/>
              </a:rPr>
              <a:t>баллов</a:t>
            </a:r>
            <a:r>
              <a:rPr lang="ru-RU">
                <a:solidFill>
                  <a:srgbClr val="2B3341"/>
                </a:solidFill>
                <a:latin typeface="Nunito"/>
              </a:rPr>
              <a:t>.</a:t>
            </a:r>
            <a:endParaRPr lang="ru-RU">
              <a:solidFill>
                <a:srgbClr val="2B3341"/>
              </a:solidFill>
              <a:latin typeface="Nunito"/>
            </a:endParaRPr>
          </a:p>
        </p:txBody>
      </p:sp>
      <p:sp>
        <p:nvSpPr>
          <p:cNvPr id="6" name="Google Shape;772;p51"/>
          <p:cNvSpPr/>
          <p:nvPr/>
        </p:nvSpPr>
        <p:spPr bwMode="auto">
          <a:xfrm>
            <a:off x="7980009" y="3766458"/>
            <a:ext cx="511452" cy="846493"/>
          </a:xfrm>
          <a:custGeom>
            <a:avLst/>
            <a:gdLst/>
            <a:ahLst/>
            <a:cxnLst/>
            <a:rect l="l" t="t" r="r" b="b"/>
            <a:pathLst>
              <a:path w="8542" h="21073" fill="norm" stroke="1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" name="Google Shape;162;p12"/>
          <p:cNvSpPr/>
          <p:nvPr/>
        </p:nvSpPr>
        <p:spPr bwMode="auto">
          <a:xfrm>
            <a:off x="629173" y="1853518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2;p12"/>
          <p:cNvSpPr/>
          <p:nvPr/>
        </p:nvSpPr>
        <p:spPr bwMode="auto">
          <a:xfrm>
            <a:off x="629173" y="2630136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62;p12"/>
          <p:cNvSpPr/>
          <p:nvPr/>
        </p:nvSpPr>
        <p:spPr bwMode="auto">
          <a:xfrm>
            <a:off x="629173" y="3406754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fill="norm" stroke="1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791910" y="2518954"/>
            <a:ext cx="3358292" cy="1477328"/>
          </a:xfrm>
        </p:spPr>
        <p:txBody>
          <a:bodyPr wrap="none">
            <a:spAutoFit/>
          </a:bodyPr>
          <a:lstStyle/>
          <a:p>
            <a:pPr marL="101600" indent="0">
              <a:lnSpc>
                <a:spcPct val="80000"/>
              </a:lnSpc>
              <a:buNone/>
              <a:defRPr/>
            </a:pPr>
            <a:r>
              <a:rPr lang="ru-RU" sz="2000"/>
              <a:t>Скрипач-виртуоз,</a:t>
            </a:r>
            <a:br>
              <a:rPr lang="ru-RU" sz="2000"/>
            </a:br>
            <a:r>
              <a:rPr lang="ru-RU" sz="2000"/>
              <a:t>о </a:t>
            </a:r>
            <a:r>
              <a:rPr lang="ru-RU" sz="2000"/>
              <a:t>котором есть </a:t>
            </a:r>
            <a:r>
              <a:rPr lang="ru-RU" sz="2000"/>
              <a:t>мнение,</a:t>
            </a:r>
            <a:br>
              <a:rPr lang="ru-RU" sz="2000"/>
            </a:br>
            <a:r>
              <a:rPr lang="ru-RU" sz="2000"/>
              <a:t>что </a:t>
            </a:r>
            <a:r>
              <a:rPr lang="ru-RU" sz="2000"/>
              <a:t>он имел </a:t>
            </a:r>
            <a:r>
              <a:rPr lang="ru-RU" sz="2000"/>
              <a:t>множество</a:t>
            </a:r>
            <a:br>
              <a:rPr lang="ru-RU" sz="2000"/>
            </a:br>
            <a:r>
              <a:rPr lang="ru-RU" sz="2000"/>
              <a:t>хронических заболеваний.</a:t>
            </a:r>
            <a:br>
              <a:rPr lang="ru-RU" sz="2000"/>
            </a:br>
            <a:r>
              <a:rPr lang="ru-RU" sz="2000"/>
              <a:t>Ему отказали</a:t>
            </a:r>
            <a:br>
              <a:rPr lang="ru-RU" sz="2000"/>
            </a:br>
            <a:r>
              <a:rPr lang="ru-RU" sz="2000"/>
              <a:t>в </a:t>
            </a:r>
            <a:r>
              <a:rPr lang="ru-RU" sz="2000"/>
              <a:t>посмертной панихиде</a:t>
            </a:r>
            <a:r>
              <a:rPr lang="ru-RU" sz="2000"/>
              <a:t>.</a:t>
            </a:r>
            <a:endParaRPr lang="ru-RU" sz="2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910060" y="1164772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Антонио Вивальди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10060" y="2287089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Никколо</a:t>
            </a:r>
            <a:r>
              <a:rPr lang="ru-RU" sz="1800" b="1">
                <a:solidFill>
                  <a:srgbClr val="2B3341"/>
                </a:solidFill>
                <a:latin typeface="Nunito"/>
              </a:rPr>
              <a:t> Паганини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10060" y="3409407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Леопольд Моцарт</a:t>
            </a:r>
            <a:endParaRPr/>
          </a:p>
        </p:txBody>
      </p:sp>
      <p:pic>
        <p:nvPicPr>
          <p:cNvPr id="1028" name="Picture 4" descr="  Скрипач-виртуоз, о котором есть мнение, что он имел множество хронических заболеваний. Ему отказали в посмертной панихиде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48046" y="909031"/>
            <a:ext cx="2078381" cy="1378058"/>
          </a:xfrm>
          <a:prstGeom prst="rect">
            <a:avLst/>
          </a:prstGeom>
          <a:noFill/>
        </p:spPr>
      </p:pic>
      <p:sp>
        <p:nvSpPr>
          <p:cNvPr id="10" name="Google Shape;803;p51"/>
          <p:cNvSpPr/>
          <p:nvPr/>
        </p:nvSpPr>
        <p:spPr bwMode="auto">
          <a:xfrm>
            <a:off x="8512629" y="2319745"/>
            <a:ext cx="555171" cy="576943"/>
          </a:xfrm>
          <a:custGeom>
            <a:avLst/>
            <a:gdLst/>
            <a:ahLst/>
            <a:cxnLst/>
            <a:rect l="l" t="t" r="r" b="b"/>
            <a:pathLst>
              <a:path w="16620" h="16644" fill="norm" stroke="1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707570" y="2574336"/>
            <a:ext cx="3375924" cy="1477328"/>
          </a:xfrm>
        </p:spPr>
        <p:txBody>
          <a:bodyPr wrap="none">
            <a:spAutoFit/>
          </a:bodyPr>
          <a:lstStyle/>
          <a:p>
            <a:pPr marL="101600" indent="0">
              <a:lnSpc>
                <a:spcPct val="80000"/>
              </a:lnSpc>
              <a:buNone/>
              <a:defRPr/>
            </a:pPr>
            <a:r>
              <a:rPr lang="ru-RU" sz="2000"/>
              <a:t>Гениальный </a:t>
            </a:r>
            <a:r>
              <a:rPr lang="ru-RU" sz="2000"/>
              <a:t>учёный,</a:t>
            </a:r>
            <a:br>
              <a:rPr lang="ru-RU" sz="2000"/>
            </a:br>
            <a:r>
              <a:rPr lang="ru-RU" sz="2000"/>
              <a:t>кандидатура которого</a:t>
            </a:r>
            <a:br>
              <a:rPr lang="ru-RU" sz="2000"/>
            </a:br>
            <a:r>
              <a:rPr lang="ru-RU" sz="2000"/>
              <a:t>ежегодно выдвигалась</a:t>
            </a:r>
            <a:br>
              <a:rPr lang="ru-RU" sz="2000"/>
            </a:br>
            <a:r>
              <a:rPr lang="ru-RU" sz="2000"/>
              <a:t>на </a:t>
            </a:r>
            <a:r>
              <a:rPr lang="ru-RU" sz="2000"/>
              <a:t>Нобелевскую </a:t>
            </a:r>
            <a:r>
              <a:rPr lang="ru-RU" sz="2000"/>
              <a:t>премию</a:t>
            </a:r>
            <a:br>
              <a:rPr lang="ru-RU" sz="2000"/>
            </a:br>
            <a:r>
              <a:rPr lang="ru-RU" sz="2000"/>
              <a:t>с </a:t>
            </a:r>
            <a:r>
              <a:rPr lang="ru-RU" sz="2000"/>
              <a:t>1910 по 1922 </a:t>
            </a:r>
            <a:r>
              <a:rPr lang="ru-RU" sz="2000"/>
              <a:t>годы</a:t>
            </a:r>
            <a:br>
              <a:rPr lang="ru-RU" sz="2000"/>
            </a:br>
            <a:r>
              <a:rPr lang="ru-RU" sz="2000"/>
              <a:t>(кроме </a:t>
            </a:r>
            <a:r>
              <a:rPr lang="ru-RU" sz="2000"/>
              <a:t>1911-го и 1915-го).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910060" y="1164772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Альберт Эйнштейн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10060" y="2287089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Нильс Бор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10060" y="3409407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Густав Людвиг Герц</a:t>
            </a:r>
            <a:endParaRPr/>
          </a:p>
        </p:txBody>
      </p:sp>
      <p:sp>
        <p:nvSpPr>
          <p:cNvPr id="10" name="Google Shape;803;p51"/>
          <p:cNvSpPr/>
          <p:nvPr/>
        </p:nvSpPr>
        <p:spPr bwMode="auto">
          <a:xfrm>
            <a:off x="8490858" y="1197428"/>
            <a:ext cx="555171" cy="576943"/>
          </a:xfrm>
          <a:custGeom>
            <a:avLst/>
            <a:gdLst/>
            <a:ahLst/>
            <a:cxnLst/>
            <a:rect l="l" t="t" r="r" b="b"/>
            <a:pathLst>
              <a:path w="16620" h="16644" fill="norm" stroke="1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2050" name="Picture 2" descr="Гениальный учёный, кандидатура которого ежегодно выдвигалась на Нобелевскую премию с 1910 по 1922 годы (кроме 1911-го и 1915-го)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16917" y="869224"/>
            <a:ext cx="2357230" cy="15686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566287" y="2589166"/>
            <a:ext cx="3656450" cy="1231106"/>
          </a:xfrm>
        </p:spPr>
        <p:txBody>
          <a:bodyPr wrap="none">
            <a:spAutoFit/>
          </a:bodyPr>
          <a:lstStyle/>
          <a:p>
            <a:pPr marL="101600" indent="0">
              <a:lnSpc>
                <a:spcPct val="80000"/>
              </a:lnSpc>
              <a:buNone/>
              <a:defRPr/>
            </a:pPr>
            <a:r>
              <a:rPr lang="ru-RU" sz="2000"/>
              <a:t>Он родился в </a:t>
            </a:r>
            <a:r>
              <a:rPr lang="ru-RU" sz="2000"/>
              <a:t>Австрии,</a:t>
            </a:r>
            <a:br>
              <a:rPr lang="ru-RU" sz="2000"/>
            </a:br>
            <a:r>
              <a:rPr lang="ru-RU" sz="2000"/>
              <a:t>основанная </a:t>
            </a:r>
            <a:r>
              <a:rPr lang="ru-RU" sz="2000"/>
              <a:t>им </a:t>
            </a:r>
            <a:r>
              <a:rPr lang="ru-RU" sz="2000"/>
              <a:t>теория</a:t>
            </a:r>
            <a:br>
              <a:rPr lang="ru-RU" sz="2000"/>
            </a:br>
            <a:r>
              <a:rPr lang="ru-RU" sz="2000"/>
              <a:t>существенно повлияла</a:t>
            </a:r>
            <a:br>
              <a:rPr lang="ru-RU" sz="2000"/>
            </a:br>
            <a:r>
              <a:rPr lang="ru-RU" sz="2000"/>
              <a:t>на </a:t>
            </a:r>
            <a:r>
              <a:rPr lang="ru-RU" sz="2000"/>
              <a:t>психологию, </a:t>
            </a:r>
            <a:r>
              <a:rPr lang="ru-RU" sz="2000"/>
              <a:t>медицину,</a:t>
            </a:r>
            <a:br>
              <a:rPr lang="ru-RU" sz="2000"/>
            </a:br>
            <a:r>
              <a:rPr lang="ru-RU" sz="2000" spc="-60"/>
              <a:t>социологию </a:t>
            </a:r>
            <a:r>
              <a:rPr lang="ru-RU" sz="2000"/>
              <a:t>и </a:t>
            </a:r>
            <a:r>
              <a:rPr lang="ru-RU" sz="2000"/>
              <a:t>антропологию.</a:t>
            </a:r>
            <a:endParaRPr lang="ru-RU" sz="2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910060" y="1164772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Иммануил</a:t>
            </a:r>
            <a:r>
              <a:rPr lang="ru-RU" sz="1800" b="1">
                <a:solidFill>
                  <a:srgbClr val="2B3341"/>
                </a:solidFill>
                <a:latin typeface="Nunito"/>
              </a:rPr>
              <a:t> Кант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10060" y="2287089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Зигмунд Фрейд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10060" y="3409407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Фридрих Вильгельм Ницше</a:t>
            </a:r>
            <a:endParaRPr/>
          </a:p>
        </p:txBody>
      </p:sp>
      <p:sp>
        <p:nvSpPr>
          <p:cNvPr id="10" name="Google Shape;803;p51"/>
          <p:cNvSpPr/>
          <p:nvPr/>
        </p:nvSpPr>
        <p:spPr bwMode="auto">
          <a:xfrm>
            <a:off x="8502346" y="2281100"/>
            <a:ext cx="555171" cy="576943"/>
          </a:xfrm>
          <a:custGeom>
            <a:avLst/>
            <a:gdLst/>
            <a:ahLst/>
            <a:cxnLst/>
            <a:rect l="l" t="t" r="r" b="b"/>
            <a:pathLst>
              <a:path w="16620" h="16644" fill="norm" stroke="1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4098" name="Picture 2" descr="Он родился в Австрии, основанная им теория существенно повлияла на психологию, медицину, социологию и антропологию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73014" y="872016"/>
            <a:ext cx="2226562" cy="15904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578030" y="2755244"/>
            <a:ext cx="3600345" cy="1231106"/>
          </a:xfrm>
        </p:spPr>
        <p:txBody>
          <a:bodyPr wrap="none">
            <a:spAutoFit/>
          </a:bodyPr>
          <a:lstStyle/>
          <a:p>
            <a:pPr marL="101600" indent="0">
              <a:lnSpc>
                <a:spcPct val="80000"/>
              </a:lnSpc>
              <a:buNone/>
              <a:defRPr/>
            </a:pPr>
            <a:r>
              <a:rPr lang="ru-RU" sz="2000"/>
              <a:t>С одной стороны он </a:t>
            </a:r>
            <a:r>
              <a:rPr lang="ru-RU" sz="2000"/>
              <a:t>—</a:t>
            </a:r>
            <a:br>
              <a:rPr lang="ru-RU" sz="2000"/>
            </a:br>
            <a:r>
              <a:rPr lang="ru-RU" sz="2000"/>
              <a:t>гражданин мира, с </a:t>
            </a:r>
            <a:r>
              <a:rPr lang="ru-RU" sz="2000"/>
              <a:t>другой </a:t>
            </a:r>
            <a:r>
              <a:rPr lang="ru-RU" sz="2000"/>
              <a:t>—</a:t>
            </a:r>
            <a:br>
              <a:rPr lang="ru-RU" sz="2000"/>
            </a:br>
            <a:r>
              <a:rPr lang="ru-RU" sz="2000"/>
              <a:t>совсем </a:t>
            </a:r>
            <a:r>
              <a:rPr lang="ru-RU" sz="2000"/>
              <a:t>простой </a:t>
            </a:r>
            <a:r>
              <a:rPr lang="ru-RU" sz="2000"/>
              <a:t>парень.</a:t>
            </a:r>
            <a:br>
              <a:rPr lang="ru-RU" sz="2000"/>
            </a:br>
            <a:r>
              <a:rPr lang="ru-RU" sz="2000"/>
              <a:t>Первооткрыватель</a:t>
            </a:r>
            <a:br>
              <a:rPr lang="ru-RU" sz="2000"/>
            </a:br>
            <a:r>
              <a:rPr lang="ru-RU" sz="2000"/>
              <a:t>«дороги </a:t>
            </a:r>
            <a:r>
              <a:rPr lang="ru-RU" sz="2000"/>
              <a:t>в будущее</a:t>
            </a:r>
            <a:r>
              <a:rPr lang="ru-RU" sz="2000"/>
              <a:t>».</a:t>
            </a:r>
            <a:endParaRPr lang="ru-RU" sz="20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910060" y="1164772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Стивен Кинг</a:t>
            </a:r>
            <a:endParaRPr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910060" y="2287089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Чарльз Дарвин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910060" y="3409407"/>
            <a:ext cx="3494315" cy="64225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800" b="1">
                <a:solidFill>
                  <a:srgbClr val="2B3341"/>
                </a:solidFill>
                <a:latin typeface="Nunito"/>
              </a:rPr>
              <a:t>Юрий Гагарин</a:t>
            </a:r>
            <a:endParaRPr/>
          </a:p>
        </p:txBody>
      </p:sp>
      <p:sp>
        <p:nvSpPr>
          <p:cNvPr id="10" name="Google Shape;803;p51"/>
          <p:cNvSpPr/>
          <p:nvPr/>
        </p:nvSpPr>
        <p:spPr bwMode="auto">
          <a:xfrm>
            <a:off x="8512629" y="3409407"/>
            <a:ext cx="555171" cy="576943"/>
          </a:xfrm>
          <a:custGeom>
            <a:avLst/>
            <a:gdLst/>
            <a:ahLst/>
            <a:cxnLst/>
            <a:rect l="l" t="t" r="r" b="b"/>
            <a:pathLst>
              <a:path w="16620" h="16644" fill="norm" stroke="1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3074" name="Picture 2" descr="С одной стороны он — гражданин мира, с другой — совсем простой парень. Первооткрыватель «дороги в будущее»..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68988" y="880381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/>
          <p:nvPr/>
        </p:nvSpPr>
        <p:spPr bwMode="auto">
          <a:xfrm>
            <a:off x="802993" y="762650"/>
            <a:ext cx="7595235" cy="3618202"/>
          </a:xfrm>
          <a:custGeom>
            <a:avLst/>
            <a:gdLst/>
            <a:ahLst/>
            <a:cxnLst/>
            <a:rect l="l" t="t" r="r" b="b"/>
            <a:pathLst>
              <a:path w="285750" h="136125" fill="norm" stroke="1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07" name="Google Shape;307;p28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/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06" name="Google Shape;306;p28"/>
          <p:cNvSpPr/>
          <p:nvPr/>
        </p:nvSpPr>
        <p:spPr bwMode="auto">
          <a:xfrm>
            <a:off x="2856692" y="2115227"/>
            <a:ext cx="2651480" cy="789343"/>
          </a:xfrm>
          <a:prstGeom prst="wedgeRectCallout">
            <a:avLst>
              <a:gd name="adj1" fmla="val -38107"/>
              <a:gd name="adj2" fmla="val 10751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>
                <a:solidFill>
                  <a:srgbClr val="2B3341"/>
                </a:solidFill>
                <a:latin typeface="Nunito"/>
                <a:ea typeface="Nunito"/>
                <a:cs typeface="Nunito"/>
              </a:rPr>
              <a:t>5 раунд</a:t>
            </a:r>
            <a:br>
              <a:rPr lang="ru-RU" sz="3200">
                <a:solidFill>
                  <a:srgbClr val="2B3341"/>
                </a:solidFill>
                <a:latin typeface="Nunito"/>
                <a:ea typeface="Nunito"/>
                <a:cs typeface="Nunito"/>
              </a:rPr>
            </a:br>
            <a:r>
              <a:rPr lang="ru-RU" sz="3200">
                <a:solidFill>
                  <a:srgbClr val="2B3341"/>
                </a:solidFill>
                <a:latin typeface="Nunito"/>
                <a:ea typeface="Nunito"/>
                <a:cs typeface="Nunito"/>
              </a:rPr>
              <a:t>География</a:t>
            </a:r>
            <a:endParaRPr sz="3200">
              <a:solidFill>
                <a:srgbClr val="2B3341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309" name="Google Shape;309;p28"/>
          <p:cNvSpPr/>
          <p:nvPr/>
        </p:nvSpPr>
        <p:spPr bwMode="auto">
          <a:xfrm>
            <a:off x="1299193" y="1884120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fill="norm" stroke="1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0" name="Google Shape;310;p28"/>
          <p:cNvSpPr/>
          <p:nvPr/>
        </p:nvSpPr>
        <p:spPr bwMode="auto">
          <a:xfrm>
            <a:off x="2952843" y="3363370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fill="norm" stroke="1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1" name="Google Shape;311;p28"/>
          <p:cNvSpPr/>
          <p:nvPr/>
        </p:nvSpPr>
        <p:spPr bwMode="auto">
          <a:xfrm>
            <a:off x="3878618" y="168849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fill="norm" stroke="1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2" name="Google Shape;312;p28"/>
          <p:cNvSpPr/>
          <p:nvPr/>
        </p:nvSpPr>
        <p:spPr bwMode="auto">
          <a:xfrm>
            <a:off x="4554193" y="36909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fill="norm" stroke="1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3" name="Google Shape;313;p28"/>
          <p:cNvSpPr/>
          <p:nvPr/>
        </p:nvSpPr>
        <p:spPr bwMode="auto">
          <a:xfrm>
            <a:off x="6488368" y="2190420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fill="norm" stroke="1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4" name="Google Shape;314;p28"/>
          <p:cNvSpPr/>
          <p:nvPr/>
        </p:nvSpPr>
        <p:spPr bwMode="auto">
          <a:xfrm>
            <a:off x="7088118" y="3722770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fill="norm" stroke="1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2" name="Google Shape;502;p4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Команды отвечают по очереди</a:t>
            </a:r>
            <a:endParaRPr/>
          </a:p>
        </p:txBody>
      </p:sp>
      <p:sp>
        <p:nvSpPr>
          <p:cNvPr id="503" name="Google Shape;503;p4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504" name="Google Shape;504;p42"/>
          <p:cNvSpPr/>
          <p:nvPr/>
        </p:nvSpPr>
        <p:spPr bwMode="auto">
          <a:xfrm>
            <a:off x="-751114" y="2371028"/>
            <a:ext cx="11549743" cy="1011043"/>
          </a:xfrm>
          <a:custGeom>
            <a:avLst/>
            <a:gdLst/>
            <a:ahLst/>
            <a:cxnLst/>
            <a:rect l="l" t="t" r="r" b="b"/>
            <a:pathLst>
              <a:path w="12192000" h="1348058" fill="norm" stroke="1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05" name="Google Shape;505;p42"/>
          <p:cNvSpPr/>
          <p:nvPr/>
        </p:nvSpPr>
        <p:spPr bwMode="auto">
          <a:xfrm>
            <a:off x="-751113" y="2371028"/>
            <a:ext cx="11549742" cy="1011043"/>
          </a:xfrm>
          <a:custGeom>
            <a:avLst/>
            <a:gdLst/>
            <a:ahLst/>
            <a:cxnLst/>
            <a:rect l="l" t="t" r="r" b="b"/>
            <a:pathLst>
              <a:path w="12192000" h="1348058" fill="norm" stroke="1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24" name="Google Shape;524;p42"/>
          <p:cNvSpPr txBox="1"/>
          <p:nvPr/>
        </p:nvSpPr>
        <p:spPr bwMode="auto">
          <a:xfrm>
            <a:off x="696787" y="1318787"/>
            <a:ext cx="2348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b" anchorCtr="0">
            <a:spAutoFit/>
          </a:bodyPr>
          <a:lstStyle/>
          <a:p>
            <a:pPr marL="0" lvl="0" indent="0" algn="ctr">
              <a:lnSpc>
                <a:spcPct val="90000"/>
              </a:lnSpc>
              <a:buFont typeface="Arial"/>
              <a:buNone/>
              <a:defRPr/>
            </a:pPr>
            <a:r>
              <a:rPr lang="ru-RU">
                <a:latin typeface="Nunito"/>
              </a:rPr>
              <a:t>Какая европейская </a:t>
            </a:r>
            <a:r>
              <a:rPr lang="ru-RU">
                <a:latin typeface="Nunito"/>
              </a:rPr>
              <a:t>столица</a:t>
            </a:r>
            <a:br>
              <a:rPr lang="ru-RU">
                <a:latin typeface="Nunito"/>
              </a:rPr>
            </a:br>
            <a:r>
              <a:rPr lang="ru-RU">
                <a:latin typeface="Nunito"/>
              </a:rPr>
              <a:t>стоит </a:t>
            </a:r>
            <a:r>
              <a:rPr lang="ru-RU">
                <a:latin typeface="Nunito"/>
              </a:rPr>
              <a:t>на скошенной траве?</a:t>
            </a:r>
            <a:endParaRPr>
              <a:latin typeface="Nunito"/>
            </a:endParaRPr>
          </a:p>
        </p:txBody>
      </p:sp>
      <p:sp>
        <p:nvSpPr>
          <p:cNvPr id="526" name="Google Shape;526;p42"/>
          <p:cNvSpPr txBox="1"/>
          <p:nvPr/>
        </p:nvSpPr>
        <p:spPr bwMode="auto">
          <a:xfrm>
            <a:off x="4721869" y="4055339"/>
            <a:ext cx="2027798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b" anchorCtr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>
                <a:latin typeface="Nunito"/>
              </a:rPr>
              <a:t>Какая </a:t>
            </a:r>
            <a:r>
              <a:rPr lang="ru-RU">
                <a:latin typeface="Nunito"/>
              </a:rPr>
              <a:t>земля</a:t>
            </a:r>
            <a:br>
              <a:rPr lang="ru-RU">
                <a:latin typeface="Nunito"/>
              </a:rPr>
            </a:br>
            <a:r>
              <a:rPr lang="ru-RU">
                <a:latin typeface="Nunito"/>
              </a:rPr>
              <a:t>никогда </a:t>
            </a:r>
            <a:r>
              <a:rPr lang="ru-RU">
                <a:latin typeface="Nunito"/>
              </a:rPr>
              <a:t>не состарится? </a:t>
            </a:r>
            <a:endParaRPr>
              <a:latin typeface="Nunito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049885" y="1670893"/>
            <a:ext cx="1527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74786"/>
                </a:solidFill>
                <a:latin typeface="Nunito"/>
                <a:ea typeface="Gadugi"/>
                <a:cs typeface="Times New Roman"/>
              </a:rPr>
              <a:t>Париж на Сене</a:t>
            </a:r>
            <a:endParaRPr lang="ru-RU" b="1">
              <a:solidFill>
                <a:srgbClr val="774786"/>
              </a:solidFill>
              <a:latin typeface="Nunito"/>
              <a:ea typeface="Gadugi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5071965" y="3814995"/>
            <a:ext cx="1327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74786"/>
                </a:solidFill>
                <a:latin typeface="Nunito"/>
                <a:ea typeface="Gadugi"/>
                <a:cs typeface="Times New Roman"/>
              </a:rPr>
              <a:t>Новая Земля</a:t>
            </a:r>
            <a:endParaRPr lang="ru-RU" b="1">
              <a:solidFill>
                <a:srgbClr val="774786"/>
              </a:solidFill>
              <a:latin typeface="Nunito"/>
              <a:ea typeface="Gadugi"/>
            </a:endParaRPr>
          </a:p>
        </p:txBody>
      </p:sp>
      <p:sp>
        <p:nvSpPr>
          <p:cNvPr id="36" name="Google Shape;524;p42"/>
          <p:cNvSpPr txBox="1"/>
          <p:nvPr/>
        </p:nvSpPr>
        <p:spPr bwMode="auto">
          <a:xfrm>
            <a:off x="2041411" y="4066858"/>
            <a:ext cx="2140009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b" anchorCtr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>
                <a:latin typeface="Nunito"/>
              </a:rPr>
              <a:t>Какое </a:t>
            </a:r>
            <a:r>
              <a:rPr lang="ru-RU">
                <a:latin typeface="Nunito"/>
              </a:rPr>
              <a:t>государство</a:t>
            </a:r>
            <a:br>
              <a:rPr lang="ru-RU">
                <a:latin typeface="Nunito"/>
              </a:rPr>
            </a:br>
            <a:r>
              <a:rPr lang="ru-RU">
                <a:latin typeface="Nunito"/>
              </a:rPr>
              <a:t>можно </a:t>
            </a:r>
            <a:r>
              <a:rPr lang="ru-RU">
                <a:latin typeface="Nunito"/>
              </a:rPr>
              <a:t>носить на голове?</a:t>
            </a:r>
            <a:endParaRPr>
              <a:latin typeface="Nunito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670313" y="3780587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74786"/>
                </a:solidFill>
                <a:latin typeface="Nunito"/>
                <a:ea typeface="Gadugi"/>
                <a:cs typeface="Times New Roman"/>
              </a:rPr>
              <a:t>Панама</a:t>
            </a:r>
            <a:endParaRPr lang="ru-RU" b="1">
              <a:solidFill>
                <a:srgbClr val="774786"/>
              </a:solidFill>
              <a:latin typeface="Nunito"/>
              <a:ea typeface="Gadugi"/>
            </a:endParaRPr>
          </a:p>
        </p:txBody>
      </p:sp>
      <p:sp>
        <p:nvSpPr>
          <p:cNvPr id="44" name="Google Shape;524;p42"/>
          <p:cNvSpPr txBox="1"/>
          <p:nvPr/>
        </p:nvSpPr>
        <p:spPr bwMode="auto">
          <a:xfrm>
            <a:off x="5101641" y="1322803"/>
            <a:ext cx="353943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b" anchorCtr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>
                <a:latin typeface="Nunito"/>
              </a:rPr>
              <a:t>Через что можно легко переступить дома</a:t>
            </a:r>
            <a:br>
              <a:rPr lang="ru-RU">
                <a:latin typeface="Nunito"/>
              </a:rPr>
            </a:br>
            <a:r>
              <a:rPr lang="ru-RU">
                <a:latin typeface="Nunito"/>
              </a:rPr>
              <a:t>и трудно переплыть на кораблях?</a:t>
            </a:r>
            <a:endParaRPr>
              <a:latin typeface="Nunito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6553647" y="1678230"/>
            <a:ext cx="835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774786"/>
                </a:solidFill>
                <a:latin typeface="Nunito"/>
                <a:ea typeface="Gadugi"/>
                <a:cs typeface="Times New Roman"/>
              </a:rPr>
              <a:t>Пороги</a:t>
            </a:r>
            <a:endParaRPr lang="ru-RU" b="1">
              <a:solidFill>
                <a:srgbClr val="774786"/>
              </a:solidFill>
              <a:latin typeface="Nunito"/>
              <a:ea typeface="Gadugi"/>
            </a:endParaRPr>
          </a:p>
        </p:txBody>
      </p:sp>
      <p:sp>
        <p:nvSpPr>
          <p:cNvPr id="27" name="Google Shape;744;p51"/>
          <p:cNvSpPr/>
          <p:nvPr/>
        </p:nvSpPr>
        <p:spPr bwMode="auto">
          <a:xfrm>
            <a:off x="7943299" y="3868416"/>
            <a:ext cx="637680" cy="746120"/>
          </a:xfrm>
          <a:custGeom>
            <a:avLst/>
            <a:gdLst/>
            <a:ahLst/>
            <a:cxnLst/>
            <a:rect l="l" t="t" r="r" b="b"/>
            <a:pathLst>
              <a:path w="16279" h="18810" fill="norm" stroke="1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9" name="Google Shape;508;p42"/>
          <p:cNvSpPr/>
          <p:nvPr/>
        </p:nvSpPr>
        <p:spPr bwMode="auto">
          <a:xfrm>
            <a:off x="3070025" y="3681415"/>
            <a:ext cx="82785" cy="8543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050" b="1">
              <a:solidFill>
                <a:schemeClr val="dk1"/>
              </a:solidFill>
              <a:latin typeface="Nunito"/>
              <a:ea typeface="Nunito"/>
              <a:cs typeface="Nunito"/>
            </a:endParaRPr>
          </a:p>
        </p:txBody>
      </p:sp>
      <p:pic>
        <p:nvPicPr>
          <p:cNvPr id="1026" name="Picture 2" descr="https://cdn-icons-png.flaticon.com/512/58/5896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623323" y="1946920"/>
            <a:ext cx="266806" cy="266806"/>
          </a:xfrm>
          <a:prstGeom prst="rect">
            <a:avLst/>
          </a:prstGeom>
          <a:noFill/>
        </p:spPr>
      </p:pic>
      <p:pic>
        <p:nvPicPr>
          <p:cNvPr id="46" name="Picture 2" descr="https://cdn-icons-png.flaticon.com/512/58/5896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837986" y="1923219"/>
            <a:ext cx="266806" cy="266806"/>
          </a:xfrm>
          <a:prstGeom prst="rect">
            <a:avLst/>
          </a:prstGeom>
          <a:noFill/>
        </p:spPr>
      </p:pic>
      <p:pic>
        <p:nvPicPr>
          <p:cNvPr id="47" name="Picture 2" descr="https://cdn-icons-png.flaticon.com/512/58/5896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 rot="10800000">
            <a:off x="2978014" y="3563074"/>
            <a:ext cx="266806" cy="266806"/>
          </a:xfrm>
          <a:prstGeom prst="rect">
            <a:avLst/>
          </a:prstGeom>
          <a:noFill/>
        </p:spPr>
      </p:pic>
      <p:pic>
        <p:nvPicPr>
          <p:cNvPr id="48" name="Picture 2" descr="https://cdn-icons-png.flaticon.com/512/58/58960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 rot="10800000">
            <a:off x="5602366" y="3589373"/>
            <a:ext cx="266806" cy="2668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 bwMode="auto">
          <a:xfrm>
            <a:off x="1106308" y="2088292"/>
            <a:ext cx="6931385" cy="430887"/>
          </a:xfrm>
        </p:spPr>
        <p:txBody>
          <a:bodyPr wrap="none">
            <a:spAutoFit/>
          </a:bodyPr>
          <a:lstStyle/>
          <a:p>
            <a:pPr marL="88900" indent="0" algn="ctr">
              <a:buNone/>
              <a:defRPr/>
            </a:pPr>
            <a:r>
              <a:rPr lang="ru-RU" sz="2800" b="1">
                <a:solidFill>
                  <a:srgbClr val="2B3341"/>
                </a:solidFill>
              </a:rPr>
              <a:t>Сколько материков на планете Земля?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4" name="Google Shape;799;p51"/>
          <p:cNvSpPr/>
          <p:nvPr/>
        </p:nvSpPr>
        <p:spPr bwMode="auto">
          <a:xfrm>
            <a:off x="7808461" y="3951515"/>
            <a:ext cx="747710" cy="477569"/>
          </a:xfrm>
          <a:custGeom>
            <a:avLst/>
            <a:gdLst/>
            <a:ahLst/>
            <a:cxnLst/>
            <a:rect l="l" t="t" r="r" b="b"/>
            <a:pathLst>
              <a:path w="19978" h="12216" fill="norm" stroke="1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32451"/>
            <a:ext cx="3020058" cy="498598"/>
          </a:xfrm>
          <a:prstGeom prst="rect">
            <a:avLst/>
          </a:prstGeom>
        </p:spPr>
        <p:txBody>
          <a:bodyPr spcFirstLastPara="1" wrap="none" lIns="0" tIns="0" rIns="0" bIns="0" anchor="ctr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Наука о звуке – это ..?</a:t>
            </a:r>
            <a:endParaRPr sz="360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291" name="Google Shape;291;p26"/>
          <p:cNvSpPr/>
          <p:nvPr/>
        </p:nvSpPr>
        <p:spPr bwMode="auto"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fill="norm" stroke="1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186543" y="1719943"/>
            <a:ext cx="5627914" cy="5769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Статистика</a:t>
            </a:r>
            <a:endParaRPr/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1186543" y="2565368"/>
            <a:ext cx="5627914" cy="57694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Звукология</a:t>
            </a:r>
            <a:endParaRPr lang="ru-RU" sz="2400" b="1">
              <a:solidFill>
                <a:schemeClr val="accent6">
                  <a:lumMod val="50000"/>
                </a:schemeClr>
              </a:solidFill>
              <a:latin typeface="Nunito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1186543" y="3450772"/>
            <a:ext cx="5627914" cy="5769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Акустика</a:t>
            </a:r>
            <a:endParaRPr/>
          </a:p>
        </p:txBody>
      </p:sp>
      <p:sp>
        <p:nvSpPr>
          <p:cNvPr id="34" name="Google Shape;803;p51"/>
          <p:cNvSpPr/>
          <p:nvPr/>
        </p:nvSpPr>
        <p:spPr bwMode="auto">
          <a:xfrm>
            <a:off x="544286" y="3450772"/>
            <a:ext cx="597233" cy="576943"/>
          </a:xfrm>
          <a:custGeom>
            <a:avLst/>
            <a:gdLst/>
            <a:ahLst/>
            <a:cxnLst/>
            <a:rect l="l" t="t" r="r" b="b"/>
            <a:pathLst>
              <a:path w="16620" h="16644" fill="norm" stroke="1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1178550" y="2648897"/>
            <a:ext cx="4066819" cy="1495794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0">
                <a:solidFill>
                  <a:srgbClr val="2B3341"/>
                </a:solidFill>
                <a:latin typeface="Nunito"/>
              </a:rPr>
              <a:t>Как мы помним, материк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—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обширное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пространство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суши,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омываемое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морями и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океанами.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Их </a:t>
            </a:r>
            <a:r>
              <a:rPr lang="ru-RU" sz="1800">
                <a:solidFill>
                  <a:srgbClr val="2B3341"/>
                </a:solidFill>
                <a:latin typeface="Nunito"/>
              </a:rPr>
              <a:t>шесть</a:t>
            </a:r>
            <a:r>
              <a:rPr lang="ru-RU" sz="1800">
                <a:solidFill>
                  <a:srgbClr val="2B3341"/>
                </a:solidFill>
                <a:latin typeface="Nunito"/>
              </a:rPr>
              <a:t>: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Евразия,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Африка,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Северная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Америка, Южная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Америка,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Австралия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, Антарктида.</a:t>
            </a:r>
            <a:endParaRPr/>
          </a:p>
        </p:txBody>
      </p:sp>
      <p:pic>
        <p:nvPicPr>
          <p:cNvPr id="6146" name="Picture 2" descr="Материки и океаны — урок. Окружающий мир, 2 класс."/>
          <p:cNvPicPr>
            <a:picLocks noChangeAspect="1" noChangeArrowheads="1"/>
          </p:cNvPicPr>
          <p:nvPr/>
        </p:nvPicPr>
        <p:blipFill>
          <a:blip r:embed="rId2"/>
          <a:srcRect l="0" t="670" r="0" b="1465"/>
          <a:stretch/>
        </p:blipFill>
        <p:spPr bwMode="auto">
          <a:xfrm>
            <a:off x="4376615" y="954208"/>
            <a:ext cx="3246221" cy="1805518"/>
          </a:xfrm>
          <a:prstGeom prst="rect">
            <a:avLst/>
          </a:prstGeom>
          <a:noFill/>
        </p:spPr>
      </p:pic>
      <p:sp>
        <p:nvSpPr>
          <p:cNvPr id="4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40</a:t>
            </a:r>
            <a:endParaRPr lang="en">
              <a:latin typeface="Amatic SC"/>
              <a:cs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 bwMode="auto">
          <a:xfrm>
            <a:off x="1803614" y="2227040"/>
            <a:ext cx="5536772" cy="689420"/>
          </a:xfrm>
        </p:spPr>
        <p:txBody>
          <a:bodyPr wrap="none">
            <a:spAutoFit/>
          </a:bodyPr>
          <a:lstStyle/>
          <a:p>
            <a:pPr marL="88900" indent="0" algn="ctr">
              <a:lnSpc>
                <a:spcPct val="80000"/>
              </a:lnSpc>
              <a:buNone/>
              <a:defRPr/>
            </a:pPr>
            <a:r>
              <a:rPr lang="ru-RU" sz="2800" b="1">
                <a:solidFill>
                  <a:srgbClr val="2B3341"/>
                </a:solidFill>
              </a:rPr>
              <a:t>В какой </a:t>
            </a:r>
            <a:r>
              <a:rPr lang="ru-RU" sz="2800" b="1">
                <a:solidFill>
                  <a:srgbClr val="2B3341"/>
                </a:solidFill>
              </a:rPr>
              <a:t>стране</a:t>
            </a:r>
            <a:br>
              <a:rPr lang="ru-RU" sz="2800" b="1">
                <a:solidFill>
                  <a:srgbClr val="2B3341"/>
                </a:solidFill>
              </a:rPr>
            </a:br>
            <a:r>
              <a:rPr lang="ru-RU" sz="2800" b="1">
                <a:solidFill>
                  <a:srgbClr val="2B3341"/>
                </a:solidFill>
              </a:rPr>
              <a:t>больше </a:t>
            </a:r>
            <a:r>
              <a:rPr lang="ru-RU" sz="2800" b="1">
                <a:solidFill>
                  <a:srgbClr val="2B3341"/>
                </a:solidFill>
              </a:rPr>
              <a:t>всего часовых поясов?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4" name="Google Shape;799;p51"/>
          <p:cNvSpPr/>
          <p:nvPr/>
        </p:nvSpPr>
        <p:spPr bwMode="auto">
          <a:xfrm>
            <a:off x="7808461" y="3951515"/>
            <a:ext cx="747710" cy="477569"/>
          </a:xfrm>
          <a:custGeom>
            <a:avLst/>
            <a:gdLst/>
            <a:ahLst/>
            <a:cxnLst/>
            <a:rect l="l" t="t" r="r" b="b"/>
            <a:pathLst>
              <a:path w="19978" h="12216" fill="norm" stroke="1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1098900" y="2673583"/>
            <a:ext cx="3791102" cy="1495794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0">
                <a:solidFill>
                  <a:srgbClr val="2B3341"/>
                </a:solidFill>
                <a:latin typeface="Nunito"/>
              </a:rPr>
              <a:t>Удивительно, но факт –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на территории </a:t>
            </a:r>
            <a:r>
              <a:rPr lang="ru-RU" sz="1800">
                <a:solidFill>
                  <a:srgbClr val="2B3341"/>
                </a:solidFill>
                <a:latin typeface="Nunito"/>
              </a:rPr>
              <a:t>Франции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насчитывается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12 часовых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поясов.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Этот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рекорд достигается за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счёт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её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заморских территорий,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разбросанных по всему миру.</a:t>
            </a:r>
            <a:endParaRPr/>
          </a:p>
        </p:txBody>
      </p:sp>
      <p:pic>
        <p:nvPicPr>
          <p:cNvPr id="7170" name="Picture 2" descr="Часовые пояса в концепции Франции R Иллюстрация штока ..."/>
          <p:cNvPicPr>
            <a:picLocks noChangeAspect="1" noChangeArrowheads="1"/>
          </p:cNvPicPr>
          <p:nvPr/>
        </p:nvPicPr>
        <p:blipFill>
          <a:blip r:embed="rId2"/>
          <a:srcRect l="0" t="0" r="748" b="8985"/>
          <a:stretch/>
        </p:blipFill>
        <p:spPr bwMode="auto">
          <a:xfrm>
            <a:off x="4758326" y="901884"/>
            <a:ext cx="2546381" cy="2310240"/>
          </a:xfrm>
          <a:prstGeom prst="rect">
            <a:avLst/>
          </a:prstGeom>
          <a:noFill/>
        </p:spPr>
      </p:pic>
      <p:sp>
        <p:nvSpPr>
          <p:cNvPr id="4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42</a:t>
            </a:r>
            <a:endParaRPr lang="en">
              <a:latin typeface="Amatic SC"/>
              <a:cs typeface="Amatic S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 bwMode="auto">
          <a:xfrm>
            <a:off x="942000" y="2227040"/>
            <a:ext cx="7260000" cy="689420"/>
          </a:xfrm>
        </p:spPr>
        <p:txBody>
          <a:bodyPr wrap="none">
            <a:spAutoFit/>
          </a:bodyPr>
          <a:lstStyle/>
          <a:p>
            <a:pPr marL="88900" indent="0" algn="ctr">
              <a:lnSpc>
                <a:spcPct val="80000"/>
              </a:lnSpc>
              <a:buNone/>
              <a:defRPr/>
            </a:pPr>
            <a:r>
              <a:rPr lang="ru-RU" sz="2800" b="1">
                <a:solidFill>
                  <a:srgbClr val="2B3341"/>
                </a:solidFill>
              </a:rPr>
              <a:t>Сколько </a:t>
            </a:r>
            <a:r>
              <a:rPr lang="ru-RU" sz="2800" b="1">
                <a:solidFill>
                  <a:srgbClr val="2B3341"/>
                </a:solidFill>
              </a:rPr>
              <a:t>субъектов</a:t>
            </a:r>
            <a:br>
              <a:rPr lang="ru-RU" sz="2800" b="1">
                <a:solidFill>
                  <a:srgbClr val="2B3341"/>
                </a:solidFill>
              </a:rPr>
            </a:br>
            <a:r>
              <a:rPr lang="ru-RU" sz="2800" b="1">
                <a:solidFill>
                  <a:srgbClr val="2B3341"/>
                </a:solidFill>
              </a:rPr>
              <a:t>входит </a:t>
            </a:r>
            <a:r>
              <a:rPr lang="ru-RU" sz="2800" b="1">
                <a:solidFill>
                  <a:srgbClr val="2B3341"/>
                </a:solidFill>
              </a:rPr>
              <a:t>в состав Российской Федерации?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4" name="Google Shape;799;p51"/>
          <p:cNvSpPr/>
          <p:nvPr/>
        </p:nvSpPr>
        <p:spPr bwMode="auto">
          <a:xfrm>
            <a:off x="7808461" y="3951515"/>
            <a:ext cx="747710" cy="477569"/>
          </a:xfrm>
          <a:custGeom>
            <a:avLst/>
            <a:gdLst/>
            <a:ahLst/>
            <a:cxnLst/>
            <a:rect l="l" t="t" r="r" b="b"/>
            <a:pathLst>
              <a:path w="19978" h="12216" fill="norm" stroke="1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1070253" y="2568390"/>
            <a:ext cx="4262385" cy="1495794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0">
                <a:solidFill>
                  <a:srgbClr val="2B3341"/>
                </a:solidFill>
                <a:latin typeface="Nunito"/>
              </a:rPr>
              <a:t>В состав РФ входят </a:t>
            </a:r>
            <a:r>
              <a:rPr lang="ru-RU" sz="1800">
                <a:solidFill>
                  <a:srgbClr val="2B3341"/>
                </a:solidFill>
                <a:latin typeface="Nunito"/>
              </a:rPr>
              <a:t>89 </a:t>
            </a:r>
            <a:r>
              <a:rPr lang="ru-RU" sz="1800">
                <a:solidFill>
                  <a:srgbClr val="2B3341"/>
                </a:solidFill>
                <a:latin typeface="Nunito"/>
              </a:rPr>
              <a:t>субъектов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48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из которых именуются областями,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24 – республиками,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9 – краями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3 – городами федерального значения, 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4 – автономными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округами</a:t>
            </a:r>
            <a:br>
              <a:rPr lang="ru-RU" sz="1800" b="0">
                <a:solidFill>
                  <a:srgbClr val="2B3341"/>
                </a:solidFill>
                <a:latin typeface="Nunito"/>
              </a:rPr>
            </a:br>
            <a:r>
              <a:rPr lang="ru-RU" sz="1800" b="0">
                <a:solidFill>
                  <a:srgbClr val="2B3341"/>
                </a:solidFill>
                <a:latin typeface="Nunito"/>
              </a:rPr>
              <a:t>и 1 </a:t>
            </a:r>
            <a:r>
              <a:rPr lang="ru-RU" sz="1800" b="0">
                <a:solidFill>
                  <a:srgbClr val="2B3341"/>
                </a:solidFill>
                <a:latin typeface="Nunito"/>
              </a:rPr>
              <a:t>– автономной областью.</a:t>
            </a:r>
            <a:endParaRPr/>
          </a:p>
        </p:txBody>
      </p:sp>
      <p:sp>
        <p:nvSpPr>
          <p:cNvPr id="4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44</a:t>
            </a:r>
            <a:endParaRPr lang="en">
              <a:latin typeface="Amatic SC"/>
              <a:cs typeface="Amatic SC"/>
            </a:endParaRPr>
          </a:p>
        </p:txBody>
      </p:sp>
      <p:pic>
        <p:nvPicPr>
          <p:cNvPr id="1030" name="Picture 6" descr="Субъекты Российской Федерации — урок. Обществознание, 9 класс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3764280" y="694034"/>
            <a:ext cx="3855720" cy="22149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 bwMode="auto">
          <a:xfrm>
            <a:off x="1393371" y="2128183"/>
            <a:ext cx="6270170" cy="887135"/>
          </a:xfrm>
        </p:spPr>
        <p:txBody>
          <a:bodyPr/>
          <a:lstStyle/>
          <a:p>
            <a:pPr marL="88900" indent="0" algn="ctr">
              <a:lnSpc>
                <a:spcPct val="80000"/>
              </a:lnSpc>
              <a:buNone/>
              <a:defRPr/>
            </a:pPr>
            <a:r>
              <a:rPr lang="ru-RU" sz="2800" b="1">
                <a:solidFill>
                  <a:srgbClr val="2B3341"/>
                </a:solidFill>
              </a:rPr>
              <a:t>Как называется </a:t>
            </a:r>
            <a:r>
              <a:rPr lang="ru-RU" sz="2800" b="1">
                <a:solidFill>
                  <a:srgbClr val="2B3341"/>
                </a:solidFill>
              </a:rPr>
              <a:t>течение,</a:t>
            </a:r>
            <a:br>
              <a:rPr lang="ru-RU" sz="2800" b="1">
                <a:solidFill>
                  <a:srgbClr val="2B3341"/>
                </a:solidFill>
              </a:rPr>
            </a:br>
            <a:r>
              <a:rPr lang="ru-RU" sz="2800" b="1">
                <a:solidFill>
                  <a:srgbClr val="2B3341"/>
                </a:solidFill>
              </a:rPr>
              <a:t>из-за </a:t>
            </a:r>
            <a:r>
              <a:rPr lang="ru-RU" sz="2800" b="1">
                <a:solidFill>
                  <a:srgbClr val="2B3341"/>
                </a:solidFill>
              </a:rPr>
              <a:t>которого </a:t>
            </a:r>
            <a:r>
              <a:rPr lang="ru-RU" sz="2800" b="1">
                <a:solidFill>
                  <a:srgbClr val="2B3341"/>
                </a:solidFill>
              </a:rPr>
              <a:t>Мурманск</a:t>
            </a:r>
            <a:br>
              <a:rPr lang="ru-RU" sz="2800" b="1">
                <a:solidFill>
                  <a:srgbClr val="2B3341"/>
                </a:solidFill>
              </a:rPr>
            </a:br>
            <a:r>
              <a:rPr lang="ru-RU" sz="2800" b="1">
                <a:solidFill>
                  <a:srgbClr val="2B3341"/>
                </a:solidFill>
              </a:rPr>
              <a:t>остаётся </a:t>
            </a:r>
            <a:r>
              <a:rPr lang="ru-RU" sz="2800" b="1">
                <a:solidFill>
                  <a:srgbClr val="2B3341"/>
                </a:solidFill>
              </a:rPr>
              <a:t>незамерзающим портом?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4" name="Google Shape;799;p51"/>
          <p:cNvSpPr/>
          <p:nvPr/>
        </p:nvSpPr>
        <p:spPr bwMode="auto">
          <a:xfrm>
            <a:off x="7808461" y="3951515"/>
            <a:ext cx="747710" cy="477569"/>
          </a:xfrm>
          <a:custGeom>
            <a:avLst/>
            <a:gdLst/>
            <a:ahLst/>
            <a:cxnLst/>
            <a:rect l="l" t="t" r="r" b="b"/>
            <a:pathLst>
              <a:path w="19978" h="12216" fill="norm" stroke="1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2" descr="Атлантический конвейер притормаживает. Гольфстрим оставит Европу без тепла?  | Наука | Общество | Аргументы и Факты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653019" y="910318"/>
            <a:ext cx="2955841" cy="19631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 bwMode="auto">
          <a:xfrm>
            <a:off x="933635" y="2806814"/>
            <a:ext cx="667522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>
                <a:latin typeface="Nunito"/>
              </a:rPr>
              <a:t>Мурманск – самый крупный </a:t>
            </a:r>
            <a:r>
              <a:rPr lang="ru-RU" sz="1800">
                <a:latin typeface="Nunito"/>
              </a:rPr>
              <a:t>порт</a:t>
            </a:r>
            <a:br>
              <a:rPr lang="ru-RU" sz="1800">
                <a:latin typeface="Nunito"/>
              </a:rPr>
            </a:br>
            <a:r>
              <a:rPr lang="ru-RU" sz="1800">
                <a:latin typeface="Nunito"/>
              </a:rPr>
              <a:t>в </a:t>
            </a:r>
            <a:r>
              <a:rPr lang="ru-RU" sz="1800">
                <a:latin typeface="Nunito"/>
              </a:rPr>
              <a:t>мире, </a:t>
            </a:r>
            <a:r>
              <a:rPr lang="ru-RU" sz="1800">
                <a:latin typeface="Nunito"/>
              </a:rPr>
              <a:t>расположенный за </a:t>
            </a:r>
            <a:r>
              <a:rPr lang="ru-RU" sz="1800">
                <a:latin typeface="Nunito"/>
              </a:rPr>
              <a:t>Полярным </a:t>
            </a:r>
            <a:r>
              <a:rPr lang="ru-RU" sz="1800">
                <a:latin typeface="Nunito"/>
              </a:rPr>
              <a:t>кругом,</a:t>
            </a:r>
            <a:br>
              <a:rPr lang="ru-RU" sz="1800">
                <a:latin typeface="Nunito"/>
              </a:rPr>
            </a:br>
            <a:r>
              <a:rPr lang="ru-RU" sz="1800">
                <a:latin typeface="Nunito"/>
              </a:rPr>
              <a:t>и </a:t>
            </a:r>
            <a:r>
              <a:rPr lang="ru-RU" sz="1800">
                <a:latin typeface="Nunito"/>
              </a:rPr>
              <a:t>самый </a:t>
            </a:r>
            <a:r>
              <a:rPr lang="ru-RU" sz="1800">
                <a:latin typeface="Nunito"/>
              </a:rPr>
              <a:t>северный из</a:t>
            </a:r>
            <a:r>
              <a:rPr lang="ru-RU" sz="1800">
                <a:latin typeface="Nunito"/>
              </a:rPr>
              <a:t> незамерзающих портов России. </a:t>
            </a:r>
            <a:br>
              <a:rPr lang="ru-RU" sz="1800">
                <a:latin typeface="Nunito"/>
              </a:rPr>
            </a:br>
            <a:r>
              <a:rPr lang="ru-RU" sz="1800">
                <a:latin typeface="Nunito"/>
              </a:rPr>
              <a:t>Баренцево море не </a:t>
            </a:r>
            <a:r>
              <a:rPr lang="ru-RU" sz="1800">
                <a:latin typeface="Nunito"/>
              </a:rPr>
              <a:t>замерзает благодаря</a:t>
            </a:r>
            <a:br>
              <a:rPr lang="ru-RU" sz="1800">
                <a:latin typeface="Nunito"/>
              </a:rPr>
            </a:br>
            <a:r>
              <a:rPr lang="ru-RU" sz="1800">
                <a:latin typeface="Nunito"/>
              </a:rPr>
              <a:t>проходящему </a:t>
            </a:r>
            <a:r>
              <a:rPr lang="ru-RU" sz="1800">
                <a:latin typeface="Nunito"/>
              </a:rPr>
              <a:t>через него теплому течению – </a:t>
            </a:r>
            <a:r>
              <a:rPr lang="ru-RU" sz="1800" b="1">
                <a:latin typeface="Nunito"/>
              </a:rPr>
              <a:t>Гольфстриму</a:t>
            </a:r>
            <a:r>
              <a:rPr lang="ru-RU" sz="1800">
                <a:latin typeface="Nunito"/>
              </a:rPr>
              <a:t>.</a:t>
            </a:r>
            <a:endParaRPr/>
          </a:p>
        </p:txBody>
      </p:sp>
      <p:sp>
        <p:nvSpPr>
          <p:cNvPr id="4" name="Google Shape;200;p17"/>
          <p:cNvSpPr txBox="1"/>
          <p:nvPr/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r">
              <a:defRPr/>
            </a:pPr>
            <a:r>
              <a:rPr lang="ru-RU">
                <a:latin typeface="Amatic SC"/>
                <a:cs typeface="Amatic SC"/>
              </a:rPr>
              <a:t>46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/>
              <a:t>Ребусы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13979" y="1370976"/>
            <a:ext cx="6011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latin typeface="Nunito"/>
              </a:rPr>
              <a:t>В данных ребусах зашифрованы названия </a:t>
            </a:r>
            <a:r>
              <a:rPr lang="ru-RU" sz="2000">
                <a:latin typeface="Nunito"/>
              </a:rPr>
              <a:t>птиц.</a:t>
            </a:r>
            <a:endParaRPr lang="ru-RU" sz="2000">
              <a:latin typeface="Nunito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83375" y="4021414"/>
            <a:ext cx="3400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latin typeface="Nunito"/>
              </a:rPr>
              <a:t>Ответы: аист, сова, стриж</a:t>
            </a:r>
            <a:endParaRPr/>
          </a:p>
        </p:txBody>
      </p:sp>
      <p:sp>
        <p:nvSpPr>
          <p:cNvPr id="7" name="Google Shape;814;p51"/>
          <p:cNvSpPr/>
          <p:nvPr/>
        </p:nvSpPr>
        <p:spPr bwMode="auto">
          <a:xfrm>
            <a:off x="7777718" y="3777343"/>
            <a:ext cx="898195" cy="772625"/>
          </a:xfrm>
          <a:custGeom>
            <a:avLst/>
            <a:gdLst/>
            <a:ahLst/>
            <a:cxnLst/>
            <a:rect l="l" t="t" r="r" b="b"/>
            <a:pathLst>
              <a:path w="22606" h="20513" fill="norm" stroke="1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7580" y="1831205"/>
            <a:ext cx="2026915" cy="19255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27643" y="1947024"/>
            <a:ext cx="2628900" cy="180975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857415" y="1900367"/>
            <a:ext cx="1787243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884330" y="1900367"/>
            <a:ext cx="3087845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rcRect l="0" t="13467" r="0" b="17057"/>
          <a:stretch/>
        </p:blipFill>
        <p:spPr bwMode="auto">
          <a:xfrm>
            <a:off x="6081559" y="2165337"/>
            <a:ext cx="1924050" cy="12573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 bwMode="auto">
          <a:xfrm>
            <a:off x="6149964" y="1900366"/>
            <a:ext cx="1787243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/>
              <a:t>Ребусы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13979" y="1370976"/>
            <a:ext cx="6011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latin typeface="Nunito"/>
              </a:rPr>
              <a:t>В данных ребусах зашифрованы названия </a:t>
            </a:r>
            <a:r>
              <a:rPr lang="ru-RU" sz="2000">
                <a:latin typeface="Nunito"/>
              </a:rPr>
              <a:t>птиц.</a:t>
            </a:r>
            <a:endParaRPr lang="ru-RU" sz="2000">
              <a:latin typeface="Nunito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883375" y="4021414"/>
            <a:ext cx="4251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>
                <a:latin typeface="Nunito"/>
              </a:rPr>
              <a:t>Ответы: чайка, сорока, ласточка</a:t>
            </a:r>
            <a:endParaRPr/>
          </a:p>
        </p:txBody>
      </p:sp>
      <p:sp>
        <p:nvSpPr>
          <p:cNvPr id="8" name="Google Shape;814;p51"/>
          <p:cNvSpPr/>
          <p:nvPr/>
        </p:nvSpPr>
        <p:spPr bwMode="auto">
          <a:xfrm>
            <a:off x="7777718" y="3777343"/>
            <a:ext cx="898195" cy="772625"/>
          </a:xfrm>
          <a:custGeom>
            <a:avLst/>
            <a:gdLst/>
            <a:ahLst/>
            <a:cxnLst/>
            <a:rect l="l" t="t" r="r" b="b"/>
            <a:pathLst>
              <a:path w="22606" h="20513" fill="norm" stroke="1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9616" y="2196487"/>
            <a:ext cx="2843246" cy="13995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52862" y="1986249"/>
            <a:ext cx="1905000" cy="1809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30186" y="1986249"/>
            <a:ext cx="2190750" cy="180975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709616" y="1986249"/>
            <a:ext cx="2843246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713237" y="1986247"/>
            <a:ext cx="1668388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5541999" y="1986247"/>
            <a:ext cx="2482483" cy="1787243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198" name="Google Shape;198;p17"/>
          <p:cNvSpPr txBox="1">
            <a:spLocks noGrp="1"/>
          </p:cNvSpPr>
          <p:nvPr>
            <p:ph type="subTitle" idx="4294967295"/>
          </p:nvPr>
        </p:nvSpPr>
        <p:spPr bwMode="auto">
          <a:xfrm>
            <a:off x="1340421" y="3718422"/>
            <a:ext cx="6423025" cy="6810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ru-RU" sz="4400" b="1">
                <a:latin typeface="Amatic SC"/>
                <a:cs typeface="Amatic SC"/>
              </a:rPr>
              <a:t>Физическая культура</a:t>
            </a:r>
            <a:endParaRPr sz="4400" b="1">
              <a:latin typeface="Amatic SC"/>
              <a:cs typeface="Amatic SC"/>
            </a:endParaRPr>
          </a:p>
        </p:txBody>
      </p:sp>
      <p:sp>
        <p:nvSpPr>
          <p:cNvPr id="207" name="Google Shape;207;p17"/>
          <p:cNvSpPr txBox="1">
            <a:spLocks noGrp="1"/>
          </p:cNvSpPr>
          <p:nvPr>
            <p:ph type="ctrTitle" idx="4294967295"/>
          </p:nvPr>
        </p:nvSpPr>
        <p:spPr bwMode="auto">
          <a:xfrm>
            <a:off x="1340421" y="3037794"/>
            <a:ext cx="6423025" cy="75723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>
                <a:solidFill>
                  <a:schemeClr val="accent1"/>
                </a:solidFill>
              </a:rPr>
              <a:t>6 раунд</a:t>
            </a:r>
            <a:endParaRPr sz="600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13680" t="15252" r="13498" b="12805"/>
          <a:stretch/>
        </p:blipFill>
        <p:spPr bwMode="auto">
          <a:xfrm>
            <a:off x="3366871" y="599394"/>
            <a:ext cx="2370123" cy="2438400"/>
          </a:xfrm>
          <a:prstGeom prst="rect">
            <a:avLst/>
          </a:prstGeom>
        </p:spPr>
      </p:pic>
      <p:sp>
        <p:nvSpPr>
          <p:cNvPr id="14" name="Google Shape;722;p50"/>
          <p:cNvSpPr/>
          <p:nvPr/>
        </p:nvSpPr>
        <p:spPr bwMode="auto">
          <a:xfrm>
            <a:off x="6316299" y="4195076"/>
            <a:ext cx="519929" cy="408767"/>
          </a:xfrm>
          <a:custGeom>
            <a:avLst/>
            <a:gdLst/>
            <a:ahLst/>
            <a:cxnLst/>
            <a:rect l="l" t="t" r="r" b="b"/>
            <a:pathLst>
              <a:path w="444359" h="395938" fill="norm" stroke="1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Наука о наследственности человека – это ..?</a:t>
            </a:r>
            <a:endParaRPr sz="360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291" name="Google Shape;291;p26"/>
          <p:cNvSpPr/>
          <p:nvPr/>
        </p:nvSpPr>
        <p:spPr bwMode="auto"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fill="norm" stroke="1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186543" y="1719943"/>
            <a:ext cx="5627914" cy="5769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Физиология</a:t>
            </a:r>
            <a:endParaRPr/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1186543" y="2565368"/>
            <a:ext cx="5627914" cy="57694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Генетика</a:t>
            </a:r>
            <a:endParaRPr/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1186543" y="3450772"/>
            <a:ext cx="5627914" cy="5769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Психология</a:t>
            </a:r>
            <a:endParaRPr/>
          </a:p>
        </p:txBody>
      </p:sp>
      <p:sp>
        <p:nvSpPr>
          <p:cNvPr id="34" name="Google Shape;803;p51"/>
          <p:cNvSpPr/>
          <p:nvPr/>
        </p:nvSpPr>
        <p:spPr bwMode="auto">
          <a:xfrm>
            <a:off x="500744" y="2565368"/>
            <a:ext cx="597233" cy="576943"/>
          </a:xfrm>
          <a:custGeom>
            <a:avLst/>
            <a:gdLst/>
            <a:ahLst/>
            <a:cxnLst/>
            <a:rect l="l" t="t" r="r" b="b"/>
            <a:pathLst>
              <a:path w="16620" h="16644" fill="norm" stroke="1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1" name="Google Shape;541;p44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Физическая культура</a:t>
            </a:r>
            <a:endParaRPr/>
          </a:p>
        </p:txBody>
      </p:sp>
      <p:sp>
        <p:nvSpPr>
          <p:cNvPr id="542" name="Google Shape;542;p44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16" name="Google Shape;776;p51"/>
          <p:cNvSpPr/>
          <p:nvPr/>
        </p:nvSpPr>
        <p:spPr bwMode="auto">
          <a:xfrm>
            <a:off x="7956101" y="3750819"/>
            <a:ext cx="727554" cy="722903"/>
          </a:xfrm>
          <a:custGeom>
            <a:avLst/>
            <a:gdLst/>
            <a:ahLst/>
            <a:cxnLst/>
            <a:rect l="l" t="t" r="r" b="b"/>
            <a:pathLst>
              <a:path w="17204" h="15890" fill="norm" stroke="1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886198" y="1365038"/>
            <a:ext cx="3266396" cy="744271"/>
            <a:chOff x="886198" y="1365038"/>
            <a:chExt cx="3266396" cy="744271"/>
          </a:xfrm>
        </p:grpSpPr>
        <p:sp>
          <p:nvSpPr>
            <p:cNvPr id="3" name="Скругленный прямоугольник 2"/>
            <p:cNvSpPr/>
            <p:nvPr/>
          </p:nvSpPr>
          <p:spPr bwMode="auto">
            <a:xfrm>
              <a:off x="886198" y="1365038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922221" y="1403132"/>
              <a:ext cx="3230372" cy="6832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ru-RU" sz="1600">
                  <a:latin typeface="Nunito"/>
                </a:rPr>
                <a:t>Как называются </a:t>
              </a:r>
              <a:r>
                <a:rPr lang="ru-RU" sz="1600">
                  <a:latin typeface="Nunito"/>
                </a:rPr>
                <a:t>соревнования,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где </a:t>
              </a:r>
              <a:r>
                <a:rPr lang="ru-RU" sz="1600">
                  <a:latin typeface="Nunito"/>
                </a:rPr>
                <a:t>лыжники </a:t>
              </a:r>
              <a:r>
                <a:rPr lang="ru-RU" sz="1600">
                  <a:latin typeface="Nunito"/>
                </a:rPr>
                <a:t>соревнуются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в </a:t>
              </a:r>
              <a:r>
                <a:rPr lang="ru-RU" sz="1600">
                  <a:latin typeface="Nunito"/>
                </a:rPr>
                <a:t>фигурном катании на лыжах?</a:t>
              </a:r>
              <a:endParaRPr lang="ru-RU" sz="1600">
                <a:latin typeface="Nunito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 bwMode="auto">
          <a:xfrm>
            <a:off x="3113199" y="2145531"/>
            <a:ext cx="1216523" cy="613981"/>
            <a:chOff x="3113199" y="2145531"/>
            <a:chExt cx="1216523" cy="613981"/>
          </a:xfrm>
        </p:grpSpPr>
        <p:sp>
          <p:nvSpPr>
            <p:cNvPr id="20" name="Google Shape;115;p9"/>
            <p:cNvSpPr/>
            <p:nvPr/>
          </p:nvSpPr>
          <p:spPr bwMode="auto">
            <a:xfrm>
              <a:off x="3113199" y="2145531"/>
              <a:ext cx="1216523" cy="613981"/>
            </a:xfrm>
            <a:custGeom>
              <a:avLst/>
              <a:gdLst/>
              <a:ahLst/>
              <a:cxnLst/>
              <a:rect l="l" t="t" r="r" b="b"/>
              <a:pathLst>
                <a:path w="549996" h="559316" fill="norm" stroke="1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 bwMode="auto">
            <a:xfrm>
              <a:off x="3134601" y="2314247"/>
              <a:ext cx="1173719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ea typeface="Times New Roman"/>
                  <a:cs typeface="Times New Roman"/>
                </a:rPr>
                <a:t>Фристайл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886198" y="2922814"/>
            <a:ext cx="3225236" cy="744271"/>
            <a:chOff x="1008897" y="2919594"/>
            <a:chExt cx="3225236" cy="744271"/>
          </a:xfrm>
        </p:grpSpPr>
        <p:sp>
          <p:nvSpPr>
            <p:cNvPr id="22" name="Скругленный прямоугольник 21"/>
            <p:cNvSpPr/>
            <p:nvPr/>
          </p:nvSpPr>
          <p:spPr bwMode="auto">
            <a:xfrm>
              <a:off x="1008897" y="2919594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1092787" y="3047288"/>
              <a:ext cx="2672526" cy="4862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SzPts val="1100"/>
                <a:defRPr/>
              </a:pPr>
              <a:r>
                <a:rPr lang="ru-RU" sz="1600">
                  <a:latin typeface="Nunito"/>
                </a:rPr>
                <a:t>Чему равна </a:t>
              </a:r>
              <a:r>
                <a:rPr lang="ru-RU" sz="1600">
                  <a:latin typeface="Nunito"/>
                </a:rPr>
                <a:t>длина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марафонской </a:t>
              </a:r>
              <a:r>
                <a:rPr lang="ru-RU" sz="1600">
                  <a:latin typeface="Nunito"/>
                </a:rPr>
                <a:t>дистанции?</a:t>
              </a:r>
              <a:endParaRPr lang="ru-RU" sz="1600">
                <a:latin typeface="Nunito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 bwMode="auto">
          <a:xfrm>
            <a:off x="2898649" y="3760674"/>
            <a:ext cx="1508045" cy="613981"/>
            <a:chOff x="2898649" y="3760674"/>
            <a:chExt cx="1508045" cy="613981"/>
          </a:xfrm>
        </p:grpSpPr>
        <p:sp>
          <p:nvSpPr>
            <p:cNvPr id="23" name="Google Shape;115;p9"/>
            <p:cNvSpPr/>
            <p:nvPr/>
          </p:nvSpPr>
          <p:spPr bwMode="auto">
            <a:xfrm>
              <a:off x="2898649" y="3760674"/>
              <a:ext cx="1503997" cy="613981"/>
            </a:xfrm>
            <a:custGeom>
              <a:avLst/>
              <a:gdLst/>
              <a:ahLst/>
              <a:cxnLst/>
              <a:rect l="l" t="t" r="r" b="b"/>
              <a:pathLst>
                <a:path w="549996" h="559316" fill="norm" stroke="1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3039012" y="3929390"/>
              <a:ext cx="1367682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ea typeface="Times New Roman"/>
                  <a:cs typeface="Times New Roman"/>
                </a:rPr>
                <a:t>42 км 195 м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4690861" y="1361938"/>
            <a:ext cx="3304110" cy="744271"/>
            <a:chOff x="4690861" y="1361938"/>
            <a:chExt cx="3304110" cy="744271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4717066" y="1361938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4690861" y="1563957"/>
              <a:ext cx="3304110" cy="2893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SzPts val="1100"/>
                <a:defRPr/>
              </a:pPr>
              <a:r>
                <a:rPr lang="ru-RU" sz="1600">
                  <a:latin typeface="Nunito"/>
                </a:rPr>
                <a:t>Наказание в спортивных играх?</a:t>
              </a:r>
              <a:endParaRPr lang="ru-RU" sz="1600">
                <a:latin typeface="Nunito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 bwMode="auto">
          <a:xfrm>
            <a:off x="6739578" y="2145531"/>
            <a:ext cx="1216523" cy="613981"/>
            <a:chOff x="6739578" y="2145531"/>
            <a:chExt cx="1216523" cy="613981"/>
          </a:xfrm>
        </p:grpSpPr>
        <p:sp>
          <p:nvSpPr>
            <p:cNvPr id="28" name="Google Shape;115;p9"/>
            <p:cNvSpPr/>
            <p:nvPr/>
          </p:nvSpPr>
          <p:spPr bwMode="auto">
            <a:xfrm>
              <a:off x="6739578" y="2145531"/>
              <a:ext cx="1216523" cy="613981"/>
            </a:xfrm>
            <a:custGeom>
              <a:avLst/>
              <a:gdLst/>
              <a:ahLst/>
              <a:cxnLst/>
              <a:rect l="l" t="t" r="r" b="b"/>
              <a:pathLst>
                <a:path w="549996" h="559316" fill="norm" stroke="1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6760980" y="2314247"/>
              <a:ext cx="1160895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ea typeface="Times New Roman"/>
                  <a:cs typeface="Times New Roman"/>
                </a:rPr>
                <a:t>Удаление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 bwMode="auto">
          <a:xfrm>
            <a:off x="6699574" y="3797175"/>
            <a:ext cx="1216523" cy="613981"/>
            <a:chOff x="6699574" y="3797175"/>
            <a:chExt cx="1216523" cy="613981"/>
          </a:xfrm>
        </p:grpSpPr>
        <p:sp>
          <p:nvSpPr>
            <p:cNvPr id="31" name="Google Shape;115;p9"/>
            <p:cNvSpPr/>
            <p:nvPr/>
          </p:nvSpPr>
          <p:spPr bwMode="auto">
            <a:xfrm>
              <a:off x="6699574" y="3797175"/>
              <a:ext cx="1216523" cy="613981"/>
            </a:xfrm>
            <a:custGeom>
              <a:avLst/>
              <a:gdLst/>
              <a:ahLst/>
              <a:cxnLst/>
              <a:rect l="l" t="t" r="r" b="b"/>
              <a:pathLst>
                <a:path w="549996" h="559316" fill="norm" stroke="1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6850574" y="3983683"/>
              <a:ext cx="966931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ea typeface="Times New Roman"/>
                  <a:cs typeface="Times New Roman"/>
                </a:rPr>
                <a:t>Рефери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4690861" y="2921514"/>
            <a:ext cx="3225236" cy="744271"/>
            <a:chOff x="4690861" y="2928286"/>
            <a:chExt cx="3225236" cy="744271"/>
          </a:xfrm>
        </p:grpSpPr>
        <p:sp>
          <p:nvSpPr>
            <p:cNvPr id="30" name="Скругленный прямоугольник 29"/>
            <p:cNvSpPr/>
            <p:nvPr/>
          </p:nvSpPr>
          <p:spPr bwMode="auto">
            <a:xfrm>
              <a:off x="4690861" y="2928286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4854226" y="3053624"/>
              <a:ext cx="2045753" cy="4862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SzPts val="1100"/>
                <a:defRPr/>
              </a:pPr>
              <a:r>
                <a:rPr lang="ru-RU" sz="1600">
                  <a:latin typeface="Nunito"/>
                </a:rPr>
                <a:t>Как называется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спортивный судья?</a:t>
              </a:r>
              <a:endParaRPr lang="ru-RU" sz="1600">
                <a:latin typeface="Nuni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1" name="Google Shape;541;p44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Физическая культура</a:t>
            </a:r>
            <a:endParaRPr/>
          </a:p>
        </p:txBody>
      </p:sp>
      <p:sp>
        <p:nvSpPr>
          <p:cNvPr id="542" name="Google Shape;542;p44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16" name="Google Shape;776;p51"/>
          <p:cNvSpPr/>
          <p:nvPr/>
        </p:nvSpPr>
        <p:spPr bwMode="auto">
          <a:xfrm>
            <a:off x="7956101" y="3750819"/>
            <a:ext cx="727554" cy="722903"/>
          </a:xfrm>
          <a:custGeom>
            <a:avLst/>
            <a:gdLst/>
            <a:ahLst/>
            <a:cxnLst/>
            <a:rect l="l" t="t" r="r" b="b"/>
            <a:pathLst>
              <a:path w="17204" h="15890" fill="norm" stroke="1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grpSp>
        <p:nvGrpSpPr>
          <p:cNvPr id="10" name="Группа 9"/>
          <p:cNvGrpSpPr/>
          <p:nvPr/>
        </p:nvGrpSpPr>
        <p:grpSpPr bwMode="auto">
          <a:xfrm>
            <a:off x="886198" y="1365038"/>
            <a:ext cx="3225236" cy="744271"/>
            <a:chOff x="886198" y="1365038"/>
            <a:chExt cx="3225236" cy="744271"/>
          </a:xfrm>
        </p:grpSpPr>
        <p:sp>
          <p:nvSpPr>
            <p:cNvPr id="21" name="Скругленный прямоугольник 20"/>
            <p:cNvSpPr/>
            <p:nvPr/>
          </p:nvSpPr>
          <p:spPr bwMode="auto">
            <a:xfrm>
              <a:off x="886198" y="1365038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 bwMode="auto">
            <a:xfrm>
              <a:off x="918302" y="1494029"/>
              <a:ext cx="1984839" cy="4862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lnSpc>
                  <a:spcPct val="80000"/>
                </a:lnSpc>
                <a:defRPr/>
              </a:pPr>
              <a:r>
                <a:rPr lang="ru-RU" sz="1600">
                  <a:latin typeface="Nunito"/>
                </a:rPr>
                <a:t>Как звучит девиз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Олимпийских игр?</a:t>
              </a:r>
              <a:endParaRPr lang="ru-RU" sz="1600">
                <a:latin typeface="Nunito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4385895" y="1352501"/>
            <a:ext cx="3225236" cy="744271"/>
            <a:chOff x="4385895" y="1352501"/>
            <a:chExt cx="3225236" cy="744271"/>
          </a:xfrm>
        </p:grpSpPr>
        <p:sp>
          <p:nvSpPr>
            <p:cNvPr id="30" name="Скругленный прямоугольник 29"/>
            <p:cNvSpPr/>
            <p:nvPr/>
          </p:nvSpPr>
          <p:spPr bwMode="auto">
            <a:xfrm>
              <a:off x="4385895" y="1352501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4419738" y="1404437"/>
              <a:ext cx="2747868" cy="6832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SzPts val="1100"/>
                <a:defRPr/>
              </a:pPr>
              <a:r>
                <a:rPr lang="ru-RU" sz="1600">
                  <a:latin typeface="Nunito"/>
                </a:rPr>
                <a:t>Какая </a:t>
              </a:r>
              <a:r>
                <a:rPr lang="ru-RU" sz="1600">
                  <a:latin typeface="Nunito"/>
                </a:rPr>
                <a:t>организация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руководит современным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олимпийским </a:t>
              </a:r>
              <a:r>
                <a:rPr lang="ru-RU" sz="1600">
                  <a:latin typeface="Nunito"/>
                </a:rPr>
                <a:t>движением?</a:t>
              </a:r>
              <a:endParaRPr lang="ru-RU" sz="1600">
                <a:latin typeface="Nunito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 bwMode="auto">
          <a:xfrm>
            <a:off x="1344631" y="2226866"/>
            <a:ext cx="2854509" cy="437927"/>
            <a:chOff x="1344631" y="2226866"/>
            <a:chExt cx="2854509" cy="437927"/>
          </a:xfrm>
        </p:grpSpPr>
        <p:sp>
          <p:nvSpPr>
            <p:cNvPr id="23" name="Google Shape;115;p9"/>
            <p:cNvSpPr/>
            <p:nvPr/>
          </p:nvSpPr>
          <p:spPr bwMode="auto">
            <a:xfrm>
              <a:off x="1344631" y="2226866"/>
              <a:ext cx="2831786" cy="437927"/>
            </a:xfrm>
            <a:custGeom>
              <a:avLst/>
              <a:gdLst/>
              <a:ahLst/>
              <a:cxnLst/>
              <a:rect l="l" t="t" r="r" b="b"/>
              <a:pathLst>
                <a:path w="549996" h="559316" fill="norm" stroke="1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1388755" y="2314247"/>
              <a:ext cx="2810385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ea typeface="Times New Roman"/>
                  <a:cs typeface="Times New Roman"/>
                </a:rPr>
                <a:t>«Быстрее, выше, сильнее»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 bwMode="auto">
          <a:xfrm>
            <a:off x="878368" y="3101108"/>
            <a:ext cx="3225236" cy="887687"/>
            <a:chOff x="745019" y="1417631"/>
            <a:chExt cx="3225236" cy="744271"/>
          </a:xfrm>
        </p:grpSpPr>
        <p:sp>
          <p:nvSpPr>
            <p:cNvPr id="26" name="Скругленный прямоугольник 25"/>
            <p:cNvSpPr/>
            <p:nvPr/>
          </p:nvSpPr>
          <p:spPr bwMode="auto">
            <a:xfrm>
              <a:off x="745019" y="1417631"/>
              <a:ext cx="3225236" cy="744271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 bwMode="auto">
            <a:xfrm>
              <a:off x="784953" y="1498167"/>
              <a:ext cx="2887329" cy="5831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buSzPts val="1100"/>
                <a:defRPr/>
              </a:pPr>
              <a:r>
                <a:rPr lang="ru-RU" sz="1600">
                  <a:latin typeface="Nunito"/>
                </a:rPr>
                <a:t>Какое физическое качество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развивается при беге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на длинные дистанции?</a:t>
              </a:r>
              <a:endParaRPr lang="ru-RU" sz="1600">
                <a:latin typeface="Nunito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2388746" y="4077823"/>
            <a:ext cx="1820265" cy="437927"/>
            <a:chOff x="2388746" y="4077823"/>
            <a:chExt cx="1820265" cy="437927"/>
          </a:xfrm>
        </p:grpSpPr>
        <p:sp>
          <p:nvSpPr>
            <p:cNvPr id="28" name="Google Shape;115;p9"/>
            <p:cNvSpPr/>
            <p:nvPr/>
          </p:nvSpPr>
          <p:spPr bwMode="auto">
            <a:xfrm>
              <a:off x="2388746" y="4077823"/>
              <a:ext cx="1820265" cy="437927"/>
            </a:xfrm>
            <a:custGeom>
              <a:avLst/>
              <a:gdLst/>
              <a:ahLst/>
              <a:cxnLst/>
              <a:rect l="l" t="t" r="r" b="b"/>
              <a:pathLst>
                <a:path w="549996" h="559316" fill="norm" stroke="1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2456441" y="4127509"/>
              <a:ext cx="1625766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  <a:t>Выносливость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 bwMode="auto">
          <a:xfrm>
            <a:off x="5664507" y="2163109"/>
            <a:ext cx="2012506" cy="732931"/>
            <a:chOff x="5664507" y="2163109"/>
            <a:chExt cx="2012506" cy="732931"/>
          </a:xfrm>
        </p:grpSpPr>
        <p:sp>
          <p:nvSpPr>
            <p:cNvPr id="32" name="Google Shape;115;p9"/>
            <p:cNvSpPr/>
            <p:nvPr/>
          </p:nvSpPr>
          <p:spPr bwMode="auto">
            <a:xfrm>
              <a:off x="5664507" y="2163109"/>
              <a:ext cx="2012506" cy="705338"/>
            </a:xfrm>
            <a:custGeom>
              <a:avLst/>
              <a:gdLst>
                <a:gd name="connsiteX0" fmla="*/ 557105 w 570435"/>
                <a:gd name="connsiteY0" fmla="*/ 188737 h 549332"/>
                <a:gd name="connsiteX1" fmla="*/ 142655 w 570435"/>
                <a:gd name="connsiteY1" fmla="*/ 25896 h 549332"/>
                <a:gd name="connsiteX2" fmla="*/ 108551 w 570435"/>
                <a:gd name="connsiteY2" fmla="*/ 502259 h 549332"/>
                <a:gd name="connsiteX3" fmla="*/ 296532 w 570435"/>
                <a:gd name="connsiteY3" fmla="*/ 547599 h 549332"/>
                <a:gd name="connsiteX4" fmla="*/ 557105 w 570435"/>
                <a:gd name="connsiteY4" fmla="*/ 188737 h 549332"/>
                <a:gd name="connsiteX0" fmla="*/ 542217 w 554816"/>
                <a:gd name="connsiteY0" fmla="*/ 122631 h 563891"/>
                <a:gd name="connsiteX1" fmla="*/ 117925 w 554816"/>
                <a:gd name="connsiteY1" fmla="*/ 40924 h 563891"/>
                <a:gd name="connsiteX2" fmla="*/ 83821 w 554816"/>
                <a:gd name="connsiteY2" fmla="*/ 517287 h 563891"/>
                <a:gd name="connsiteX3" fmla="*/ 271802 w 554816"/>
                <a:gd name="connsiteY3" fmla="*/ 562627 h 563891"/>
                <a:gd name="connsiteX4" fmla="*/ 542217 w 554816"/>
                <a:gd name="connsiteY4" fmla="*/ 122631 h 563891"/>
                <a:gd name="connsiteX0" fmla="*/ 536065 w 549094"/>
                <a:gd name="connsiteY0" fmla="*/ 144896 h 551551"/>
                <a:gd name="connsiteX1" fmla="*/ 117678 w 549094"/>
                <a:gd name="connsiteY1" fmla="*/ 28418 h 551551"/>
                <a:gd name="connsiteX2" fmla="*/ 83574 w 549094"/>
                <a:gd name="connsiteY2" fmla="*/ 504781 h 551551"/>
                <a:gd name="connsiteX3" fmla="*/ 271555 w 549094"/>
                <a:gd name="connsiteY3" fmla="*/ 550121 h 551551"/>
                <a:gd name="connsiteX4" fmla="*/ 536065 w 549094"/>
                <a:gd name="connsiteY4" fmla="*/ 144896 h 551551"/>
                <a:gd name="connsiteX0" fmla="*/ 506812 w 519841"/>
                <a:gd name="connsiteY0" fmla="*/ 129782 h 536437"/>
                <a:gd name="connsiteX1" fmla="*/ 88425 w 519841"/>
                <a:gd name="connsiteY1" fmla="*/ 13304 h 536437"/>
                <a:gd name="connsiteX2" fmla="*/ 1233 w 519841"/>
                <a:gd name="connsiteY2" fmla="*/ 284709 h 536437"/>
                <a:gd name="connsiteX3" fmla="*/ 54321 w 519841"/>
                <a:gd name="connsiteY3" fmla="*/ 489667 h 536437"/>
                <a:gd name="connsiteX4" fmla="*/ 242302 w 519841"/>
                <a:gd name="connsiteY4" fmla="*/ 535007 h 536437"/>
                <a:gd name="connsiteX5" fmla="*/ 506812 w 519841"/>
                <a:gd name="connsiteY5" fmla="*/ 129782 h 53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841" h="536437" fill="norm" stroke="1" extrusionOk="0">
                  <a:moveTo>
                    <a:pt x="506812" y="129782"/>
                  </a:moveTo>
                  <a:cubicBezTo>
                    <a:pt x="478135" y="-13473"/>
                    <a:pt x="172688" y="-12517"/>
                    <a:pt x="88425" y="13304"/>
                  </a:cubicBezTo>
                  <a:cubicBezTo>
                    <a:pt x="4162" y="39125"/>
                    <a:pt x="6917" y="205315"/>
                    <a:pt x="1233" y="284709"/>
                  </a:cubicBezTo>
                  <a:cubicBezTo>
                    <a:pt x="-4451" y="364103"/>
                    <a:pt x="8894" y="447951"/>
                    <a:pt x="54321" y="489667"/>
                  </a:cubicBezTo>
                  <a:cubicBezTo>
                    <a:pt x="107378" y="531959"/>
                    <a:pt x="177098" y="535927"/>
                    <a:pt x="242302" y="535007"/>
                  </a:cubicBezTo>
                  <a:cubicBezTo>
                    <a:pt x="450388" y="557370"/>
                    <a:pt x="559146" y="312874"/>
                    <a:pt x="506812" y="12978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5749639" y="2200465"/>
              <a:ext cx="1906290" cy="69557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ru-RU" sz="1600" b="1">
                  <a:solidFill>
                    <a:schemeClr val="accent1"/>
                  </a:solidFill>
                  <a:latin typeface="Nunito"/>
                  <a:cs typeface="Times New Roman"/>
                </a:rPr>
                <a:t>М</a:t>
              </a:r>
              <a: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  <a:t>еждународный</a:t>
              </a:r>
              <a:b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</a:br>
              <a:r>
                <a:rPr lang="ru-RU" sz="1600" b="1">
                  <a:solidFill>
                    <a:schemeClr val="accent1"/>
                  </a:solidFill>
                  <a:latin typeface="Nunito"/>
                  <a:cs typeface="Times New Roman"/>
                </a:rPr>
                <a:t>О</a:t>
              </a:r>
              <a: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  <a:t>лимпийский</a:t>
              </a:r>
              <a:b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</a:br>
              <a:r>
                <a:rPr lang="ru-RU" sz="1600" b="1">
                  <a:solidFill>
                    <a:schemeClr val="accent1"/>
                  </a:solidFill>
                  <a:latin typeface="Nunito"/>
                  <a:cs typeface="Times New Roman"/>
                </a:rPr>
                <a:t>К</a:t>
              </a:r>
              <a: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  <a:t>омитет</a:t>
              </a:r>
              <a:endParaRPr lang="ru-RU" sz="1600" b="1">
                <a:latin typeface="Nunito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4516709" y="3101107"/>
            <a:ext cx="3275256" cy="887688"/>
            <a:chOff x="4516709" y="3101107"/>
            <a:chExt cx="3275256" cy="887688"/>
          </a:xfrm>
        </p:grpSpPr>
        <p:sp>
          <p:nvSpPr>
            <p:cNvPr id="34" name="Скругленный прямоугольник 33"/>
            <p:cNvSpPr/>
            <p:nvPr/>
          </p:nvSpPr>
          <p:spPr bwMode="auto">
            <a:xfrm>
              <a:off x="4516709" y="3101107"/>
              <a:ext cx="3225236" cy="887688"/>
            </a:xfrm>
            <a:prstGeom prst="roundRect">
              <a:avLst>
                <a:gd name="adj" fmla="val 16667"/>
              </a:avLst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4516709" y="3264531"/>
              <a:ext cx="3275256" cy="48628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lvl="0">
                <a:lnSpc>
                  <a:spcPct val="80000"/>
                </a:lnSpc>
                <a:buSzPts val="1100"/>
                <a:defRPr/>
              </a:pPr>
              <a:r>
                <a:rPr lang="ru-RU" sz="1600">
                  <a:latin typeface="Nunito"/>
                </a:rPr>
                <a:t>Волейбол, как спортивная </a:t>
              </a:r>
              <a:r>
                <a:rPr lang="ru-RU" sz="1600">
                  <a:latin typeface="Nunito"/>
                </a:rPr>
                <a:t>игра,</a:t>
              </a:r>
              <a:br>
                <a:rPr lang="ru-RU" sz="1600">
                  <a:latin typeface="Nunito"/>
                </a:rPr>
              </a:br>
              <a:r>
                <a:rPr lang="ru-RU" sz="1600">
                  <a:latin typeface="Nunito"/>
                </a:rPr>
                <a:t>появился </a:t>
              </a:r>
              <a:r>
                <a:rPr lang="ru-RU" sz="1600">
                  <a:latin typeface="Nunito"/>
                </a:rPr>
                <a:t>в конце XIX века в ...?</a:t>
              </a:r>
              <a:endParaRPr lang="ru-RU" sz="1600">
                <a:latin typeface="Nunito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6492240" y="4086879"/>
            <a:ext cx="1249705" cy="437927"/>
            <a:chOff x="6492240" y="4086879"/>
            <a:chExt cx="1249705" cy="437927"/>
          </a:xfrm>
        </p:grpSpPr>
        <p:sp>
          <p:nvSpPr>
            <p:cNvPr id="35" name="Google Shape;115;p9"/>
            <p:cNvSpPr/>
            <p:nvPr/>
          </p:nvSpPr>
          <p:spPr bwMode="auto">
            <a:xfrm>
              <a:off x="6492240" y="4086879"/>
              <a:ext cx="1249705" cy="437927"/>
            </a:xfrm>
            <a:custGeom>
              <a:avLst/>
              <a:gdLst/>
              <a:ahLst/>
              <a:cxnLst/>
              <a:rect l="l" t="t" r="r" b="b"/>
              <a:pathLst>
                <a:path w="549996" h="559316" fill="norm" stroke="1" extrusionOk="0">
                  <a:moveTo>
                    <a:pt x="536665" y="198722"/>
                  </a:moveTo>
                  <a:cubicBezTo>
                    <a:pt x="507988" y="55467"/>
                    <a:pt x="324589" y="-49573"/>
                    <a:pt x="179295" y="24291"/>
                  </a:cubicBezTo>
                  <a:cubicBezTo>
                    <a:pt x="17974" y="106420"/>
                    <a:pt x="-81169" y="375917"/>
                    <a:pt x="88111" y="512244"/>
                  </a:cubicBezTo>
                  <a:cubicBezTo>
                    <a:pt x="141168" y="554536"/>
                    <a:pt x="210888" y="558504"/>
                    <a:pt x="276092" y="557584"/>
                  </a:cubicBezTo>
                  <a:cubicBezTo>
                    <a:pt x="484178" y="579947"/>
                    <a:pt x="588999" y="381814"/>
                    <a:pt x="536665" y="1987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6769080" y="4142108"/>
              <a:ext cx="696024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>
                  <a:solidFill>
                    <a:srgbClr val="333333"/>
                  </a:solidFill>
                  <a:latin typeface="Nunito"/>
                  <a:cs typeface="Times New Roman"/>
                </a:rPr>
                <a:t>США</a:t>
              </a:r>
              <a:endParaRPr lang="ru-RU" sz="1600" b="1">
                <a:latin typeface="Nuni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6" name="Google Shape;436;p38"/>
          <p:cNvSpPr txBox="1">
            <a:spLocks noGrp="1"/>
          </p:cNvSpPr>
          <p:nvPr>
            <p:ph type="body" idx="4294967295"/>
          </p:nvPr>
        </p:nvSpPr>
        <p:spPr bwMode="auto">
          <a:xfrm>
            <a:off x="1415143" y="2081576"/>
            <a:ext cx="6113707" cy="11188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5400" b="1">
                <a:latin typeface="Amatic SC"/>
                <a:cs typeface="Amatic SC"/>
              </a:rPr>
              <a:t>Подведение итогов</a:t>
            </a:r>
            <a:endParaRPr sz="5400" b="1">
              <a:latin typeface="Amatic SC"/>
              <a:cs typeface="Amatic SC"/>
            </a:endParaRPr>
          </a:p>
        </p:txBody>
      </p:sp>
      <p:sp>
        <p:nvSpPr>
          <p:cNvPr id="437" name="Google Shape;437;p38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7" name="Google Shape;765;p51"/>
          <p:cNvSpPr/>
          <p:nvPr/>
        </p:nvSpPr>
        <p:spPr bwMode="auto">
          <a:xfrm>
            <a:off x="7751776" y="3831772"/>
            <a:ext cx="815282" cy="746924"/>
          </a:xfrm>
          <a:custGeom>
            <a:avLst/>
            <a:gdLst/>
            <a:ahLst/>
            <a:cxnLst/>
            <a:rect l="l" t="t" r="r" b="b"/>
            <a:pathLst>
              <a:path w="17618" h="17812" fill="norm" stroke="1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</p:spPr>
        <p:txBody>
          <a:bodyPr/>
          <a:lstStyle/>
          <a:p>
            <a:pPr>
              <a:defRPr/>
            </a:pPr>
            <a:r>
              <a:rPr lang="ru-RU" sz="3200"/>
              <a:t>А пока посмотрим видео и кое-что узнаем о себе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6" name="Google Shape;753;p51"/>
          <p:cNvSpPr/>
          <p:nvPr/>
        </p:nvSpPr>
        <p:spPr bwMode="auto">
          <a:xfrm>
            <a:off x="7863918" y="3810001"/>
            <a:ext cx="790225" cy="628548"/>
          </a:xfrm>
          <a:custGeom>
            <a:avLst/>
            <a:gdLst/>
            <a:ahLst/>
            <a:cxnLst/>
            <a:rect l="l" t="t" r="r" b="b"/>
            <a:pathLst>
              <a:path w="16717" h="15403" fill="norm" stroke="1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</p:spPr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sp>
        <p:nvSpPr>
          <p:cNvPr id="5" name="Google Shape;436;p38"/>
          <p:cNvSpPr txBox="1">
            <a:spLocks noGrp="1"/>
          </p:cNvSpPr>
          <p:nvPr>
            <p:ph type="body" idx="4294967295"/>
          </p:nvPr>
        </p:nvSpPr>
        <p:spPr bwMode="auto">
          <a:xfrm>
            <a:off x="1426027" y="2133601"/>
            <a:ext cx="6014275" cy="110109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6000" b="1">
                <a:latin typeface="Amatic SC"/>
                <a:cs typeface="Amatic SC"/>
              </a:rPr>
              <a:t>оглашение результатов</a:t>
            </a:r>
            <a:endParaRPr sz="6000" b="1">
              <a:latin typeface="Amatic SC"/>
              <a:cs typeface="Amatic SC"/>
            </a:endParaRPr>
          </a:p>
        </p:txBody>
      </p:sp>
      <p:sp>
        <p:nvSpPr>
          <p:cNvPr id="6" name="Google Shape;765;p51"/>
          <p:cNvSpPr/>
          <p:nvPr/>
        </p:nvSpPr>
        <p:spPr bwMode="auto">
          <a:xfrm>
            <a:off x="7751776" y="3831772"/>
            <a:ext cx="815282" cy="746924"/>
          </a:xfrm>
          <a:custGeom>
            <a:avLst/>
            <a:gdLst/>
            <a:ahLst/>
            <a:cxnLst/>
            <a:rect l="l" t="t" r="r" b="b"/>
            <a:pathLst>
              <a:path w="17618" h="17812" fill="norm" stroke="1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Наука о пещерах– это ..?</a:t>
            </a:r>
            <a:endParaRPr sz="360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291" name="Google Shape;291;p26"/>
          <p:cNvSpPr/>
          <p:nvPr/>
        </p:nvSpPr>
        <p:spPr bwMode="auto"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fill="norm" stroke="1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186543" y="1719943"/>
            <a:ext cx="5627914" cy="5769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Селенология</a:t>
            </a:r>
            <a:endParaRPr/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1186543" y="2565368"/>
            <a:ext cx="5627914" cy="57694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Краеведение</a:t>
            </a:r>
            <a:endParaRPr/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1186543" y="3450772"/>
            <a:ext cx="5627914" cy="5769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Спелеология</a:t>
            </a:r>
            <a:endParaRPr/>
          </a:p>
        </p:txBody>
      </p:sp>
      <p:sp>
        <p:nvSpPr>
          <p:cNvPr id="34" name="Google Shape;803;p51"/>
          <p:cNvSpPr/>
          <p:nvPr/>
        </p:nvSpPr>
        <p:spPr bwMode="auto">
          <a:xfrm>
            <a:off x="544286" y="3450772"/>
            <a:ext cx="597233" cy="576943"/>
          </a:xfrm>
          <a:custGeom>
            <a:avLst/>
            <a:gdLst/>
            <a:ahLst/>
            <a:cxnLst/>
            <a:rect l="l" t="t" r="r" b="b"/>
            <a:pathLst>
              <a:path w="16620" h="16644" fill="norm" stroke="1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/>
              <a:t>Наука о бумажных деньгах– это ..?</a:t>
            </a:r>
            <a:endParaRPr sz="3600"/>
          </a:p>
        </p:txBody>
      </p:sp>
      <p:sp>
        <p:nvSpPr>
          <p:cNvPr id="277" name="Google Shape;277;p26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291" name="Google Shape;291;p26"/>
          <p:cNvSpPr/>
          <p:nvPr/>
        </p:nvSpPr>
        <p:spPr bwMode="auto">
          <a:xfrm rot="1401486">
            <a:off x="7762388" y="3783390"/>
            <a:ext cx="815095" cy="916939"/>
          </a:xfrm>
          <a:custGeom>
            <a:avLst/>
            <a:gdLst/>
            <a:ahLst/>
            <a:cxnLst/>
            <a:rect l="l" t="t" r="r" b="b"/>
            <a:pathLst>
              <a:path w="345632" h="388818" fill="norm" stroke="1" extrusionOk="0">
                <a:moveTo>
                  <a:pt x="183559" y="374102"/>
                </a:moveTo>
                <a:lnTo>
                  <a:pt x="158938" y="372918"/>
                </a:lnTo>
                <a:cubicBezTo>
                  <a:pt x="154882" y="372473"/>
                  <a:pt x="151133" y="375110"/>
                  <a:pt x="150168" y="379079"/>
                </a:cubicBezTo>
                <a:cubicBezTo>
                  <a:pt x="149401" y="382587"/>
                  <a:pt x="151768" y="387410"/>
                  <a:pt x="155803" y="387585"/>
                </a:cubicBezTo>
                <a:lnTo>
                  <a:pt x="180424" y="388769"/>
                </a:lnTo>
                <a:cubicBezTo>
                  <a:pt x="184480" y="389214"/>
                  <a:pt x="188229" y="386577"/>
                  <a:pt x="189194" y="382609"/>
                </a:cubicBezTo>
                <a:cubicBezTo>
                  <a:pt x="189961" y="379101"/>
                  <a:pt x="187593" y="374299"/>
                  <a:pt x="183559" y="374102"/>
                </a:cubicBezTo>
                <a:close/>
                <a:moveTo>
                  <a:pt x="52626" y="236810"/>
                </a:moveTo>
                <a:cubicBezTo>
                  <a:pt x="32806" y="224679"/>
                  <a:pt x="18928" y="204868"/>
                  <a:pt x="14280" y="182108"/>
                </a:cubicBezTo>
                <a:cubicBezTo>
                  <a:pt x="12241" y="172725"/>
                  <a:pt x="-1747" y="178359"/>
                  <a:pt x="182" y="187283"/>
                </a:cubicBezTo>
                <a:cubicBezTo>
                  <a:pt x="5970" y="213759"/>
                  <a:pt x="22523" y="236626"/>
                  <a:pt x="45873" y="250403"/>
                </a:cubicBezTo>
                <a:cubicBezTo>
                  <a:pt x="53722" y="255139"/>
                  <a:pt x="60672" y="241677"/>
                  <a:pt x="52626" y="236810"/>
                </a:cubicBezTo>
                <a:close/>
                <a:moveTo>
                  <a:pt x="173868" y="342969"/>
                </a:moveTo>
                <a:cubicBezTo>
                  <a:pt x="195201" y="344657"/>
                  <a:pt x="216687" y="344854"/>
                  <a:pt x="236880" y="336830"/>
                </a:cubicBezTo>
                <a:cubicBezTo>
                  <a:pt x="245649" y="333366"/>
                  <a:pt x="241703" y="319290"/>
                  <a:pt x="232495" y="322886"/>
                </a:cubicBezTo>
                <a:cubicBezTo>
                  <a:pt x="197284" y="336523"/>
                  <a:pt x="143415" y="324969"/>
                  <a:pt x="107174" y="316309"/>
                </a:cubicBezTo>
                <a:cubicBezTo>
                  <a:pt x="98273" y="314116"/>
                  <a:pt x="94743" y="328586"/>
                  <a:pt x="104039" y="330998"/>
                </a:cubicBezTo>
                <a:cubicBezTo>
                  <a:pt x="126928" y="337014"/>
                  <a:pt x="150278" y="341020"/>
                  <a:pt x="173868" y="342969"/>
                </a:cubicBezTo>
                <a:close/>
                <a:moveTo>
                  <a:pt x="231881" y="348231"/>
                </a:moveTo>
                <a:cubicBezTo>
                  <a:pt x="217213" y="360136"/>
                  <a:pt x="192877" y="355291"/>
                  <a:pt x="175403" y="353975"/>
                </a:cubicBezTo>
                <a:cubicBezTo>
                  <a:pt x="154750" y="352418"/>
                  <a:pt x="134207" y="349590"/>
                  <a:pt x="114584" y="342618"/>
                </a:cubicBezTo>
                <a:cubicBezTo>
                  <a:pt x="105968" y="339593"/>
                  <a:pt x="98909" y="353076"/>
                  <a:pt x="107832" y="356211"/>
                </a:cubicBezTo>
                <a:cubicBezTo>
                  <a:pt x="131269" y="364433"/>
                  <a:pt x="155561" y="367678"/>
                  <a:pt x="180183" y="369191"/>
                </a:cubicBezTo>
                <a:cubicBezTo>
                  <a:pt x="199915" y="370418"/>
                  <a:pt x="223067" y="373795"/>
                  <a:pt x="239598" y="360421"/>
                </a:cubicBezTo>
                <a:cubicBezTo>
                  <a:pt x="247053" y="354392"/>
                  <a:pt x="239532" y="342048"/>
                  <a:pt x="231881" y="348231"/>
                </a:cubicBezTo>
                <a:close/>
                <a:moveTo>
                  <a:pt x="329357" y="29207"/>
                </a:moveTo>
                <a:cubicBezTo>
                  <a:pt x="323460" y="21884"/>
                  <a:pt x="311072" y="30610"/>
                  <a:pt x="316838" y="37779"/>
                </a:cubicBezTo>
                <a:cubicBezTo>
                  <a:pt x="325455" y="48160"/>
                  <a:pt x="330388" y="61092"/>
                  <a:pt x="330892" y="74569"/>
                </a:cubicBezTo>
                <a:cubicBezTo>
                  <a:pt x="331287" y="84325"/>
                  <a:pt x="345998" y="82374"/>
                  <a:pt x="345626" y="73100"/>
                </a:cubicBezTo>
                <a:cubicBezTo>
                  <a:pt x="345077" y="57097"/>
                  <a:pt x="339377" y="41699"/>
                  <a:pt x="329357" y="29207"/>
                </a:cubicBezTo>
                <a:close/>
                <a:moveTo>
                  <a:pt x="238370" y="222"/>
                </a:moveTo>
                <a:cubicBezTo>
                  <a:pt x="229404" y="-1970"/>
                  <a:pt x="225830" y="12719"/>
                  <a:pt x="235213" y="14890"/>
                </a:cubicBezTo>
                <a:cubicBezTo>
                  <a:pt x="289564" y="27475"/>
                  <a:pt x="309757" y="85531"/>
                  <a:pt x="312870" y="135190"/>
                </a:cubicBezTo>
                <a:cubicBezTo>
                  <a:pt x="313462" y="144924"/>
                  <a:pt x="328217" y="142995"/>
                  <a:pt x="327604" y="133721"/>
                </a:cubicBezTo>
                <a:cubicBezTo>
                  <a:pt x="324139" y="76893"/>
                  <a:pt x="299584" y="14386"/>
                  <a:pt x="238370" y="222"/>
                </a:cubicBezTo>
                <a:close/>
                <a:moveTo>
                  <a:pt x="168212" y="16688"/>
                </a:moveTo>
                <a:cubicBezTo>
                  <a:pt x="107218" y="18507"/>
                  <a:pt x="43417" y="57577"/>
                  <a:pt x="32433" y="121465"/>
                </a:cubicBezTo>
                <a:cubicBezTo>
                  <a:pt x="26952" y="150686"/>
                  <a:pt x="35020" y="180815"/>
                  <a:pt x="54358" y="203397"/>
                </a:cubicBezTo>
                <a:cubicBezTo>
                  <a:pt x="65561" y="216552"/>
                  <a:pt x="78475" y="227975"/>
                  <a:pt x="86653" y="243431"/>
                </a:cubicBezTo>
                <a:cubicBezTo>
                  <a:pt x="95006" y="259548"/>
                  <a:pt x="98711" y="277662"/>
                  <a:pt x="97396" y="295765"/>
                </a:cubicBezTo>
                <a:cubicBezTo>
                  <a:pt x="93011" y="299054"/>
                  <a:pt x="92704" y="307758"/>
                  <a:pt x="99763" y="309402"/>
                </a:cubicBezTo>
                <a:cubicBezTo>
                  <a:pt x="127432" y="315984"/>
                  <a:pt x="155693" y="319832"/>
                  <a:pt x="184107" y="320891"/>
                </a:cubicBezTo>
                <a:cubicBezTo>
                  <a:pt x="206536" y="321680"/>
                  <a:pt x="232341" y="323697"/>
                  <a:pt x="251942" y="311025"/>
                </a:cubicBezTo>
                <a:cubicBezTo>
                  <a:pt x="259791" y="305960"/>
                  <a:pt x="252797" y="294274"/>
                  <a:pt x="244817" y="298528"/>
                </a:cubicBezTo>
                <a:cubicBezTo>
                  <a:pt x="245123" y="281183"/>
                  <a:pt x="249398" y="264139"/>
                  <a:pt x="257335" y="248715"/>
                </a:cubicBezTo>
                <a:cubicBezTo>
                  <a:pt x="264614" y="234749"/>
                  <a:pt x="275642" y="223634"/>
                  <a:pt x="284325" y="210632"/>
                </a:cubicBezTo>
                <a:cubicBezTo>
                  <a:pt x="302017" y="184126"/>
                  <a:pt x="303574" y="146218"/>
                  <a:pt x="297654" y="115699"/>
                </a:cubicBezTo>
                <a:cubicBezTo>
                  <a:pt x="285815" y="54836"/>
                  <a:pt x="229864" y="11229"/>
                  <a:pt x="168124" y="16688"/>
                </a:cubicBezTo>
                <a:close/>
                <a:moveTo>
                  <a:pt x="188317" y="306552"/>
                </a:moveTo>
                <a:cubicBezTo>
                  <a:pt x="177223" y="305719"/>
                  <a:pt x="167181" y="305193"/>
                  <a:pt x="156351" y="303965"/>
                </a:cubicBezTo>
                <a:cubicBezTo>
                  <a:pt x="153654" y="264918"/>
                  <a:pt x="147713" y="226161"/>
                  <a:pt x="138614" y="188094"/>
                </a:cubicBezTo>
                <a:cubicBezTo>
                  <a:pt x="146068" y="188815"/>
                  <a:pt x="153522" y="186590"/>
                  <a:pt x="159376" y="181889"/>
                </a:cubicBezTo>
                <a:cubicBezTo>
                  <a:pt x="169352" y="189914"/>
                  <a:pt x="182375" y="192040"/>
                  <a:pt x="195442" y="191251"/>
                </a:cubicBezTo>
                <a:cubicBezTo>
                  <a:pt x="190509" y="229485"/>
                  <a:pt x="188097" y="268002"/>
                  <a:pt x="188229" y="306552"/>
                </a:cubicBezTo>
                <a:close/>
                <a:moveTo>
                  <a:pt x="160801" y="151633"/>
                </a:moveTo>
                <a:cubicBezTo>
                  <a:pt x="161898" y="152905"/>
                  <a:pt x="161656" y="154988"/>
                  <a:pt x="160670" y="157334"/>
                </a:cubicBezTo>
                <a:cubicBezTo>
                  <a:pt x="159004" y="154637"/>
                  <a:pt x="159047" y="152730"/>
                  <a:pt x="160714" y="151633"/>
                </a:cubicBezTo>
                <a:close/>
                <a:moveTo>
                  <a:pt x="280224" y="187261"/>
                </a:moveTo>
                <a:cubicBezTo>
                  <a:pt x="275270" y="202060"/>
                  <a:pt x="264088" y="213088"/>
                  <a:pt x="255077" y="225453"/>
                </a:cubicBezTo>
                <a:cubicBezTo>
                  <a:pt x="238195" y="248397"/>
                  <a:pt x="229404" y="276296"/>
                  <a:pt x="230083" y="304776"/>
                </a:cubicBezTo>
                <a:cubicBezTo>
                  <a:pt x="221160" y="306802"/>
                  <a:pt x="212039" y="307651"/>
                  <a:pt x="202897" y="307298"/>
                </a:cubicBezTo>
                <a:cubicBezTo>
                  <a:pt x="202699" y="267842"/>
                  <a:pt x="205155" y="228420"/>
                  <a:pt x="210285" y="189300"/>
                </a:cubicBezTo>
                <a:cubicBezTo>
                  <a:pt x="211754" y="188993"/>
                  <a:pt x="213201" y="188686"/>
                  <a:pt x="214670" y="188335"/>
                </a:cubicBezTo>
                <a:cubicBezTo>
                  <a:pt x="223835" y="186143"/>
                  <a:pt x="219822" y="172155"/>
                  <a:pt x="210285" y="174413"/>
                </a:cubicBezTo>
                <a:cubicBezTo>
                  <a:pt x="196845" y="177680"/>
                  <a:pt x="180643" y="179499"/>
                  <a:pt x="169089" y="170247"/>
                </a:cubicBezTo>
                <a:cubicBezTo>
                  <a:pt x="176916" y="157926"/>
                  <a:pt x="181366" y="141745"/>
                  <a:pt x="168453" y="135738"/>
                </a:cubicBezTo>
                <a:cubicBezTo>
                  <a:pt x="160253" y="131989"/>
                  <a:pt x="151176" y="137032"/>
                  <a:pt x="147603" y="144705"/>
                </a:cubicBezTo>
                <a:cubicBezTo>
                  <a:pt x="143766" y="152993"/>
                  <a:pt x="145410" y="163144"/>
                  <a:pt x="149795" y="171015"/>
                </a:cubicBezTo>
                <a:cubicBezTo>
                  <a:pt x="142166" y="176671"/>
                  <a:pt x="130195" y="172878"/>
                  <a:pt x="127651" y="163736"/>
                </a:cubicBezTo>
                <a:cubicBezTo>
                  <a:pt x="125108" y="154593"/>
                  <a:pt x="111011" y="160074"/>
                  <a:pt x="113554" y="168910"/>
                </a:cubicBezTo>
                <a:cubicBezTo>
                  <a:pt x="115001" y="173858"/>
                  <a:pt x="117873" y="178265"/>
                  <a:pt x="121842" y="181560"/>
                </a:cubicBezTo>
                <a:cubicBezTo>
                  <a:pt x="130831" y="221310"/>
                  <a:pt x="138504" y="261410"/>
                  <a:pt x="141223" y="302145"/>
                </a:cubicBezTo>
                <a:cubicBezTo>
                  <a:pt x="131313" y="300683"/>
                  <a:pt x="121469" y="298916"/>
                  <a:pt x="111669" y="296840"/>
                </a:cubicBezTo>
                <a:cubicBezTo>
                  <a:pt x="114540" y="266343"/>
                  <a:pt x="103995" y="237008"/>
                  <a:pt x="84131" y="213965"/>
                </a:cubicBezTo>
                <a:cubicBezTo>
                  <a:pt x="74243" y="202542"/>
                  <a:pt x="62799" y="192347"/>
                  <a:pt x="55234" y="179105"/>
                </a:cubicBezTo>
                <a:cubicBezTo>
                  <a:pt x="48328" y="166566"/>
                  <a:pt x="44908" y="152412"/>
                  <a:pt x="45325" y="138106"/>
                </a:cubicBezTo>
                <a:cubicBezTo>
                  <a:pt x="46312" y="74897"/>
                  <a:pt x="104696" y="37845"/>
                  <a:pt x="161876" y="31355"/>
                </a:cubicBezTo>
                <a:cubicBezTo>
                  <a:pt x="250824" y="23024"/>
                  <a:pt x="304276" y="105965"/>
                  <a:pt x="280137" y="187261"/>
                </a:cubicBezTo>
                <a:close/>
                <a:moveTo>
                  <a:pt x="153808" y="53521"/>
                </a:moveTo>
                <a:cubicBezTo>
                  <a:pt x="144512" y="53521"/>
                  <a:pt x="144687" y="68320"/>
                  <a:pt x="154400" y="68320"/>
                </a:cubicBezTo>
                <a:cubicBezTo>
                  <a:pt x="163608" y="68364"/>
                  <a:pt x="163432" y="53565"/>
                  <a:pt x="153720" y="53565"/>
                </a:cubicBezTo>
                <a:close/>
                <a:moveTo>
                  <a:pt x="126095" y="62642"/>
                </a:moveTo>
                <a:cubicBezTo>
                  <a:pt x="99632" y="72111"/>
                  <a:pt x="79549" y="94062"/>
                  <a:pt x="72489" y="121268"/>
                </a:cubicBezTo>
                <a:cubicBezTo>
                  <a:pt x="69946" y="130783"/>
                  <a:pt x="84482" y="132691"/>
                  <a:pt x="86894" y="123614"/>
                </a:cubicBezTo>
                <a:cubicBezTo>
                  <a:pt x="92704" y="101744"/>
                  <a:pt x="108950" y="84158"/>
                  <a:pt x="130283" y="76629"/>
                </a:cubicBezTo>
                <a:cubicBezTo>
                  <a:pt x="139206" y="73428"/>
                  <a:pt x="135281" y="59353"/>
                  <a:pt x="126007" y="626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 bwMode="auto">
          <a:xfrm>
            <a:off x="1186543" y="1719943"/>
            <a:ext cx="5627914" cy="57694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Териология</a:t>
            </a:r>
            <a:endParaRPr/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1186543" y="2565368"/>
            <a:ext cx="5627914" cy="57694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Nunito"/>
              </a:rPr>
              <a:t>Бонистика</a:t>
            </a:r>
            <a:endParaRPr/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1186543" y="3450772"/>
            <a:ext cx="5627914" cy="5769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</a:rPr>
              <a:t>Анализ</a:t>
            </a:r>
            <a:endParaRPr/>
          </a:p>
        </p:txBody>
      </p:sp>
      <p:sp>
        <p:nvSpPr>
          <p:cNvPr id="34" name="Google Shape;803;p51"/>
          <p:cNvSpPr/>
          <p:nvPr/>
        </p:nvSpPr>
        <p:spPr bwMode="auto">
          <a:xfrm>
            <a:off x="468086" y="2565368"/>
            <a:ext cx="597233" cy="576943"/>
          </a:xfrm>
          <a:custGeom>
            <a:avLst/>
            <a:gdLst/>
            <a:ahLst/>
            <a:cxnLst/>
            <a:rect l="l" t="t" r="r" b="b"/>
            <a:pathLst>
              <a:path w="16620" h="16644" fill="norm" stroke="1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 idx="4294967295"/>
          </p:nvPr>
        </p:nvSpPr>
        <p:spPr bwMode="auto">
          <a:xfrm>
            <a:off x="883375" y="683599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 каком научном деятеле идет речь?</a:t>
            </a: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4294967295"/>
          </p:nvPr>
        </p:nvSpPr>
        <p:spPr bwMode="auto">
          <a:xfrm>
            <a:off x="844289" y="1313585"/>
            <a:ext cx="7150997" cy="3206005"/>
          </a:xfrm>
          <a:prstGeom prst="rect">
            <a:avLst/>
          </a:prstGeom>
        </p:spPr>
        <p:txBody>
          <a:bodyPr spcFirstLastPara="1" wrap="none" lIns="0" tIns="0" rIns="0" bIns="0" anchor="t" anchorCtr="0">
            <a:spAutoFit/>
          </a:bodyPr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Великий врач, в 26 лет стал профессором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хирургии.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Создатель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новой науки в медицине —</a:t>
            </a:r>
            <a:br>
              <a:rPr lang="en-US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хирургической анатомии;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создатель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первой в России хирургической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клиники,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которой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основал еще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одно направление медицины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—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госпитальную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хирургию. </a:t>
            </a:r>
            <a:endParaRPr/>
          </a:p>
          <a:p>
            <a:pPr marL="0" indent="0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Благодаря его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инициативе в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русской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армии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была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введена новая форма медицинской помощи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—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появились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сестры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милосердия. Им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были заложены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основы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военно-полевой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медицины...</a:t>
            </a:r>
            <a:endParaRPr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7" name="Google Shape;247;p22"/>
          <p:cNvSpPr txBox="1">
            <a:spLocks noGrp="1"/>
          </p:cNvSpPr>
          <p:nvPr>
            <p:ph type="sldNum" idx="4294967295"/>
          </p:nvPr>
        </p:nvSpPr>
        <p:spPr bwMode="auto"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sp>
        <p:nvSpPr>
          <p:cNvPr id="248" name="Google Shape;248;p22"/>
          <p:cNvSpPr/>
          <p:nvPr/>
        </p:nvSpPr>
        <p:spPr bwMode="auto"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fill="norm" stroke="1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970611" y="806068"/>
            <a:ext cx="2879400" cy="951900"/>
          </a:xfrm>
        </p:spPr>
        <p:txBody>
          <a:bodyPr/>
          <a:lstStyle/>
          <a:p>
            <a:pPr algn="ctr">
              <a:defRPr/>
            </a:pPr>
            <a:r>
              <a:rPr lang="ru-RU"/>
              <a:t>Пирогов </a:t>
            </a:r>
            <a:br>
              <a:rPr lang="ru-RU"/>
            </a:br>
            <a:r>
              <a:rPr lang="ru-RU"/>
              <a:t>Николай Иванович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 bwMode="auto">
          <a:xfrm>
            <a:off x="4717256" y="1166186"/>
            <a:ext cx="3507370" cy="3077766"/>
          </a:xfrm>
        </p:spPr>
        <p:txBody>
          <a:bodyPr wrap="none">
            <a:spAutoFit/>
          </a:bodyPr>
          <a:lstStyle/>
          <a:p>
            <a:pPr marL="88900" indent="0">
              <a:buNone/>
              <a:defRPr/>
            </a:pP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усский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хирург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 учёный-анатом,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естествоиспытатель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педагог, профессор,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создатель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первого </a:t>
            </a: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атласа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топографической анатомии,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основоположник русской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военно-полевой хирургии,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основатель русской</a:t>
            </a:r>
            <a:br>
              <a:rPr lang="ru-RU" sz="200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>
                <a:solidFill>
                  <a:schemeClr val="accent6">
                    <a:lumMod val="50000"/>
                  </a:schemeClr>
                </a:solidFill>
              </a:rPr>
              <a:t>школы анестезии.</a:t>
            </a:r>
            <a:endParaRPr lang="ru-RU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pic>
        <p:nvPicPr>
          <p:cNvPr id="10244" name="Picture 4" descr="Достижения Н.И. Пирогова | VIKENT.RU | Дзен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20818" y="1888596"/>
            <a:ext cx="2178986" cy="25549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urio template">
  <a:themeElements>
    <a:clrScheme name="Пользовательские 10">
      <a:dk1>
        <a:srgbClr val="F4CF7D"/>
      </a:dk1>
      <a:lt1>
        <a:srgbClr val="FFFFFF"/>
      </a:lt1>
      <a:dk2>
        <a:srgbClr val="5E5E5E"/>
      </a:dk2>
      <a:lt2>
        <a:srgbClr val="EDF0EB"/>
      </a:lt2>
      <a:accent1>
        <a:srgbClr val="774786"/>
      </a:accent1>
      <a:accent2>
        <a:srgbClr val="774786"/>
      </a:accent2>
      <a:accent3>
        <a:srgbClr val="9437FF"/>
      </a:accent3>
      <a:accent4>
        <a:srgbClr val="521B92"/>
      </a:accent4>
      <a:accent5>
        <a:srgbClr val="774786"/>
      </a:accent5>
      <a:accent6>
        <a:srgbClr val="596885"/>
      </a:accent6>
      <a:hlink>
        <a:srgbClr val="521B92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R7-Office/7.2.0.134</Application>
  <DocSecurity>0</DocSecurity>
  <PresentationFormat>Экран (16:9)</PresentationFormat>
  <Paragraphs>0</Paragraphs>
  <Slides>54</Slides>
  <Notes>54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subject/>
  <dc:creator>User</dc:creator>
  <cp:keywords/>
  <dc:description/>
  <dc:identifier/>
  <dc:language/>
  <cp:lastModifiedBy>Детства Навигатор</cp:lastModifiedBy>
  <cp:revision>79</cp:revision>
  <dcterms:modified xsi:type="dcterms:W3CDTF">2023-01-30T09:34:48Z</dcterms:modified>
  <cp:category/>
  <cp:contentStatus/>
  <cp:version/>
</cp:coreProperties>
</file>