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70" r:id="rId3"/>
    <p:sldId id="280" r:id="rId4"/>
    <p:sldId id="258" r:id="rId5"/>
    <p:sldId id="278" r:id="rId6"/>
    <p:sldId id="272" r:id="rId7"/>
    <p:sldId id="274" r:id="rId8"/>
    <p:sldId id="275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4127"/>
    <a:srgbClr val="0082C8"/>
    <a:srgbClr val="F05C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D1352-93A0-4883-8B24-1E7E2ECF7F5C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D7511-A260-4158-B903-E1F06AEAB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D7511-A260-4158-B903-E1F06AEAB4A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D7511-A260-4158-B903-E1F06AEAB4A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D7511-A260-4158-B903-E1F06AEAB4A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jpeg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5" Type="http://schemas.openxmlformats.org/officeDocument/2006/relationships/image" Target="../media/image44.svg"/><Relationship Id="rId5" Type="http://schemas.openxmlformats.org/officeDocument/2006/relationships/image" Target="../media/image12.png"/><Relationship Id="rId36" Type="http://schemas.openxmlformats.org/officeDocument/2006/relationships/image" Target="../media/image13.png"/><Relationship Id="rId4" Type="http://schemas.openxmlformats.org/officeDocument/2006/relationships/image" Target="../media/image11.png"/><Relationship Id="rId35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jpeg"/><Relationship Id="rId7" Type="http://schemas.openxmlformats.org/officeDocument/2006/relationships/image" Target="../media/image2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14.pn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8" Type="http://schemas.openxmlformats.org/officeDocument/2006/relationships/image" Target="../media/image10.png"/><Relationship Id="rId26" Type="http://schemas.openxmlformats.org/officeDocument/2006/relationships/image" Target="../media/image7.png"/><Relationship Id="rId3" Type="http://schemas.openxmlformats.org/officeDocument/2006/relationships/image" Target="../media/image28.png"/><Relationship Id="rId21" Type="http://schemas.openxmlformats.org/officeDocument/2006/relationships/image" Target="../media/image36.png"/><Relationship Id="rId7" Type="http://schemas.openxmlformats.org/officeDocument/2006/relationships/image" Target="../media/image30.png"/><Relationship Id="rId17" Type="http://schemas.openxmlformats.org/officeDocument/2006/relationships/image" Target="../media/image3.jpeg"/><Relationship Id="rId25" Type="http://schemas.openxmlformats.org/officeDocument/2006/relationships/image" Target="../media/image40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sv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11" Type="http://schemas.openxmlformats.org/officeDocument/2006/relationships/image" Target="../media/image32.png"/><Relationship Id="rId24" Type="http://schemas.openxmlformats.org/officeDocument/2006/relationships/image" Target="../media/image39.png"/><Relationship Id="rId5" Type="http://schemas.openxmlformats.org/officeDocument/2006/relationships/image" Target="../media/image29.png"/><Relationship Id="rId15" Type="http://schemas.openxmlformats.org/officeDocument/2006/relationships/image" Target="../media/image33.png"/><Relationship Id="rId23" Type="http://schemas.openxmlformats.org/officeDocument/2006/relationships/image" Target="../media/image38.png"/><Relationship Id="rId28" Type="http://schemas.openxmlformats.org/officeDocument/2006/relationships/image" Target="../media/image42.png"/><Relationship Id="rId10" Type="http://schemas.openxmlformats.org/officeDocument/2006/relationships/image" Target="../media/image12.svg"/><Relationship Id="rId19" Type="http://schemas.openxmlformats.org/officeDocument/2006/relationships/image" Target="../media/image34.png"/><Relationship Id="rId4" Type="http://schemas.openxmlformats.org/officeDocument/2006/relationships/image" Target="../media/image7.svg"/><Relationship Id="rId14" Type="http://schemas.openxmlformats.org/officeDocument/2006/relationships/image" Target="../media/image16.svg"/><Relationship Id="rId22" Type="http://schemas.openxmlformats.org/officeDocument/2006/relationships/image" Target="../media/image37.png"/><Relationship Id="rId27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71" Type="http://schemas.openxmlformats.org/officeDocument/2006/relationships/image" Target="../media/image49.png"/><Relationship Id="rId3" Type="http://schemas.openxmlformats.org/officeDocument/2006/relationships/image" Target="../media/image30.png"/><Relationship Id="rId167" Type="http://schemas.openxmlformats.org/officeDocument/2006/relationships/hyperlink" Target="https://zhit-vmeste.ru/news/?id=244928" TargetMode="External"/><Relationship Id="rId7" Type="http://schemas.openxmlformats.org/officeDocument/2006/relationships/image" Target="../media/image43.jpeg"/><Relationship Id="rId170" Type="http://schemas.openxmlformats.org/officeDocument/2006/relationships/hyperlink" Target="https://vk.com/1kovdorsky?z=video-128293977_456244905/3708bcc57945b935cf" TargetMode="External"/><Relationship Id="rId213" Type="http://schemas.openxmlformats.org/officeDocument/2006/relationships/image" Target="../media/image58.svg"/><Relationship Id="rId2" Type="http://schemas.openxmlformats.org/officeDocument/2006/relationships/notesSlide" Target="../notesSlides/notesSlide2.xml"/><Relationship Id="rId166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212" Type="http://schemas.openxmlformats.org/officeDocument/2006/relationships/image" Target="../media/image50.png"/><Relationship Id="rId5" Type="http://schemas.openxmlformats.org/officeDocument/2006/relationships/image" Target="../media/image10.png"/><Relationship Id="rId165" Type="http://schemas.openxmlformats.org/officeDocument/2006/relationships/image" Target="../media/image332.svg"/><Relationship Id="rId169" Type="http://schemas.openxmlformats.org/officeDocument/2006/relationships/image" Target="../media/image48.png"/><Relationship Id="rId211" Type="http://schemas.openxmlformats.org/officeDocument/2006/relationships/image" Target="../media/image446.svg"/><Relationship Id="rId4" Type="http://schemas.openxmlformats.org/officeDocument/2006/relationships/image" Target="../media/image3.jpeg"/><Relationship Id="rId9" Type="http://schemas.openxmlformats.org/officeDocument/2006/relationships/image" Target="../media/image45.png"/><Relationship Id="rId168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171" Type="http://schemas.openxmlformats.org/officeDocument/2006/relationships/image" Target="../media/image406.svg"/><Relationship Id="rId3" Type="http://schemas.openxmlformats.org/officeDocument/2006/relationships/image" Target="../media/image3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74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10.png"/><Relationship Id="rId173" Type="http://schemas.openxmlformats.org/officeDocument/2006/relationships/hyperlink" Target="https://vk.com/public184259152?w=wall-184259152_2604" TargetMode="External"/><Relationship Id="rId4" Type="http://schemas.openxmlformats.org/officeDocument/2006/relationships/image" Target="../media/image3.jpeg"/><Relationship Id="rId172" Type="http://schemas.openxmlformats.org/officeDocument/2006/relationships/hyperlink" Target="http://www.gobuson-kovdor.ru/index/tvori_dobro/0-377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hyperlink" Target="mailto:kcspsid@yandex.ru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gobuson-kovdo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55.png"/><Relationship Id="rId4" Type="http://schemas.openxmlformats.org/officeDocument/2006/relationships/image" Target="../media/image1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FF71CEA-3B75-474E-9B1C-413E2FA31DA8}"/>
              </a:ext>
            </a:extLst>
          </p:cNvPr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623D9B1-9364-DA4E-AD61-B796C24576FA}"/>
              </a:ext>
            </a:extLst>
          </p:cNvPr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6516216" cy="129614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Muller Narrow Extra Bold"/>
              </a:rPr>
              <a:t>МИНИСТЕРСТВО ТРУДА И СОЦИАЛЬНОГО РАЗВИТИЯ МУРМАНСКОЙ ОБЛАСТИ</a:t>
            </a:r>
            <a:br>
              <a:rPr lang="ru-RU" sz="1800" dirty="0" smtClean="0">
                <a:latin typeface="Muller Narrow Extra Bold"/>
              </a:rPr>
            </a:br>
            <a:r>
              <a:rPr lang="ru-RU" sz="1600" dirty="0" smtClean="0">
                <a:latin typeface="Muller Narrow Extra Bold"/>
              </a:rPr>
              <a:t>Государственное областное автономное учреждение социального обслуживания населения «Ковдорский комплексный центр социального обслуживания населения»</a:t>
            </a:r>
            <a:r>
              <a:rPr lang="ru-RU" sz="1800" dirty="0" smtClean="0">
                <a:latin typeface="Muller Narrow Extra Bold"/>
              </a:rPr>
              <a:t/>
            </a:r>
            <a:br>
              <a:rPr lang="ru-RU" sz="1800" dirty="0" smtClean="0">
                <a:latin typeface="Muller Narrow Extra Bold"/>
              </a:rPr>
            </a:br>
            <a:r>
              <a:rPr lang="ru-RU" sz="2000" dirty="0" smtClean="0">
                <a:latin typeface="Muller Narrow Extra Bold"/>
              </a:rPr>
              <a:t/>
            </a:r>
            <a:br>
              <a:rPr lang="ru-RU" sz="2000" dirty="0" smtClean="0">
                <a:latin typeface="Muller Narrow Extra Bold"/>
              </a:rPr>
            </a:br>
            <a:endParaRPr lang="ru-RU" sz="2000" dirty="0">
              <a:latin typeface="Muller Narrow Extra Bold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0869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	</a:t>
            </a:r>
            <a:endParaRPr lang="ru-RU" sz="22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2200" dirty="0" smtClean="0">
              <a:latin typeface="MullerNarrow-Light" pitchFamily="50" charset="-52"/>
            </a:endParaRPr>
          </a:p>
          <a:p>
            <a:pPr algn="ctr">
              <a:buNone/>
            </a:pPr>
            <a:r>
              <a:rPr lang="ru-RU" sz="2200" dirty="0" smtClean="0">
                <a:latin typeface="MullerNarrow-Light" pitchFamily="50" charset="-52"/>
              </a:rPr>
              <a:t>                                                                                 </a:t>
            </a:r>
          </a:p>
          <a:p>
            <a:pPr algn="ctr">
              <a:buNone/>
            </a:pPr>
            <a:endParaRPr lang="ru-RU" sz="22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2200" dirty="0" smtClean="0">
              <a:latin typeface="MullerNarrow-Light" pitchFamily="50" charset="-52"/>
            </a:endParaRPr>
          </a:p>
          <a:p>
            <a:pPr algn="ctr">
              <a:buNone/>
            </a:pPr>
            <a:r>
              <a:rPr lang="ru-RU" sz="2200" dirty="0" smtClean="0">
                <a:latin typeface="MullerNarrow-Light" pitchFamily="50" charset="-52"/>
              </a:rPr>
              <a:t> </a:t>
            </a:r>
            <a:endParaRPr lang="ru-RU" sz="2800" b="1" dirty="0" smtClean="0">
              <a:latin typeface="Muller Narrow Extra Bold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</p:txBody>
      </p:sp>
      <p:pic>
        <p:nvPicPr>
          <p:cNvPr id="2050" name="Picture 2" descr="D:\Новости на сайт\2023\08\29\Брендбук «НА СЕВЕРЕ – ЖИТЬ!»\Герб ПМО\Правительство МО_логотип_2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864096" cy="936104"/>
          </a:xfrm>
          <a:prstGeom prst="rect">
            <a:avLst/>
          </a:prstGeom>
          <a:noFill/>
        </p:spPr>
      </p:pic>
      <p:pic>
        <p:nvPicPr>
          <p:cNvPr id="2052" name="Picture 4" descr="D:\Новости на сайт\2024\2\08\Ковдорский центр социального обслуживания_ава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1368152" cy="1368152"/>
          </a:xfrm>
          <a:prstGeom prst="rect">
            <a:avLst/>
          </a:prstGeom>
          <a:noFill/>
        </p:spPr>
      </p:pic>
      <p:pic>
        <p:nvPicPr>
          <p:cNvPr id="12" name="Picture 2" descr="C:\Users\Direktor\OneDrive\Desktop\конкурс\kovdo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6632"/>
            <a:ext cx="864096" cy="1036914"/>
          </a:xfrm>
          <a:prstGeom prst="rect">
            <a:avLst/>
          </a:prstGeom>
          <a:noFill/>
        </p:spPr>
      </p:pic>
      <p:sp>
        <p:nvSpPr>
          <p:cNvPr id="13" name="object 44"/>
          <p:cNvSpPr/>
          <p:nvPr/>
        </p:nvSpPr>
        <p:spPr>
          <a:xfrm>
            <a:off x="928662" y="1772816"/>
            <a:ext cx="7027714" cy="3013506"/>
          </a:xfrm>
          <a:custGeom>
            <a:avLst/>
            <a:gdLst/>
            <a:ahLst/>
            <a:cxnLst/>
            <a:rect l="l" t="t" r="r" b="b"/>
            <a:pathLst>
              <a:path w="5099684" h="2726690">
                <a:moveTo>
                  <a:pt x="4842764" y="0"/>
                </a:moveTo>
                <a:lnTo>
                  <a:pt x="256412" y="0"/>
                </a:lnTo>
                <a:lnTo>
                  <a:pt x="210324" y="4131"/>
                </a:lnTo>
                <a:lnTo>
                  <a:pt x="166945" y="16044"/>
                </a:lnTo>
                <a:lnTo>
                  <a:pt x="127000" y="35014"/>
                </a:lnTo>
                <a:lnTo>
                  <a:pt x="91212" y="60318"/>
                </a:lnTo>
                <a:lnTo>
                  <a:pt x="60307" y="91234"/>
                </a:lnTo>
                <a:lnTo>
                  <a:pt x="35009" y="127037"/>
                </a:lnTo>
                <a:lnTo>
                  <a:pt x="16042" y="167005"/>
                </a:lnTo>
                <a:lnTo>
                  <a:pt x="4131" y="210413"/>
                </a:lnTo>
                <a:lnTo>
                  <a:pt x="0" y="256539"/>
                </a:lnTo>
                <a:lnTo>
                  <a:pt x="0" y="2469896"/>
                </a:lnTo>
                <a:lnTo>
                  <a:pt x="4131" y="2516022"/>
                </a:lnTo>
                <a:lnTo>
                  <a:pt x="16042" y="2559430"/>
                </a:lnTo>
                <a:lnTo>
                  <a:pt x="35009" y="2599398"/>
                </a:lnTo>
                <a:lnTo>
                  <a:pt x="60307" y="2635201"/>
                </a:lnTo>
                <a:lnTo>
                  <a:pt x="91212" y="2666117"/>
                </a:lnTo>
                <a:lnTo>
                  <a:pt x="127000" y="2691421"/>
                </a:lnTo>
                <a:lnTo>
                  <a:pt x="166945" y="2710391"/>
                </a:lnTo>
                <a:lnTo>
                  <a:pt x="210324" y="2722304"/>
                </a:lnTo>
                <a:lnTo>
                  <a:pt x="256412" y="2726435"/>
                </a:lnTo>
                <a:lnTo>
                  <a:pt x="4842764" y="2726435"/>
                </a:lnTo>
                <a:lnTo>
                  <a:pt x="4888890" y="2722304"/>
                </a:lnTo>
                <a:lnTo>
                  <a:pt x="4932298" y="2710391"/>
                </a:lnTo>
                <a:lnTo>
                  <a:pt x="4972266" y="2691421"/>
                </a:lnTo>
                <a:lnTo>
                  <a:pt x="5008069" y="2666117"/>
                </a:lnTo>
                <a:lnTo>
                  <a:pt x="5038985" y="2635201"/>
                </a:lnTo>
                <a:lnTo>
                  <a:pt x="5064289" y="2599398"/>
                </a:lnTo>
                <a:lnTo>
                  <a:pt x="5083259" y="2559430"/>
                </a:lnTo>
                <a:lnTo>
                  <a:pt x="5095172" y="2516022"/>
                </a:lnTo>
                <a:lnTo>
                  <a:pt x="5099304" y="2469896"/>
                </a:lnTo>
                <a:lnTo>
                  <a:pt x="5099304" y="256539"/>
                </a:lnTo>
                <a:lnTo>
                  <a:pt x="5095172" y="210413"/>
                </a:lnTo>
                <a:lnTo>
                  <a:pt x="5083259" y="167005"/>
                </a:lnTo>
                <a:lnTo>
                  <a:pt x="5064289" y="127037"/>
                </a:lnTo>
                <a:lnTo>
                  <a:pt x="5038985" y="91234"/>
                </a:lnTo>
                <a:lnTo>
                  <a:pt x="5008069" y="60318"/>
                </a:lnTo>
                <a:lnTo>
                  <a:pt x="4972266" y="35014"/>
                </a:lnTo>
                <a:lnTo>
                  <a:pt x="4932298" y="16044"/>
                </a:lnTo>
                <a:lnTo>
                  <a:pt x="4888890" y="4131"/>
                </a:lnTo>
                <a:lnTo>
                  <a:pt x="4842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>
              <a:buNone/>
            </a:pPr>
            <a:endParaRPr lang="ru-RU" dirty="0" smtClean="0">
              <a:solidFill>
                <a:schemeClr val="accent1"/>
              </a:solidFill>
              <a:latin typeface="MullerNarrow-Light" pitchFamily="50" charset="-52"/>
            </a:endParaRPr>
          </a:p>
          <a:p>
            <a:pPr algn="ctr">
              <a:buNone/>
            </a:pPr>
            <a:endParaRPr lang="ru-RU" dirty="0" smtClean="0">
              <a:solidFill>
                <a:schemeClr val="accent1"/>
              </a:solidFill>
              <a:latin typeface="MullerNarrow-Light" pitchFamily="50" charset="-52"/>
            </a:endParaRPr>
          </a:p>
          <a:p>
            <a:pPr algn="ctr">
              <a:buNone/>
            </a:pPr>
            <a:endParaRPr lang="ru-RU" dirty="0" smtClean="0">
              <a:solidFill>
                <a:schemeClr val="accent1"/>
              </a:solidFill>
              <a:latin typeface="MullerNarrow-Light" pitchFamily="50" charset="-52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1"/>
                </a:solidFill>
                <a:latin typeface="MullerNarrow-Light" pitchFamily="50" charset="-52"/>
              </a:rPr>
              <a:t>Лучшая практика построения системной совместной работы стационарных организаций социального обслуживания с волонтерами и негосударственными организациями</a:t>
            </a:r>
            <a:endParaRPr lang="ru-RU" sz="1400" dirty="0" smtClean="0">
              <a:solidFill>
                <a:schemeClr val="accent1"/>
              </a:solidFill>
              <a:latin typeface="MullerNarrow-Light" pitchFamily="50" charset="-52"/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F05C27"/>
              </a:solidFill>
              <a:latin typeface="Muller Narrow Extra Bold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F05C27"/>
                </a:solidFill>
                <a:latin typeface="Muller Narrow Extra Bold"/>
              </a:rPr>
              <a:t>«Твори добро!»</a:t>
            </a:r>
            <a:endParaRPr dirty="0">
              <a:solidFill>
                <a:srgbClr val="F05C27"/>
              </a:solidFill>
            </a:endParaRPr>
          </a:p>
        </p:txBody>
      </p:sp>
      <p:pic>
        <p:nvPicPr>
          <p:cNvPr id="15" name="Рисунок 1" descr="подпись-в-письме">
            <a:extLst>
              <a:ext uri="{FF2B5EF4-FFF2-40B4-BE49-F238E27FC236}">
                <a16:creationId xmlns:a16="http://schemas.microsoft.com/office/drawing/2014/main" xmlns="" id="{4947A9DF-1C0C-6863-4072-DB885226E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17"/>
          <a:stretch/>
        </p:blipFill>
        <p:spPr bwMode="auto">
          <a:xfrm>
            <a:off x="3419872" y="6309320"/>
            <a:ext cx="1904758" cy="44375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 236"/>
          <p:cNvSpPr/>
          <p:nvPr/>
        </p:nvSpPr>
        <p:spPr>
          <a:xfrm>
            <a:off x="8172400" y="1916832"/>
            <a:ext cx="792088" cy="648072"/>
          </a:xfrm>
          <a:custGeom>
            <a:avLst/>
            <a:gdLst/>
            <a:ahLst/>
            <a:cxnLst/>
            <a:rect l="0" t="0" r="r" b="b"/>
            <a:pathLst>
              <a:path w="846" h="903">
                <a:moveTo>
                  <a:pt x="816" y="844"/>
                </a:moveTo>
                <a:lnTo>
                  <a:pt x="641" y="844"/>
                </a:lnTo>
                <a:lnTo>
                  <a:pt x="641" y="799"/>
                </a:lnTo>
                <a:cubicBezTo>
                  <a:pt x="641" y="769"/>
                  <a:pt x="628" y="741"/>
                  <a:pt x="607" y="722"/>
                </a:cubicBezTo>
                <a:lnTo>
                  <a:pt x="621" y="716"/>
                </a:lnTo>
                <a:lnTo>
                  <a:pt x="670" y="781"/>
                </a:lnTo>
                <a:lnTo>
                  <a:pt x="719" y="716"/>
                </a:lnTo>
                <a:lnTo>
                  <a:pt x="787" y="742"/>
                </a:lnTo>
                <a:cubicBezTo>
                  <a:pt x="804" y="748"/>
                  <a:pt x="816" y="765"/>
                  <a:pt x="816" y="783"/>
                </a:cubicBezTo>
                <a:lnTo>
                  <a:pt x="816" y="844"/>
                </a:lnTo>
                <a:moveTo>
                  <a:pt x="612" y="873"/>
                </a:moveTo>
                <a:lnTo>
                  <a:pt x="554" y="873"/>
                </a:lnTo>
                <a:lnTo>
                  <a:pt x="554" y="815"/>
                </a:lnTo>
                <a:lnTo>
                  <a:pt x="525" y="815"/>
                </a:lnTo>
                <a:lnTo>
                  <a:pt x="525" y="873"/>
                </a:lnTo>
                <a:lnTo>
                  <a:pt x="464" y="873"/>
                </a:lnTo>
                <a:lnTo>
                  <a:pt x="453" y="817"/>
                </a:lnTo>
                <a:lnTo>
                  <a:pt x="469" y="784"/>
                </a:lnTo>
                <a:lnTo>
                  <a:pt x="500" y="809"/>
                </a:lnTo>
                <a:lnTo>
                  <a:pt x="544" y="721"/>
                </a:lnTo>
                <a:lnTo>
                  <a:pt x="569" y="732"/>
                </a:lnTo>
                <a:cubicBezTo>
                  <a:pt x="595" y="744"/>
                  <a:pt x="612" y="770"/>
                  <a:pt x="612" y="799"/>
                </a:cubicBezTo>
                <a:lnTo>
                  <a:pt x="612" y="873"/>
                </a:lnTo>
                <a:moveTo>
                  <a:pt x="234" y="799"/>
                </a:moveTo>
                <a:cubicBezTo>
                  <a:pt x="234" y="770"/>
                  <a:pt x="250" y="744"/>
                  <a:pt x="276" y="732"/>
                </a:cubicBezTo>
                <a:lnTo>
                  <a:pt x="301" y="721"/>
                </a:lnTo>
                <a:lnTo>
                  <a:pt x="345" y="809"/>
                </a:lnTo>
                <a:lnTo>
                  <a:pt x="376" y="784"/>
                </a:lnTo>
                <a:lnTo>
                  <a:pt x="393" y="817"/>
                </a:lnTo>
                <a:lnTo>
                  <a:pt x="382" y="873"/>
                </a:lnTo>
                <a:lnTo>
                  <a:pt x="321" y="873"/>
                </a:lnTo>
                <a:lnTo>
                  <a:pt x="321" y="815"/>
                </a:lnTo>
                <a:lnTo>
                  <a:pt x="292" y="815"/>
                </a:lnTo>
                <a:lnTo>
                  <a:pt x="292" y="873"/>
                </a:lnTo>
                <a:lnTo>
                  <a:pt x="234" y="873"/>
                </a:lnTo>
                <a:lnTo>
                  <a:pt x="234" y="799"/>
                </a:lnTo>
                <a:moveTo>
                  <a:pt x="29" y="844"/>
                </a:moveTo>
                <a:lnTo>
                  <a:pt x="29" y="783"/>
                </a:lnTo>
                <a:cubicBezTo>
                  <a:pt x="29" y="765"/>
                  <a:pt x="40" y="748"/>
                  <a:pt x="57" y="742"/>
                </a:cubicBezTo>
                <a:lnTo>
                  <a:pt x="126" y="716"/>
                </a:lnTo>
                <a:lnTo>
                  <a:pt x="175" y="781"/>
                </a:lnTo>
                <a:lnTo>
                  <a:pt x="224" y="716"/>
                </a:lnTo>
                <a:lnTo>
                  <a:pt x="239" y="722"/>
                </a:lnTo>
                <a:cubicBezTo>
                  <a:pt x="218" y="741"/>
                  <a:pt x="205" y="769"/>
                  <a:pt x="205" y="799"/>
                </a:cubicBezTo>
                <a:lnTo>
                  <a:pt x="205" y="844"/>
                </a:lnTo>
                <a:lnTo>
                  <a:pt x="29" y="844"/>
                </a:lnTo>
                <a:moveTo>
                  <a:pt x="175" y="699"/>
                </a:moveTo>
                <a:cubicBezTo>
                  <a:pt x="186" y="699"/>
                  <a:pt x="195" y="697"/>
                  <a:pt x="205" y="694"/>
                </a:cubicBezTo>
                <a:lnTo>
                  <a:pt x="175" y="733"/>
                </a:lnTo>
                <a:lnTo>
                  <a:pt x="145" y="694"/>
                </a:lnTo>
                <a:cubicBezTo>
                  <a:pt x="155" y="697"/>
                  <a:pt x="165" y="699"/>
                  <a:pt x="175" y="699"/>
                </a:cubicBezTo>
                <a:moveTo>
                  <a:pt x="73" y="581"/>
                </a:moveTo>
                <a:cubicBezTo>
                  <a:pt x="73" y="571"/>
                  <a:pt x="79" y="561"/>
                  <a:pt x="87" y="556"/>
                </a:cubicBezTo>
                <a:lnTo>
                  <a:pt x="87" y="608"/>
                </a:lnTo>
                <a:cubicBezTo>
                  <a:pt x="79" y="602"/>
                  <a:pt x="73" y="592"/>
                  <a:pt x="73" y="581"/>
                </a:cubicBezTo>
                <a:moveTo>
                  <a:pt x="116" y="348"/>
                </a:moveTo>
                <a:lnTo>
                  <a:pt x="179" y="325"/>
                </a:lnTo>
                <a:cubicBezTo>
                  <a:pt x="187" y="347"/>
                  <a:pt x="208" y="363"/>
                  <a:pt x="234" y="363"/>
                </a:cubicBezTo>
                <a:cubicBezTo>
                  <a:pt x="259" y="363"/>
                  <a:pt x="280" y="347"/>
                  <a:pt x="288" y="325"/>
                </a:cubicBezTo>
                <a:lnTo>
                  <a:pt x="318" y="336"/>
                </a:lnTo>
                <a:cubicBezTo>
                  <a:pt x="293" y="362"/>
                  <a:pt x="277" y="397"/>
                  <a:pt x="277" y="436"/>
                </a:cubicBezTo>
                <a:lnTo>
                  <a:pt x="277" y="441"/>
                </a:lnTo>
                <a:cubicBezTo>
                  <a:pt x="253" y="411"/>
                  <a:pt x="217" y="392"/>
                  <a:pt x="175" y="392"/>
                </a:cubicBezTo>
                <a:cubicBezTo>
                  <a:pt x="141" y="392"/>
                  <a:pt x="110" y="405"/>
                  <a:pt x="87" y="426"/>
                </a:cubicBezTo>
                <a:lnTo>
                  <a:pt x="87" y="389"/>
                </a:lnTo>
                <a:cubicBezTo>
                  <a:pt x="87" y="371"/>
                  <a:pt x="99" y="355"/>
                  <a:pt x="116" y="348"/>
                </a:cubicBezTo>
                <a:moveTo>
                  <a:pt x="234" y="305"/>
                </a:moveTo>
                <a:cubicBezTo>
                  <a:pt x="244" y="305"/>
                  <a:pt x="254" y="303"/>
                  <a:pt x="263" y="300"/>
                </a:cubicBezTo>
                <a:lnTo>
                  <a:pt x="263" y="305"/>
                </a:lnTo>
                <a:cubicBezTo>
                  <a:pt x="263" y="321"/>
                  <a:pt x="250" y="334"/>
                  <a:pt x="234" y="334"/>
                </a:cubicBezTo>
                <a:cubicBezTo>
                  <a:pt x="218" y="334"/>
                  <a:pt x="205" y="321"/>
                  <a:pt x="205" y="305"/>
                </a:cubicBezTo>
                <a:lnTo>
                  <a:pt x="205" y="300"/>
                </a:lnTo>
                <a:cubicBezTo>
                  <a:pt x="214" y="303"/>
                  <a:pt x="223" y="305"/>
                  <a:pt x="234" y="305"/>
                </a:cubicBezTo>
                <a:moveTo>
                  <a:pt x="131" y="189"/>
                </a:moveTo>
                <a:cubicBezTo>
                  <a:pt x="131" y="178"/>
                  <a:pt x="137" y="169"/>
                  <a:pt x="145" y="164"/>
                </a:cubicBezTo>
                <a:lnTo>
                  <a:pt x="145" y="214"/>
                </a:lnTo>
                <a:cubicBezTo>
                  <a:pt x="137" y="209"/>
                  <a:pt x="131" y="199"/>
                  <a:pt x="131" y="189"/>
                </a:cubicBezTo>
                <a:moveTo>
                  <a:pt x="234" y="29"/>
                </a:moveTo>
                <a:cubicBezTo>
                  <a:pt x="290" y="29"/>
                  <a:pt x="336" y="74"/>
                  <a:pt x="336" y="131"/>
                </a:cubicBezTo>
                <a:lnTo>
                  <a:pt x="336" y="139"/>
                </a:lnTo>
                <a:cubicBezTo>
                  <a:pt x="327" y="134"/>
                  <a:pt x="317" y="131"/>
                  <a:pt x="306" y="131"/>
                </a:cubicBezTo>
                <a:lnTo>
                  <a:pt x="161" y="131"/>
                </a:lnTo>
                <a:cubicBezTo>
                  <a:pt x="149" y="131"/>
                  <a:pt x="139" y="134"/>
                  <a:pt x="131" y="139"/>
                </a:cubicBezTo>
                <a:lnTo>
                  <a:pt x="131" y="131"/>
                </a:lnTo>
                <a:cubicBezTo>
                  <a:pt x="131" y="74"/>
                  <a:pt x="178" y="29"/>
                  <a:pt x="234" y="29"/>
                </a:cubicBezTo>
                <a:moveTo>
                  <a:pt x="321" y="214"/>
                </a:moveTo>
                <a:lnTo>
                  <a:pt x="321" y="164"/>
                </a:lnTo>
                <a:cubicBezTo>
                  <a:pt x="330" y="169"/>
                  <a:pt x="336" y="178"/>
                  <a:pt x="336" y="189"/>
                </a:cubicBezTo>
                <a:cubicBezTo>
                  <a:pt x="336" y="199"/>
                  <a:pt x="330" y="209"/>
                  <a:pt x="321" y="214"/>
                </a:cubicBezTo>
                <a:moveTo>
                  <a:pt x="234" y="276"/>
                </a:moveTo>
                <a:cubicBezTo>
                  <a:pt x="202" y="276"/>
                  <a:pt x="175" y="250"/>
                  <a:pt x="175" y="218"/>
                </a:cubicBezTo>
                <a:lnTo>
                  <a:pt x="175" y="160"/>
                </a:lnTo>
                <a:lnTo>
                  <a:pt x="292" y="160"/>
                </a:lnTo>
                <a:lnTo>
                  <a:pt x="292" y="218"/>
                </a:lnTo>
                <a:cubicBezTo>
                  <a:pt x="292" y="250"/>
                  <a:pt x="266" y="276"/>
                  <a:pt x="234" y="276"/>
                </a:cubicBezTo>
                <a:moveTo>
                  <a:pt x="429" y="320"/>
                </a:moveTo>
                <a:cubicBezTo>
                  <a:pt x="457" y="320"/>
                  <a:pt x="482" y="334"/>
                  <a:pt x="498" y="357"/>
                </a:cubicBezTo>
                <a:lnTo>
                  <a:pt x="501" y="361"/>
                </a:lnTo>
                <a:lnTo>
                  <a:pt x="505" y="363"/>
                </a:lnTo>
                <a:cubicBezTo>
                  <a:pt x="526" y="369"/>
                  <a:pt x="539" y="388"/>
                  <a:pt x="539" y="409"/>
                </a:cubicBezTo>
                <a:lnTo>
                  <a:pt x="539" y="488"/>
                </a:lnTo>
                <a:cubicBezTo>
                  <a:pt x="535" y="485"/>
                  <a:pt x="530" y="483"/>
                  <a:pt x="525" y="482"/>
                </a:cubicBezTo>
                <a:lnTo>
                  <a:pt x="525" y="451"/>
                </a:lnTo>
                <a:lnTo>
                  <a:pt x="510" y="451"/>
                </a:lnTo>
                <a:cubicBezTo>
                  <a:pt x="484" y="451"/>
                  <a:pt x="460" y="443"/>
                  <a:pt x="438" y="429"/>
                </a:cubicBezTo>
                <a:lnTo>
                  <a:pt x="423" y="418"/>
                </a:lnTo>
                <a:lnTo>
                  <a:pt x="407" y="429"/>
                </a:lnTo>
                <a:cubicBezTo>
                  <a:pt x="386" y="443"/>
                  <a:pt x="361" y="451"/>
                  <a:pt x="336" y="451"/>
                </a:cubicBezTo>
                <a:lnTo>
                  <a:pt x="321" y="451"/>
                </a:lnTo>
                <a:lnTo>
                  <a:pt x="321" y="482"/>
                </a:lnTo>
                <a:cubicBezTo>
                  <a:pt x="316" y="483"/>
                  <a:pt x="311" y="485"/>
                  <a:pt x="306" y="488"/>
                </a:cubicBezTo>
                <a:lnTo>
                  <a:pt x="306" y="436"/>
                </a:lnTo>
                <a:cubicBezTo>
                  <a:pt x="306" y="372"/>
                  <a:pt x="359" y="320"/>
                  <a:pt x="423" y="320"/>
                </a:cubicBezTo>
                <a:lnTo>
                  <a:pt x="429" y="320"/>
                </a:lnTo>
                <a:moveTo>
                  <a:pt x="612" y="305"/>
                </a:moveTo>
                <a:cubicBezTo>
                  <a:pt x="622" y="305"/>
                  <a:pt x="632" y="303"/>
                  <a:pt x="641" y="300"/>
                </a:cubicBezTo>
                <a:lnTo>
                  <a:pt x="641" y="305"/>
                </a:lnTo>
                <a:cubicBezTo>
                  <a:pt x="641" y="321"/>
                  <a:pt x="628" y="334"/>
                  <a:pt x="612" y="334"/>
                </a:cubicBezTo>
                <a:cubicBezTo>
                  <a:pt x="596" y="334"/>
                  <a:pt x="583" y="321"/>
                  <a:pt x="583" y="305"/>
                </a:cubicBezTo>
                <a:lnTo>
                  <a:pt x="583" y="300"/>
                </a:lnTo>
                <a:cubicBezTo>
                  <a:pt x="592" y="303"/>
                  <a:pt x="602" y="305"/>
                  <a:pt x="612" y="305"/>
                </a:cubicBezTo>
                <a:moveTo>
                  <a:pt x="510" y="189"/>
                </a:moveTo>
                <a:cubicBezTo>
                  <a:pt x="510" y="178"/>
                  <a:pt x="516" y="169"/>
                  <a:pt x="525" y="164"/>
                </a:cubicBezTo>
                <a:lnTo>
                  <a:pt x="525" y="214"/>
                </a:lnTo>
                <a:cubicBezTo>
                  <a:pt x="516" y="209"/>
                  <a:pt x="510" y="199"/>
                  <a:pt x="510" y="189"/>
                </a:cubicBezTo>
                <a:moveTo>
                  <a:pt x="612" y="29"/>
                </a:moveTo>
                <a:cubicBezTo>
                  <a:pt x="668" y="29"/>
                  <a:pt x="714" y="74"/>
                  <a:pt x="714" y="131"/>
                </a:cubicBezTo>
                <a:lnTo>
                  <a:pt x="714" y="139"/>
                </a:lnTo>
                <a:cubicBezTo>
                  <a:pt x="705" y="134"/>
                  <a:pt x="695" y="131"/>
                  <a:pt x="685" y="131"/>
                </a:cubicBezTo>
                <a:cubicBezTo>
                  <a:pt x="670" y="131"/>
                  <a:pt x="656" y="125"/>
                  <a:pt x="645" y="114"/>
                </a:cubicBezTo>
                <a:lnTo>
                  <a:pt x="628" y="97"/>
                </a:lnTo>
                <a:lnTo>
                  <a:pt x="611" y="109"/>
                </a:lnTo>
                <a:cubicBezTo>
                  <a:pt x="590" y="123"/>
                  <a:pt x="565" y="131"/>
                  <a:pt x="539" y="131"/>
                </a:cubicBezTo>
                <a:cubicBezTo>
                  <a:pt x="529" y="131"/>
                  <a:pt x="519" y="134"/>
                  <a:pt x="510" y="139"/>
                </a:cubicBezTo>
                <a:lnTo>
                  <a:pt x="510" y="131"/>
                </a:lnTo>
                <a:cubicBezTo>
                  <a:pt x="510" y="74"/>
                  <a:pt x="556" y="29"/>
                  <a:pt x="612" y="29"/>
                </a:cubicBezTo>
                <a:moveTo>
                  <a:pt x="699" y="214"/>
                </a:moveTo>
                <a:lnTo>
                  <a:pt x="699" y="164"/>
                </a:lnTo>
                <a:cubicBezTo>
                  <a:pt x="708" y="169"/>
                  <a:pt x="714" y="178"/>
                  <a:pt x="714" y="189"/>
                </a:cubicBezTo>
                <a:cubicBezTo>
                  <a:pt x="714" y="199"/>
                  <a:pt x="708" y="209"/>
                  <a:pt x="699" y="214"/>
                </a:cubicBezTo>
                <a:moveTo>
                  <a:pt x="612" y="276"/>
                </a:moveTo>
                <a:cubicBezTo>
                  <a:pt x="580" y="276"/>
                  <a:pt x="554" y="250"/>
                  <a:pt x="554" y="218"/>
                </a:cubicBezTo>
                <a:lnTo>
                  <a:pt x="554" y="159"/>
                </a:lnTo>
                <a:cubicBezTo>
                  <a:pt x="579" y="156"/>
                  <a:pt x="603" y="148"/>
                  <a:pt x="625" y="135"/>
                </a:cubicBezTo>
                <a:cubicBezTo>
                  <a:pt x="637" y="147"/>
                  <a:pt x="653" y="155"/>
                  <a:pt x="670" y="158"/>
                </a:cubicBezTo>
                <a:lnTo>
                  <a:pt x="670" y="218"/>
                </a:lnTo>
                <a:cubicBezTo>
                  <a:pt x="670" y="250"/>
                  <a:pt x="644" y="276"/>
                  <a:pt x="612" y="276"/>
                </a:cubicBezTo>
                <a:moveTo>
                  <a:pt x="757" y="389"/>
                </a:moveTo>
                <a:lnTo>
                  <a:pt x="757" y="426"/>
                </a:lnTo>
                <a:cubicBezTo>
                  <a:pt x="734" y="405"/>
                  <a:pt x="704" y="392"/>
                  <a:pt x="670" y="392"/>
                </a:cubicBezTo>
                <a:cubicBezTo>
                  <a:pt x="629" y="392"/>
                  <a:pt x="592" y="411"/>
                  <a:pt x="568" y="441"/>
                </a:cubicBezTo>
                <a:lnTo>
                  <a:pt x="568" y="409"/>
                </a:lnTo>
                <a:cubicBezTo>
                  <a:pt x="568" y="378"/>
                  <a:pt x="550" y="351"/>
                  <a:pt x="522" y="338"/>
                </a:cubicBezTo>
                <a:lnTo>
                  <a:pt x="557" y="325"/>
                </a:lnTo>
                <a:cubicBezTo>
                  <a:pt x="565" y="347"/>
                  <a:pt x="587" y="363"/>
                  <a:pt x="612" y="363"/>
                </a:cubicBezTo>
                <a:cubicBezTo>
                  <a:pt x="637" y="363"/>
                  <a:pt x="658" y="347"/>
                  <a:pt x="666" y="325"/>
                </a:cubicBezTo>
                <a:lnTo>
                  <a:pt x="729" y="348"/>
                </a:lnTo>
                <a:cubicBezTo>
                  <a:pt x="746" y="355"/>
                  <a:pt x="757" y="371"/>
                  <a:pt x="757" y="389"/>
                </a:cubicBezTo>
                <a:moveTo>
                  <a:pt x="757" y="608"/>
                </a:moveTo>
                <a:lnTo>
                  <a:pt x="757" y="556"/>
                </a:lnTo>
                <a:cubicBezTo>
                  <a:pt x="766" y="561"/>
                  <a:pt x="772" y="571"/>
                  <a:pt x="772" y="581"/>
                </a:cubicBezTo>
                <a:cubicBezTo>
                  <a:pt x="772" y="592"/>
                  <a:pt x="766" y="602"/>
                  <a:pt x="757" y="608"/>
                </a:cubicBezTo>
                <a:moveTo>
                  <a:pt x="670" y="670"/>
                </a:moveTo>
                <a:cubicBezTo>
                  <a:pt x="638" y="670"/>
                  <a:pt x="612" y="644"/>
                  <a:pt x="612" y="612"/>
                </a:cubicBezTo>
                <a:lnTo>
                  <a:pt x="612" y="552"/>
                </a:lnTo>
                <a:lnTo>
                  <a:pt x="728" y="552"/>
                </a:lnTo>
                <a:lnTo>
                  <a:pt x="728" y="612"/>
                </a:lnTo>
                <a:cubicBezTo>
                  <a:pt x="728" y="644"/>
                  <a:pt x="702" y="670"/>
                  <a:pt x="670" y="670"/>
                </a:cubicBezTo>
                <a:moveTo>
                  <a:pt x="641" y="694"/>
                </a:moveTo>
                <a:cubicBezTo>
                  <a:pt x="650" y="697"/>
                  <a:pt x="660" y="699"/>
                  <a:pt x="670" y="699"/>
                </a:cubicBezTo>
                <a:cubicBezTo>
                  <a:pt x="680" y="699"/>
                  <a:pt x="690" y="697"/>
                  <a:pt x="699" y="694"/>
                </a:cubicBezTo>
                <a:lnTo>
                  <a:pt x="670" y="733"/>
                </a:lnTo>
                <a:lnTo>
                  <a:pt x="641" y="694"/>
                </a:lnTo>
                <a:moveTo>
                  <a:pt x="583" y="608"/>
                </a:moveTo>
                <a:cubicBezTo>
                  <a:pt x="574" y="602"/>
                  <a:pt x="568" y="592"/>
                  <a:pt x="568" y="581"/>
                </a:cubicBezTo>
                <a:cubicBezTo>
                  <a:pt x="568" y="571"/>
                  <a:pt x="574" y="561"/>
                  <a:pt x="583" y="556"/>
                </a:cubicBezTo>
                <a:lnTo>
                  <a:pt x="583" y="608"/>
                </a:lnTo>
                <a:moveTo>
                  <a:pt x="772" y="523"/>
                </a:moveTo>
                <a:lnTo>
                  <a:pt x="772" y="531"/>
                </a:lnTo>
                <a:cubicBezTo>
                  <a:pt x="763" y="526"/>
                  <a:pt x="753" y="523"/>
                  <a:pt x="743" y="523"/>
                </a:cubicBezTo>
                <a:lnTo>
                  <a:pt x="597" y="523"/>
                </a:lnTo>
                <a:cubicBezTo>
                  <a:pt x="587" y="523"/>
                  <a:pt x="577" y="526"/>
                  <a:pt x="568" y="531"/>
                </a:cubicBezTo>
                <a:lnTo>
                  <a:pt x="568" y="523"/>
                </a:lnTo>
                <a:cubicBezTo>
                  <a:pt x="568" y="467"/>
                  <a:pt x="614" y="421"/>
                  <a:pt x="670" y="421"/>
                </a:cubicBezTo>
                <a:cubicBezTo>
                  <a:pt x="726" y="421"/>
                  <a:pt x="772" y="467"/>
                  <a:pt x="772" y="523"/>
                </a:cubicBezTo>
                <a:moveTo>
                  <a:pt x="525" y="552"/>
                </a:moveTo>
                <a:lnTo>
                  <a:pt x="525" y="513"/>
                </a:lnTo>
                <a:cubicBezTo>
                  <a:pt x="533" y="518"/>
                  <a:pt x="539" y="527"/>
                  <a:pt x="539" y="538"/>
                </a:cubicBezTo>
                <a:cubicBezTo>
                  <a:pt x="539" y="549"/>
                  <a:pt x="533" y="558"/>
                  <a:pt x="524" y="563"/>
                </a:cubicBezTo>
                <a:cubicBezTo>
                  <a:pt x="524" y="560"/>
                  <a:pt x="525" y="556"/>
                  <a:pt x="525" y="552"/>
                </a:cubicBezTo>
                <a:moveTo>
                  <a:pt x="443" y="725"/>
                </a:moveTo>
                <a:lnTo>
                  <a:pt x="471" y="688"/>
                </a:lnTo>
                <a:lnTo>
                  <a:pt x="518" y="709"/>
                </a:lnTo>
                <a:lnTo>
                  <a:pt x="491" y="764"/>
                </a:lnTo>
                <a:lnTo>
                  <a:pt x="443" y="725"/>
                </a:lnTo>
                <a:moveTo>
                  <a:pt x="375" y="688"/>
                </a:moveTo>
                <a:lnTo>
                  <a:pt x="403" y="725"/>
                </a:lnTo>
                <a:lnTo>
                  <a:pt x="355" y="764"/>
                </a:lnTo>
                <a:lnTo>
                  <a:pt x="328" y="709"/>
                </a:lnTo>
                <a:lnTo>
                  <a:pt x="375" y="688"/>
                </a:lnTo>
                <a:moveTo>
                  <a:pt x="423" y="626"/>
                </a:moveTo>
                <a:cubicBezTo>
                  <a:pt x="383" y="626"/>
                  <a:pt x="350" y="592"/>
                  <a:pt x="350" y="552"/>
                </a:cubicBezTo>
                <a:lnTo>
                  <a:pt x="350" y="479"/>
                </a:lnTo>
                <a:cubicBezTo>
                  <a:pt x="376" y="477"/>
                  <a:pt x="401" y="468"/>
                  <a:pt x="423" y="453"/>
                </a:cubicBezTo>
                <a:cubicBezTo>
                  <a:pt x="445" y="468"/>
                  <a:pt x="470" y="477"/>
                  <a:pt x="496" y="479"/>
                </a:cubicBezTo>
                <a:lnTo>
                  <a:pt x="496" y="552"/>
                </a:lnTo>
                <a:cubicBezTo>
                  <a:pt x="496" y="592"/>
                  <a:pt x="463" y="626"/>
                  <a:pt x="423" y="626"/>
                </a:cubicBezTo>
                <a:moveTo>
                  <a:pt x="452" y="665"/>
                </a:moveTo>
                <a:lnTo>
                  <a:pt x="423" y="704"/>
                </a:lnTo>
                <a:lnTo>
                  <a:pt x="394" y="665"/>
                </a:lnTo>
                <a:lnTo>
                  <a:pt x="394" y="651"/>
                </a:lnTo>
                <a:cubicBezTo>
                  <a:pt x="403" y="654"/>
                  <a:pt x="413" y="655"/>
                  <a:pt x="423" y="655"/>
                </a:cubicBezTo>
                <a:cubicBezTo>
                  <a:pt x="433" y="655"/>
                  <a:pt x="443" y="654"/>
                  <a:pt x="452" y="651"/>
                </a:cubicBezTo>
                <a:lnTo>
                  <a:pt x="452" y="665"/>
                </a:lnTo>
                <a:moveTo>
                  <a:pt x="263" y="556"/>
                </a:moveTo>
                <a:cubicBezTo>
                  <a:pt x="271" y="561"/>
                  <a:pt x="277" y="571"/>
                  <a:pt x="277" y="581"/>
                </a:cubicBezTo>
                <a:cubicBezTo>
                  <a:pt x="277" y="592"/>
                  <a:pt x="271" y="602"/>
                  <a:pt x="263" y="608"/>
                </a:cubicBezTo>
                <a:lnTo>
                  <a:pt x="263" y="556"/>
                </a:lnTo>
                <a:moveTo>
                  <a:pt x="322" y="563"/>
                </a:moveTo>
                <a:cubicBezTo>
                  <a:pt x="313" y="558"/>
                  <a:pt x="306" y="549"/>
                  <a:pt x="306" y="538"/>
                </a:cubicBezTo>
                <a:cubicBezTo>
                  <a:pt x="306" y="527"/>
                  <a:pt x="312" y="518"/>
                  <a:pt x="321" y="513"/>
                </a:cubicBezTo>
                <a:lnTo>
                  <a:pt x="321" y="552"/>
                </a:lnTo>
                <a:cubicBezTo>
                  <a:pt x="321" y="556"/>
                  <a:pt x="321" y="560"/>
                  <a:pt x="322" y="563"/>
                </a:cubicBezTo>
                <a:moveTo>
                  <a:pt x="175" y="421"/>
                </a:moveTo>
                <a:cubicBezTo>
                  <a:pt x="232" y="421"/>
                  <a:pt x="277" y="467"/>
                  <a:pt x="277" y="523"/>
                </a:cubicBezTo>
                <a:lnTo>
                  <a:pt x="277" y="531"/>
                </a:lnTo>
                <a:cubicBezTo>
                  <a:pt x="269" y="526"/>
                  <a:pt x="259" y="523"/>
                  <a:pt x="248" y="523"/>
                </a:cubicBezTo>
                <a:lnTo>
                  <a:pt x="246" y="523"/>
                </a:lnTo>
                <a:cubicBezTo>
                  <a:pt x="223" y="523"/>
                  <a:pt x="202" y="514"/>
                  <a:pt x="186" y="498"/>
                </a:cubicBezTo>
                <a:lnTo>
                  <a:pt x="175" y="488"/>
                </a:lnTo>
                <a:lnTo>
                  <a:pt x="165" y="498"/>
                </a:lnTo>
                <a:cubicBezTo>
                  <a:pt x="148" y="514"/>
                  <a:pt x="127" y="523"/>
                  <a:pt x="104" y="523"/>
                </a:cubicBezTo>
                <a:lnTo>
                  <a:pt x="102" y="523"/>
                </a:lnTo>
                <a:cubicBezTo>
                  <a:pt x="91" y="523"/>
                  <a:pt x="81" y="526"/>
                  <a:pt x="73" y="531"/>
                </a:cubicBezTo>
                <a:lnTo>
                  <a:pt x="73" y="523"/>
                </a:lnTo>
                <a:cubicBezTo>
                  <a:pt x="73" y="467"/>
                  <a:pt x="118" y="421"/>
                  <a:pt x="175" y="421"/>
                </a:cubicBezTo>
                <a:moveTo>
                  <a:pt x="116" y="612"/>
                </a:moveTo>
                <a:lnTo>
                  <a:pt x="116" y="551"/>
                </a:lnTo>
                <a:cubicBezTo>
                  <a:pt x="138" y="549"/>
                  <a:pt x="158" y="541"/>
                  <a:pt x="175" y="528"/>
                </a:cubicBezTo>
                <a:cubicBezTo>
                  <a:pt x="192" y="541"/>
                  <a:pt x="212" y="549"/>
                  <a:pt x="234" y="551"/>
                </a:cubicBezTo>
                <a:lnTo>
                  <a:pt x="234" y="612"/>
                </a:lnTo>
                <a:cubicBezTo>
                  <a:pt x="234" y="644"/>
                  <a:pt x="208" y="670"/>
                  <a:pt x="175" y="670"/>
                </a:cubicBezTo>
                <a:cubicBezTo>
                  <a:pt x="142" y="670"/>
                  <a:pt x="116" y="644"/>
                  <a:pt x="116" y="612"/>
                </a:cubicBezTo>
                <a:moveTo>
                  <a:pt x="270" y="703"/>
                </a:moveTo>
                <a:lnTo>
                  <a:pt x="234" y="689"/>
                </a:lnTo>
                <a:lnTo>
                  <a:pt x="234" y="676"/>
                </a:lnTo>
                <a:cubicBezTo>
                  <a:pt x="245" y="667"/>
                  <a:pt x="253" y="654"/>
                  <a:pt x="258" y="640"/>
                </a:cubicBezTo>
                <a:cubicBezTo>
                  <a:pt x="283" y="635"/>
                  <a:pt x="303" y="615"/>
                  <a:pt x="306" y="588"/>
                </a:cubicBezTo>
                <a:cubicBezTo>
                  <a:pt x="313" y="592"/>
                  <a:pt x="322" y="595"/>
                  <a:pt x="331" y="596"/>
                </a:cubicBezTo>
                <a:cubicBezTo>
                  <a:pt x="338" y="613"/>
                  <a:pt x="350" y="627"/>
                  <a:pt x="365" y="637"/>
                </a:cubicBezTo>
                <a:lnTo>
                  <a:pt x="365" y="660"/>
                </a:lnTo>
                <a:lnTo>
                  <a:pt x="270" y="703"/>
                </a:lnTo>
                <a:moveTo>
                  <a:pt x="428" y="801"/>
                </a:moveTo>
                <a:lnTo>
                  <a:pt x="417" y="801"/>
                </a:lnTo>
                <a:lnTo>
                  <a:pt x="399" y="765"/>
                </a:lnTo>
                <a:lnTo>
                  <a:pt x="423" y="747"/>
                </a:lnTo>
                <a:lnTo>
                  <a:pt x="446" y="765"/>
                </a:lnTo>
                <a:lnTo>
                  <a:pt x="428" y="801"/>
                </a:lnTo>
                <a:moveTo>
                  <a:pt x="420" y="830"/>
                </a:moveTo>
                <a:lnTo>
                  <a:pt x="425" y="830"/>
                </a:lnTo>
                <a:lnTo>
                  <a:pt x="434" y="873"/>
                </a:lnTo>
                <a:lnTo>
                  <a:pt x="411" y="873"/>
                </a:lnTo>
                <a:lnTo>
                  <a:pt x="420" y="830"/>
                </a:lnTo>
                <a:moveTo>
                  <a:pt x="612" y="689"/>
                </a:moveTo>
                <a:lnTo>
                  <a:pt x="576" y="703"/>
                </a:lnTo>
                <a:lnTo>
                  <a:pt x="481" y="660"/>
                </a:lnTo>
                <a:lnTo>
                  <a:pt x="481" y="637"/>
                </a:lnTo>
                <a:cubicBezTo>
                  <a:pt x="496" y="627"/>
                  <a:pt x="507" y="613"/>
                  <a:pt x="515" y="596"/>
                </a:cubicBezTo>
                <a:cubicBezTo>
                  <a:pt x="524" y="595"/>
                  <a:pt x="532" y="592"/>
                  <a:pt x="540" y="588"/>
                </a:cubicBezTo>
                <a:cubicBezTo>
                  <a:pt x="543" y="614"/>
                  <a:pt x="562" y="635"/>
                  <a:pt x="588" y="640"/>
                </a:cubicBezTo>
                <a:cubicBezTo>
                  <a:pt x="592" y="654"/>
                  <a:pt x="601" y="667"/>
                  <a:pt x="612" y="676"/>
                </a:cubicBezTo>
                <a:lnTo>
                  <a:pt x="612" y="689"/>
                </a:lnTo>
                <a:moveTo>
                  <a:pt x="845" y="783"/>
                </a:moveTo>
                <a:cubicBezTo>
                  <a:pt x="845" y="753"/>
                  <a:pt x="826" y="725"/>
                  <a:pt x="797" y="715"/>
                </a:cubicBezTo>
                <a:lnTo>
                  <a:pt x="728" y="689"/>
                </a:lnTo>
                <a:lnTo>
                  <a:pt x="728" y="676"/>
                </a:lnTo>
                <a:cubicBezTo>
                  <a:pt x="739" y="667"/>
                  <a:pt x="748" y="654"/>
                  <a:pt x="753" y="640"/>
                </a:cubicBezTo>
                <a:cubicBezTo>
                  <a:pt x="780" y="635"/>
                  <a:pt x="801" y="611"/>
                  <a:pt x="801" y="581"/>
                </a:cubicBezTo>
                <a:lnTo>
                  <a:pt x="801" y="523"/>
                </a:lnTo>
                <a:cubicBezTo>
                  <a:pt x="801" y="502"/>
                  <a:pt x="796" y="481"/>
                  <a:pt x="786" y="464"/>
                </a:cubicBezTo>
                <a:lnTo>
                  <a:pt x="786" y="389"/>
                </a:lnTo>
                <a:cubicBezTo>
                  <a:pt x="786" y="359"/>
                  <a:pt x="767" y="332"/>
                  <a:pt x="739" y="321"/>
                </a:cubicBezTo>
                <a:lnTo>
                  <a:pt x="670" y="295"/>
                </a:lnTo>
                <a:lnTo>
                  <a:pt x="670" y="283"/>
                </a:lnTo>
                <a:cubicBezTo>
                  <a:pt x="681" y="273"/>
                  <a:pt x="690" y="260"/>
                  <a:pt x="694" y="246"/>
                </a:cubicBezTo>
                <a:cubicBezTo>
                  <a:pt x="722" y="241"/>
                  <a:pt x="743" y="217"/>
                  <a:pt x="743" y="189"/>
                </a:cubicBezTo>
                <a:lnTo>
                  <a:pt x="743" y="131"/>
                </a:lnTo>
                <a:cubicBezTo>
                  <a:pt x="743" y="58"/>
                  <a:pt x="684" y="0"/>
                  <a:pt x="612" y="0"/>
                </a:cubicBezTo>
                <a:cubicBezTo>
                  <a:pt x="540" y="0"/>
                  <a:pt x="481" y="58"/>
                  <a:pt x="481" y="131"/>
                </a:cubicBezTo>
                <a:lnTo>
                  <a:pt x="481" y="189"/>
                </a:lnTo>
                <a:cubicBezTo>
                  <a:pt x="481" y="217"/>
                  <a:pt x="502" y="241"/>
                  <a:pt x="529" y="246"/>
                </a:cubicBezTo>
                <a:cubicBezTo>
                  <a:pt x="534" y="260"/>
                  <a:pt x="543" y="273"/>
                  <a:pt x="554" y="283"/>
                </a:cubicBezTo>
                <a:lnTo>
                  <a:pt x="554" y="295"/>
                </a:lnTo>
                <a:lnTo>
                  <a:pt x="499" y="316"/>
                </a:lnTo>
                <a:cubicBezTo>
                  <a:pt x="479" y="300"/>
                  <a:pt x="455" y="291"/>
                  <a:pt x="429" y="291"/>
                </a:cubicBezTo>
                <a:lnTo>
                  <a:pt x="423" y="291"/>
                </a:lnTo>
                <a:cubicBezTo>
                  <a:pt x="393" y="291"/>
                  <a:pt x="366" y="299"/>
                  <a:pt x="343" y="314"/>
                </a:cubicBezTo>
                <a:lnTo>
                  <a:pt x="292" y="295"/>
                </a:lnTo>
                <a:lnTo>
                  <a:pt x="292" y="283"/>
                </a:lnTo>
                <a:cubicBezTo>
                  <a:pt x="303" y="273"/>
                  <a:pt x="311" y="260"/>
                  <a:pt x="316" y="246"/>
                </a:cubicBezTo>
                <a:cubicBezTo>
                  <a:pt x="344" y="241"/>
                  <a:pt x="365" y="217"/>
                  <a:pt x="365" y="189"/>
                </a:cubicBezTo>
                <a:lnTo>
                  <a:pt x="365" y="131"/>
                </a:lnTo>
                <a:cubicBezTo>
                  <a:pt x="365" y="58"/>
                  <a:pt x="306" y="0"/>
                  <a:pt x="234" y="0"/>
                </a:cubicBezTo>
                <a:cubicBezTo>
                  <a:pt x="161" y="0"/>
                  <a:pt x="102" y="58"/>
                  <a:pt x="102" y="131"/>
                </a:cubicBezTo>
                <a:lnTo>
                  <a:pt x="102" y="189"/>
                </a:lnTo>
                <a:cubicBezTo>
                  <a:pt x="102" y="217"/>
                  <a:pt x="123" y="241"/>
                  <a:pt x="150" y="246"/>
                </a:cubicBezTo>
                <a:cubicBezTo>
                  <a:pt x="155" y="260"/>
                  <a:pt x="164" y="273"/>
                  <a:pt x="175" y="283"/>
                </a:cubicBezTo>
                <a:lnTo>
                  <a:pt x="175" y="295"/>
                </a:lnTo>
                <a:lnTo>
                  <a:pt x="105" y="321"/>
                </a:lnTo>
                <a:cubicBezTo>
                  <a:pt x="77" y="332"/>
                  <a:pt x="58" y="359"/>
                  <a:pt x="58" y="389"/>
                </a:cubicBezTo>
                <a:lnTo>
                  <a:pt x="58" y="464"/>
                </a:lnTo>
                <a:cubicBezTo>
                  <a:pt x="49" y="481"/>
                  <a:pt x="44" y="502"/>
                  <a:pt x="44" y="523"/>
                </a:cubicBezTo>
                <a:lnTo>
                  <a:pt x="44" y="581"/>
                </a:lnTo>
                <a:cubicBezTo>
                  <a:pt x="44" y="611"/>
                  <a:pt x="65" y="635"/>
                  <a:pt x="92" y="640"/>
                </a:cubicBezTo>
                <a:cubicBezTo>
                  <a:pt x="97" y="654"/>
                  <a:pt x="105" y="667"/>
                  <a:pt x="116" y="676"/>
                </a:cubicBezTo>
                <a:lnTo>
                  <a:pt x="116" y="689"/>
                </a:lnTo>
                <a:lnTo>
                  <a:pt x="47" y="715"/>
                </a:lnTo>
                <a:cubicBezTo>
                  <a:pt x="19" y="725"/>
                  <a:pt x="0" y="753"/>
                  <a:pt x="0" y="783"/>
                </a:cubicBezTo>
                <a:lnTo>
                  <a:pt x="0" y="873"/>
                </a:lnTo>
                <a:lnTo>
                  <a:pt x="205" y="873"/>
                </a:lnTo>
                <a:lnTo>
                  <a:pt x="205" y="902"/>
                </a:lnTo>
                <a:lnTo>
                  <a:pt x="641" y="902"/>
                </a:lnTo>
                <a:lnTo>
                  <a:pt x="641" y="873"/>
                </a:lnTo>
                <a:lnTo>
                  <a:pt x="845" y="873"/>
                </a:lnTo>
                <a:lnTo>
                  <a:pt x="845" y="7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0" name="Freeform 37"/>
          <p:cNvSpPr/>
          <p:nvPr/>
        </p:nvSpPr>
        <p:spPr>
          <a:xfrm>
            <a:off x="8172400" y="2996952"/>
            <a:ext cx="720080" cy="720080"/>
          </a:xfrm>
          <a:custGeom>
            <a:avLst/>
            <a:gdLst/>
            <a:ahLst/>
            <a:cxnLst/>
            <a:rect l="0" t="0" r="r" b="b"/>
            <a:pathLst>
              <a:path w="1386" h="1614">
                <a:moveTo>
                  <a:pt x="1320" y="1548"/>
                </a:moveTo>
                <a:lnTo>
                  <a:pt x="740" y="1548"/>
                </a:lnTo>
                <a:lnTo>
                  <a:pt x="740" y="1290"/>
                </a:lnTo>
                <a:lnTo>
                  <a:pt x="1320" y="1290"/>
                </a:lnTo>
                <a:lnTo>
                  <a:pt x="1320" y="1548"/>
                </a:lnTo>
                <a:moveTo>
                  <a:pt x="547" y="1000"/>
                </a:moveTo>
                <a:cubicBezTo>
                  <a:pt x="529" y="1000"/>
                  <a:pt x="514" y="1015"/>
                  <a:pt x="514" y="1033"/>
                </a:cubicBezTo>
                <a:lnTo>
                  <a:pt x="514" y="1548"/>
                </a:lnTo>
                <a:lnTo>
                  <a:pt x="386" y="1548"/>
                </a:lnTo>
                <a:lnTo>
                  <a:pt x="386" y="645"/>
                </a:lnTo>
                <a:cubicBezTo>
                  <a:pt x="385" y="632"/>
                  <a:pt x="378" y="620"/>
                  <a:pt x="366" y="615"/>
                </a:cubicBezTo>
                <a:cubicBezTo>
                  <a:pt x="354" y="610"/>
                  <a:pt x="340" y="613"/>
                  <a:pt x="330" y="622"/>
                </a:cubicBezTo>
                <a:lnTo>
                  <a:pt x="202" y="752"/>
                </a:lnTo>
                <a:cubicBezTo>
                  <a:pt x="189" y="764"/>
                  <a:pt x="189" y="784"/>
                  <a:pt x="202" y="797"/>
                </a:cubicBezTo>
                <a:lnTo>
                  <a:pt x="307" y="907"/>
                </a:lnTo>
                <a:lnTo>
                  <a:pt x="252" y="983"/>
                </a:lnTo>
                <a:lnTo>
                  <a:pt x="108" y="839"/>
                </a:lnTo>
                <a:cubicBezTo>
                  <a:pt x="71" y="803"/>
                  <a:pt x="70" y="744"/>
                  <a:pt x="105" y="705"/>
                </a:cubicBezTo>
                <a:lnTo>
                  <a:pt x="303" y="484"/>
                </a:lnTo>
                <a:lnTo>
                  <a:pt x="398" y="484"/>
                </a:lnTo>
                <a:lnTo>
                  <a:pt x="486" y="659"/>
                </a:lnTo>
                <a:cubicBezTo>
                  <a:pt x="494" y="676"/>
                  <a:pt x="513" y="682"/>
                  <a:pt x="529" y="674"/>
                </a:cubicBezTo>
                <a:cubicBezTo>
                  <a:pt x="535" y="671"/>
                  <a:pt x="540" y="665"/>
                  <a:pt x="543" y="659"/>
                </a:cubicBezTo>
                <a:lnTo>
                  <a:pt x="636" y="473"/>
                </a:lnTo>
                <a:lnTo>
                  <a:pt x="1023" y="206"/>
                </a:lnTo>
                <a:lnTo>
                  <a:pt x="1081" y="283"/>
                </a:lnTo>
                <a:lnTo>
                  <a:pt x="657" y="587"/>
                </a:lnTo>
                <a:cubicBezTo>
                  <a:pt x="648" y="593"/>
                  <a:pt x="643" y="602"/>
                  <a:pt x="643" y="613"/>
                </a:cubicBezTo>
                <a:lnTo>
                  <a:pt x="643" y="839"/>
                </a:lnTo>
                <a:cubicBezTo>
                  <a:pt x="643" y="857"/>
                  <a:pt x="658" y="871"/>
                  <a:pt x="676" y="871"/>
                </a:cubicBezTo>
                <a:lnTo>
                  <a:pt x="901" y="871"/>
                </a:lnTo>
                <a:cubicBezTo>
                  <a:pt x="954" y="871"/>
                  <a:pt x="998" y="915"/>
                  <a:pt x="998" y="968"/>
                </a:cubicBezTo>
                <a:lnTo>
                  <a:pt x="998" y="1226"/>
                </a:lnTo>
                <a:lnTo>
                  <a:pt x="869" y="1226"/>
                </a:lnTo>
                <a:lnTo>
                  <a:pt x="869" y="1033"/>
                </a:lnTo>
                <a:cubicBezTo>
                  <a:pt x="869" y="1015"/>
                  <a:pt x="854" y="1000"/>
                  <a:pt x="837" y="1000"/>
                </a:cubicBezTo>
                <a:lnTo>
                  <a:pt x="547" y="1000"/>
                </a:lnTo>
                <a:moveTo>
                  <a:pt x="321" y="830"/>
                </a:moveTo>
                <a:lnTo>
                  <a:pt x="270" y="775"/>
                </a:lnTo>
                <a:lnTo>
                  <a:pt x="321" y="723"/>
                </a:lnTo>
                <a:lnTo>
                  <a:pt x="321" y="830"/>
                </a:lnTo>
                <a:moveTo>
                  <a:pt x="559" y="484"/>
                </a:moveTo>
                <a:lnTo>
                  <a:pt x="514" y="573"/>
                </a:lnTo>
                <a:lnTo>
                  <a:pt x="470" y="484"/>
                </a:lnTo>
                <a:lnTo>
                  <a:pt x="559" y="484"/>
                </a:lnTo>
                <a:moveTo>
                  <a:pt x="321" y="258"/>
                </a:moveTo>
                <a:cubicBezTo>
                  <a:pt x="321" y="169"/>
                  <a:pt x="393" y="97"/>
                  <a:pt x="482" y="97"/>
                </a:cubicBezTo>
                <a:cubicBezTo>
                  <a:pt x="571" y="97"/>
                  <a:pt x="643" y="169"/>
                  <a:pt x="643" y="258"/>
                </a:cubicBezTo>
                <a:cubicBezTo>
                  <a:pt x="643" y="347"/>
                  <a:pt x="571" y="419"/>
                  <a:pt x="482" y="419"/>
                </a:cubicBezTo>
                <a:cubicBezTo>
                  <a:pt x="393" y="419"/>
                  <a:pt x="321" y="347"/>
                  <a:pt x="321" y="258"/>
                </a:cubicBezTo>
                <a:moveTo>
                  <a:pt x="1353" y="1226"/>
                </a:moveTo>
                <a:lnTo>
                  <a:pt x="1062" y="1226"/>
                </a:lnTo>
                <a:lnTo>
                  <a:pt x="1062" y="968"/>
                </a:lnTo>
                <a:cubicBezTo>
                  <a:pt x="1062" y="879"/>
                  <a:pt x="990" y="807"/>
                  <a:pt x="901" y="807"/>
                </a:cubicBezTo>
                <a:lnTo>
                  <a:pt x="708" y="807"/>
                </a:lnTo>
                <a:lnTo>
                  <a:pt x="708" y="629"/>
                </a:lnTo>
                <a:lnTo>
                  <a:pt x="1145" y="317"/>
                </a:lnTo>
                <a:cubicBezTo>
                  <a:pt x="1152" y="312"/>
                  <a:pt x="1157" y="304"/>
                  <a:pt x="1159" y="295"/>
                </a:cubicBezTo>
                <a:cubicBezTo>
                  <a:pt x="1160" y="287"/>
                  <a:pt x="1158" y="278"/>
                  <a:pt x="1152" y="271"/>
                </a:cubicBezTo>
                <a:lnTo>
                  <a:pt x="1056" y="142"/>
                </a:lnTo>
                <a:cubicBezTo>
                  <a:pt x="1045" y="128"/>
                  <a:pt x="1026" y="125"/>
                  <a:pt x="1012" y="135"/>
                </a:cubicBezTo>
                <a:lnTo>
                  <a:pt x="681" y="364"/>
                </a:lnTo>
                <a:cubicBezTo>
                  <a:pt x="740" y="254"/>
                  <a:pt x="698" y="117"/>
                  <a:pt x="588" y="59"/>
                </a:cubicBezTo>
                <a:cubicBezTo>
                  <a:pt x="478" y="0"/>
                  <a:pt x="341" y="42"/>
                  <a:pt x="283" y="152"/>
                </a:cubicBezTo>
                <a:cubicBezTo>
                  <a:pt x="236" y="241"/>
                  <a:pt x="253" y="349"/>
                  <a:pt x="325" y="419"/>
                </a:cubicBezTo>
                <a:lnTo>
                  <a:pt x="289" y="419"/>
                </a:lnTo>
                <a:cubicBezTo>
                  <a:pt x="280" y="419"/>
                  <a:pt x="271" y="423"/>
                  <a:pt x="265" y="430"/>
                </a:cubicBezTo>
                <a:lnTo>
                  <a:pt x="57" y="661"/>
                </a:lnTo>
                <a:cubicBezTo>
                  <a:pt x="0" y="726"/>
                  <a:pt x="3" y="824"/>
                  <a:pt x="63" y="884"/>
                </a:cubicBezTo>
                <a:lnTo>
                  <a:pt x="234" y="1055"/>
                </a:lnTo>
                <a:cubicBezTo>
                  <a:pt x="240" y="1062"/>
                  <a:pt x="250" y="1066"/>
                  <a:pt x="259" y="1065"/>
                </a:cubicBezTo>
                <a:cubicBezTo>
                  <a:pt x="269" y="1064"/>
                  <a:pt x="278" y="1059"/>
                  <a:pt x="283" y="1051"/>
                </a:cubicBezTo>
                <a:lnTo>
                  <a:pt x="321" y="997"/>
                </a:lnTo>
                <a:lnTo>
                  <a:pt x="321" y="1580"/>
                </a:lnTo>
                <a:cubicBezTo>
                  <a:pt x="321" y="1598"/>
                  <a:pt x="336" y="1613"/>
                  <a:pt x="353" y="1613"/>
                </a:cubicBezTo>
                <a:lnTo>
                  <a:pt x="547" y="1613"/>
                </a:lnTo>
                <a:cubicBezTo>
                  <a:pt x="564" y="1613"/>
                  <a:pt x="579" y="1598"/>
                  <a:pt x="579" y="1580"/>
                </a:cubicBezTo>
                <a:lnTo>
                  <a:pt x="579" y="1065"/>
                </a:lnTo>
                <a:lnTo>
                  <a:pt x="804" y="1065"/>
                </a:lnTo>
                <a:lnTo>
                  <a:pt x="804" y="1226"/>
                </a:lnTo>
                <a:lnTo>
                  <a:pt x="708" y="1226"/>
                </a:lnTo>
                <a:cubicBezTo>
                  <a:pt x="690" y="1226"/>
                  <a:pt x="676" y="1240"/>
                  <a:pt x="676" y="1258"/>
                </a:cubicBezTo>
                <a:lnTo>
                  <a:pt x="676" y="1580"/>
                </a:lnTo>
                <a:cubicBezTo>
                  <a:pt x="676" y="1598"/>
                  <a:pt x="690" y="1613"/>
                  <a:pt x="708" y="1613"/>
                </a:cubicBezTo>
                <a:lnTo>
                  <a:pt x="1353" y="1613"/>
                </a:lnTo>
                <a:cubicBezTo>
                  <a:pt x="1371" y="1613"/>
                  <a:pt x="1385" y="1598"/>
                  <a:pt x="1385" y="1580"/>
                </a:cubicBezTo>
                <a:lnTo>
                  <a:pt x="1385" y="1258"/>
                </a:lnTo>
                <a:cubicBezTo>
                  <a:pt x="1385" y="1240"/>
                  <a:pt x="1371" y="1226"/>
                  <a:pt x="1353" y="1226"/>
                </a:cubicBezTo>
                <a:close/>
              </a:path>
            </a:pathLst>
          </a:custGeom>
          <a:solidFill>
            <a:srgbClr val="E95727"/>
          </a:solidFill>
          <a:ln>
            <a:noFill/>
          </a:ln>
        </p:spPr>
      </p:sp>
      <p:sp>
        <p:nvSpPr>
          <p:cNvPr id="22" name="Freeform 38"/>
          <p:cNvSpPr/>
          <p:nvPr/>
        </p:nvSpPr>
        <p:spPr>
          <a:xfrm>
            <a:off x="8676456" y="2852936"/>
            <a:ext cx="209520" cy="209520"/>
          </a:xfrm>
          <a:custGeom>
            <a:avLst/>
            <a:gdLst/>
            <a:ahLst/>
            <a:cxnLst/>
            <a:rect l="0" t="0" r="r" b="b"/>
            <a:pathLst>
              <a:path w="582" h="582">
                <a:moveTo>
                  <a:pt x="291" y="416"/>
                </a:moveTo>
                <a:cubicBezTo>
                  <a:pt x="263" y="363"/>
                  <a:pt x="220" y="319"/>
                  <a:pt x="166" y="291"/>
                </a:cubicBezTo>
                <a:cubicBezTo>
                  <a:pt x="220" y="263"/>
                  <a:pt x="263" y="220"/>
                  <a:pt x="291" y="165"/>
                </a:cubicBezTo>
                <a:cubicBezTo>
                  <a:pt x="319" y="220"/>
                  <a:pt x="363" y="263"/>
                  <a:pt x="416" y="291"/>
                </a:cubicBezTo>
                <a:cubicBezTo>
                  <a:pt x="363" y="319"/>
                  <a:pt x="319" y="363"/>
                  <a:pt x="291" y="416"/>
                </a:cubicBezTo>
                <a:moveTo>
                  <a:pt x="549" y="259"/>
                </a:moveTo>
                <a:cubicBezTo>
                  <a:pt x="424" y="259"/>
                  <a:pt x="323" y="157"/>
                  <a:pt x="323" y="32"/>
                </a:cubicBezTo>
                <a:cubicBezTo>
                  <a:pt x="323" y="15"/>
                  <a:pt x="309" y="0"/>
                  <a:pt x="291" y="0"/>
                </a:cubicBezTo>
                <a:cubicBezTo>
                  <a:pt x="273" y="0"/>
                  <a:pt x="259" y="15"/>
                  <a:pt x="259" y="32"/>
                </a:cubicBezTo>
                <a:cubicBezTo>
                  <a:pt x="259" y="157"/>
                  <a:pt x="158" y="259"/>
                  <a:pt x="32" y="259"/>
                </a:cubicBezTo>
                <a:cubicBezTo>
                  <a:pt x="15" y="259"/>
                  <a:pt x="0" y="273"/>
                  <a:pt x="0" y="291"/>
                </a:cubicBezTo>
                <a:cubicBezTo>
                  <a:pt x="0" y="309"/>
                  <a:pt x="15" y="323"/>
                  <a:pt x="32" y="323"/>
                </a:cubicBezTo>
                <a:cubicBezTo>
                  <a:pt x="158" y="323"/>
                  <a:pt x="259" y="424"/>
                  <a:pt x="259" y="549"/>
                </a:cubicBezTo>
                <a:cubicBezTo>
                  <a:pt x="259" y="567"/>
                  <a:pt x="273" y="581"/>
                  <a:pt x="291" y="581"/>
                </a:cubicBezTo>
                <a:cubicBezTo>
                  <a:pt x="309" y="581"/>
                  <a:pt x="323" y="567"/>
                  <a:pt x="323" y="549"/>
                </a:cubicBezTo>
                <a:cubicBezTo>
                  <a:pt x="323" y="424"/>
                  <a:pt x="424" y="323"/>
                  <a:pt x="549" y="323"/>
                </a:cubicBezTo>
                <a:cubicBezTo>
                  <a:pt x="567" y="323"/>
                  <a:pt x="581" y="309"/>
                  <a:pt x="581" y="291"/>
                </a:cubicBezTo>
                <a:cubicBezTo>
                  <a:pt x="581" y="273"/>
                  <a:pt x="567" y="259"/>
                  <a:pt x="549" y="259"/>
                </a:cubicBezTo>
                <a:close/>
              </a:path>
            </a:pathLst>
          </a:custGeom>
          <a:solidFill>
            <a:srgbClr val="E95727"/>
          </a:solidFill>
          <a:ln>
            <a:noFill/>
          </a:ln>
        </p:spPr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A41AE57-D59D-C644-B301-C2CAAA2B3B0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44408" y="4293096"/>
            <a:ext cx="787648" cy="78764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C63CCBE-DC2F-7747-BE3C-CB49E2814D9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44408" y="5805264"/>
            <a:ext cx="643632" cy="71259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76256" y="5877272"/>
            <a:ext cx="720080" cy="70171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F775BAF-424A-1C43-851C-C2429EFCDF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4414" y="3958262"/>
            <a:ext cx="642942" cy="57405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78649DDA-5331-6040-A0D1-96B2277179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13" y="3857628"/>
            <a:ext cx="952507" cy="816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80728"/>
            <a:ext cx="9144000" cy="5877272"/>
          </a:xfrm>
          <a:custGeom>
            <a:avLst/>
            <a:gdLst/>
            <a:ahLst/>
            <a:cxnLst/>
            <a:rect l="l" t="t" r="r" b="b"/>
            <a:pathLst>
              <a:path w="12192000" h="5501640">
                <a:moveTo>
                  <a:pt x="12192000" y="0"/>
                </a:moveTo>
                <a:lnTo>
                  <a:pt x="0" y="0"/>
                </a:lnTo>
                <a:lnTo>
                  <a:pt x="0" y="5501640"/>
                </a:lnTo>
                <a:lnTo>
                  <a:pt x="12192000" y="550164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2373236" y="0"/>
            <a:ext cx="6770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uller Narrow Extra Bold"/>
              </a:rPr>
              <a:t>Лучшая практика построения системной совместной работы </a:t>
            </a:r>
          </a:p>
          <a:p>
            <a:r>
              <a:rPr lang="ru-RU" dirty="0" smtClean="0">
                <a:latin typeface="Muller Narrow Extra Bold"/>
              </a:rPr>
              <a:t>стационарных организаций социального обслуживания с</a:t>
            </a:r>
          </a:p>
          <a:p>
            <a:r>
              <a:rPr lang="ru-RU" dirty="0" smtClean="0">
                <a:latin typeface="Muller Narrow Extra Bold"/>
              </a:rPr>
              <a:t> волонтерами и негосударственными организациями</a:t>
            </a:r>
            <a:endParaRPr lang="ru-RU" dirty="0">
              <a:latin typeface="Muller Narrow Extra Bold"/>
            </a:endParaRPr>
          </a:p>
        </p:txBody>
      </p:sp>
      <p:pic>
        <p:nvPicPr>
          <p:cNvPr id="4" name="Picture 4" descr="D:\Новости на сайт\2024\2\08\Ковдорский центр социального обслуживания_ава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600" cy="1052736"/>
          </a:xfrm>
          <a:prstGeom prst="rect">
            <a:avLst/>
          </a:prstGeom>
          <a:noFill/>
        </p:spPr>
      </p:pic>
      <p:pic>
        <p:nvPicPr>
          <p:cNvPr id="5" name="Picture 2" descr="C:\Users\Direktor\OneDrive\Desktop\конкурс\kovdo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792088" cy="980728"/>
          </a:xfrm>
          <a:prstGeom prst="rect">
            <a:avLst/>
          </a:prstGeom>
          <a:noFill/>
        </p:spPr>
      </p:pic>
      <p:pic>
        <p:nvPicPr>
          <p:cNvPr id="6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1680" y="116632"/>
            <a:ext cx="720080" cy="864096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251520" y="5445224"/>
            <a:ext cx="8636493" cy="1080119"/>
          </a:xfrm>
          <a:prstGeom prst="wedgeRoundRectCallout">
            <a:avLst>
              <a:gd name="adj1" fmla="val -20810"/>
              <a:gd name="adj2" fmla="val 78350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1" dirty="0" smtClean="0">
              <a:latin typeface="MullerNarrow-Light" pitchFamily="50" charset="-52"/>
            </a:endParaRPr>
          </a:p>
          <a:p>
            <a:r>
              <a:rPr lang="ru-RU" sz="1400" b="1" dirty="0" smtClean="0">
                <a:latin typeface="MullerNarrow-Light" pitchFamily="50" charset="-52"/>
              </a:rPr>
              <a:t>Целевая аудитория: </a:t>
            </a:r>
            <a:r>
              <a:rPr lang="ru-RU" sz="1400" dirty="0" smtClean="0">
                <a:latin typeface="MullerNarrow-Light" pitchFamily="50" charset="-52"/>
              </a:rPr>
              <a:t>волонтеры, граждане пожилого возраста и инвалиды, находящиеся на обслуживании в стационарном отделении Ковдорского комплексного центра социального обслуживания населения</a:t>
            </a:r>
            <a:endParaRPr lang="ru-RU" sz="1400" cap="all" dirty="0" smtClean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79512" y="2708920"/>
            <a:ext cx="8784976" cy="2952328"/>
          </a:xfrm>
          <a:prstGeom prst="wedgeRoundRectCallout">
            <a:avLst>
              <a:gd name="adj1" fmla="val -21757"/>
              <a:gd name="adj2" fmla="val 55589"/>
              <a:gd name="adj3" fmla="val 16667"/>
            </a:avLst>
          </a:prstGeom>
          <a:solidFill>
            <a:srgbClr val="0082C8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MullerNarrow-Light" pitchFamily="50" charset="-52"/>
              </a:rPr>
              <a:t>Задачи: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MullerNarrow-Light" pitchFamily="50" charset="-52"/>
              </a:rPr>
              <a:t>Формирование механизмов вовлечения добровольцев в деятельность, направленную на  помощь пожилым людям и инвалидам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MullerNarrow-Light" pitchFamily="50" charset="-52"/>
              </a:rPr>
              <a:t>Помощь волонтёрам в овладении навыками социальной работы с людьми пожилого возраста и инвалидами через обучение и практическую работу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MullerNarrow-Light" pitchFamily="50" charset="-52"/>
              </a:rPr>
              <a:t>Развитие и поддержка волонтёрских инициатив</a:t>
            </a:r>
            <a:endParaRPr lang="en-US" sz="1400" dirty="0" smtClean="0">
              <a:solidFill>
                <a:schemeClr val="bg1"/>
              </a:solidFill>
              <a:latin typeface="MullerNarrow-Light" pitchFamily="50" charset="-52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MullerNarrow-Light" pitchFamily="50" charset="-52"/>
              </a:rPr>
              <a:t>Создание условий для диалога  поколений; формирование у подрастающего поколения активной гражданской позиции, лидерских и нравственно этических качеств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MullerNarrow-Light" pitchFamily="50" charset="-52"/>
              </a:rPr>
              <a:t>Содействие развитию социального партнёрства общественных объединений и  социального учреждения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MullerNarrow-Light" pitchFamily="50" charset="-52"/>
              </a:rPr>
              <a:t> Создание оптимальных условий для распространения волонтёрского движения и активизации участия добровольцев в социально-значимых акциях, проектах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MullerNarrow-Light" pitchFamily="50" charset="-52"/>
              </a:rPr>
              <a:t>Снижение социальной изолированности пожилых людей</a:t>
            </a:r>
          </a:p>
          <a:p>
            <a:pPr algn="just">
              <a:buFont typeface="Wingdings" pitchFamily="2" charset="2"/>
              <a:buChar char="ü"/>
            </a:pPr>
            <a:endParaRPr lang="ru-RU" sz="1400" dirty="0" smtClean="0">
              <a:solidFill>
                <a:schemeClr val="bg1"/>
              </a:solidFill>
              <a:latin typeface="MullerNarrow-Light" pitchFamily="50" charset="-52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79512" y="1988840"/>
            <a:ext cx="8784976" cy="888496"/>
          </a:xfrm>
          <a:prstGeom prst="wedgeRoundRectCallout">
            <a:avLst>
              <a:gd name="adj1" fmla="val 22114"/>
              <a:gd name="adj2" fmla="val 63814"/>
              <a:gd name="adj3" fmla="val 16667"/>
            </a:avLst>
          </a:prstGeom>
          <a:solidFill>
            <a:srgbClr val="F05A28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Цель: </a:t>
            </a:r>
            <a:r>
              <a:rPr lang="ru-RU" sz="1600" dirty="0" smtClean="0">
                <a:solidFill>
                  <a:schemeClr val="bg1"/>
                </a:solidFill>
                <a:latin typeface="MullerNarrow-Light" pitchFamily="50" charset="-52"/>
              </a:rPr>
              <a:t>вовлечение волонтеров  в деятельность, направленную на оказание безвозмездной помощи гражданам пожилого возраста инвалидам</a:t>
            </a:r>
            <a:endParaRPr lang="ru-RU" sz="1600" b="1" cap="all" dirty="0" smtClean="0">
              <a:solidFill>
                <a:schemeClr val="bg1"/>
              </a:solidFill>
              <a:latin typeface="Muller Narrow Light" panose="00000400000000000000" pitchFamily="50" charset="-52"/>
            </a:endParaRPr>
          </a:p>
          <a:p>
            <a:endParaRPr lang="ru-RU" sz="1600" cap="all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xmlns:lc="http://schemas.openxmlformats.org/drawingml/2006/lockedCanvas" id="{7F75314F-69E6-5E49-96B1-EE549373E21F}"/>
              </a:ext>
            </a:extLst>
          </p:cNvPr>
          <p:cNvPicPr/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xmlns:pic="http://schemas.openxmlformats.org/drawingml/2006/picture" xmlns:lc="http://schemas.openxmlformats.org/drawingml/2006/lockedCanvas" r:embed="rId35"/>
              </a:ext>
            </a:extLst>
          </a:blip>
          <a:stretch>
            <a:fillRect/>
          </a:stretch>
        </p:blipFill>
        <p:spPr>
          <a:xfrm>
            <a:off x="4211960" y="1268760"/>
            <a:ext cx="503184" cy="5031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xmlns:lc="http://schemas.openxmlformats.org/drawingml/2006/lockedCanvas" id="{43287B74-ACE9-394A-8EC2-62635736BA6D}"/>
              </a:ext>
            </a:extLst>
          </p:cNvPr>
          <p:cNvPicPr/>
          <p:nvPr/>
        </p:nvPicPr>
        <p:blipFill>
          <a:blip r:embed="rId36" cstate="print">
            <a:extLst>
              <a:ext uri="{96DAC541-7B7A-43D3-8B79-37D633B846F1}">
                <asvg:svgBlip xmlns:asvg="http://schemas.microsoft.com/office/drawing/2016/SVG/main" xmlns="" xmlns:pic="http://schemas.openxmlformats.org/drawingml/2006/picture" xmlns:lc="http://schemas.openxmlformats.org/drawingml/2006/lockedCanvas" r:embed="rId45"/>
              </a:ext>
            </a:extLst>
          </a:blip>
          <a:stretch>
            <a:fillRect/>
          </a:stretch>
        </p:blipFill>
        <p:spPr>
          <a:xfrm>
            <a:off x="7884368" y="2132856"/>
            <a:ext cx="503184" cy="503184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179512" y="1196752"/>
            <a:ext cx="3816424" cy="648072"/>
          </a:xfrm>
          <a:prstGeom prst="wedgeRoundRectCallout">
            <a:avLst>
              <a:gd name="adj1" fmla="val -19496"/>
              <a:gd name="adj2" fmla="val 60713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 smtClean="0">
                <a:solidFill>
                  <a:srgbClr val="0082C8"/>
                </a:solidFill>
                <a:latin typeface="MullerNarrow-Light" pitchFamily="50" charset="-52"/>
              </a:rPr>
              <a:t>ПРОБЛЕМА</a:t>
            </a:r>
          </a:p>
          <a:p>
            <a:r>
              <a:rPr lang="ru-RU" sz="900" b="1" cap="all" dirty="0" smtClean="0">
                <a:solidFill>
                  <a:srgbClr val="F05A28"/>
                </a:solidFill>
                <a:latin typeface="MullerNarrow-Light" pitchFamily="50" charset="-52"/>
              </a:rPr>
              <a:t>Социальная изолированность граждан пожилого возраста, проживающая в стационарном отделении социального учреждения</a:t>
            </a:r>
            <a:endParaRPr lang="ru-RU" sz="900" cap="all" dirty="0" smtClean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9992" y="6550223"/>
            <a:ext cx="464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05C27"/>
                </a:solidFill>
                <a:latin typeface="Muller Narrow Light"/>
              </a:rPr>
              <a:t>Период реализации с 2020 года по настоящее время</a:t>
            </a:r>
            <a:endParaRPr lang="ru-RU" sz="1400" dirty="0">
              <a:solidFill>
                <a:srgbClr val="F05C27"/>
              </a:solidFill>
              <a:latin typeface="Muller Narrow Light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4932040" y="1196752"/>
            <a:ext cx="3960440" cy="648072"/>
          </a:xfrm>
          <a:prstGeom prst="wedgeRoundRectCallout">
            <a:avLst>
              <a:gd name="adj1" fmla="val -19496"/>
              <a:gd name="adj2" fmla="val 60713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 smtClean="0">
                <a:solidFill>
                  <a:srgbClr val="0082C8"/>
                </a:solidFill>
                <a:latin typeface="MullerNarrow-Light" pitchFamily="50" charset="-52"/>
              </a:rPr>
              <a:t>РЕШЕНИЕ</a:t>
            </a:r>
          </a:p>
          <a:p>
            <a:r>
              <a:rPr lang="ru-RU" sz="900" b="1" cap="all" dirty="0" smtClean="0">
                <a:solidFill>
                  <a:srgbClr val="F05A28"/>
                </a:solidFill>
                <a:latin typeface="MullerNarrow-Light" pitchFamily="50" charset="-52"/>
              </a:rPr>
              <a:t>ПРИВЛЕЧЕНИЕ ВОЛОНТЕРОВ И ВОЛОНТЕРСКИХ (ДОБРОВОЛЬЧЕСКИХ) ОРГАНИЗАЦИЙ</a:t>
            </a:r>
            <a:endParaRPr lang="ru-RU" sz="900" cap="all" dirty="0" smtClean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Новости на сайт\2024\2\08\Ковдорский центр социального обслуживания_ава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600" cy="1052736"/>
          </a:xfrm>
          <a:prstGeom prst="rect">
            <a:avLst/>
          </a:prstGeom>
          <a:noFill/>
        </p:spPr>
      </p:pic>
      <p:pic>
        <p:nvPicPr>
          <p:cNvPr id="4" name="Picture 2" descr="C:\Users\Direktor\OneDrive\Desktop\конкурс\kovdo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792088" cy="980728"/>
          </a:xfrm>
          <a:prstGeom prst="rect">
            <a:avLst/>
          </a:prstGeom>
          <a:noFill/>
        </p:spPr>
      </p:pic>
      <p:pic>
        <p:nvPicPr>
          <p:cNvPr id="5" name="Picture 2" descr="D:\Новости на сайт\2023\08\29\Брендбук «НА СЕВЕРЕ – ЖИТЬ!»\Герб ПМО\Правительство МО_логотип_2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0"/>
            <a:ext cx="792088" cy="9807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0"/>
            <a:ext cx="6715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uller Narrow Extra Bold"/>
              </a:rPr>
              <a:t>Лучшая практика построения системной совместной работы стационарных организаций социального обслуживания с волонтерами и негосударственными организациями</a:t>
            </a:r>
            <a:endParaRPr lang="ru-RU" dirty="0"/>
          </a:p>
        </p:txBody>
      </p:sp>
      <p:pic>
        <p:nvPicPr>
          <p:cNvPr id="7" name="Рисунок 6" descr="-58Bz1u-yZRfYuK1OBzqVzh_yAzygqh7qw0id7Zn9pmDJEzLiPDeE7LDjQJUByWfIo_dfpSPACH8szPZxU3yx3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1643050"/>
            <a:ext cx="4429156" cy="2428892"/>
          </a:xfrm>
          <a:prstGeom prst="rect">
            <a:avLst/>
          </a:prstGeom>
          <a:ln w="28575">
            <a:solidFill>
              <a:srgbClr val="F04127"/>
            </a:solidFill>
          </a:ln>
        </p:spPr>
      </p:pic>
      <p:pic>
        <p:nvPicPr>
          <p:cNvPr id="8" name="Рисунок 7" descr="IMG_5225_c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1643050"/>
            <a:ext cx="4143404" cy="2428892"/>
          </a:xfrm>
          <a:prstGeom prst="rect">
            <a:avLst/>
          </a:prstGeom>
          <a:solidFill>
            <a:srgbClr val="F04127"/>
          </a:solidFill>
          <a:ln w="28575">
            <a:solidFill>
              <a:srgbClr val="F04127"/>
            </a:solidFill>
            <a:prstDash val="solid"/>
          </a:ln>
        </p:spPr>
      </p:pic>
      <p:pic>
        <p:nvPicPr>
          <p:cNvPr id="9" name="Рисунок 8" descr="wdtjQECMtyISkyWZ3-mg4Vwp3CTZ5RbodHevypiCRTq4u1efOhhzEvKzUKvvs_L6nalBZKZpxkgea2A5goK8RKe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4214818"/>
            <a:ext cx="4143404" cy="2564607"/>
          </a:xfrm>
          <a:prstGeom prst="rect">
            <a:avLst/>
          </a:prstGeom>
          <a:ln w="28575">
            <a:solidFill>
              <a:srgbClr val="F04127"/>
            </a:solidFill>
          </a:ln>
        </p:spPr>
      </p:pic>
      <p:pic>
        <p:nvPicPr>
          <p:cNvPr id="10" name="Рисунок 9" descr="NHk_DbumcybB7y54U3rA2lgm7Z4TRIbX51s8Wlw4ZMIqe-vKLzW_j9_U2wRo0a6Er_y40-5Q-y3UoAi8pafrmge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9124" y="4214818"/>
            <a:ext cx="4483515" cy="2500330"/>
          </a:xfrm>
          <a:prstGeom prst="rect">
            <a:avLst/>
          </a:prstGeom>
          <a:ln w="28575">
            <a:solidFill>
              <a:srgbClr val="F04127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00034" y="1000109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82C8"/>
                </a:solidFill>
              </a:rPr>
              <a:t>Обучающие семинары практикумы для волонтеров готовых </a:t>
            </a:r>
          </a:p>
          <a:p>
            <a:pPr algn="ctr"/>
            <a:r>
              <a:rPr lang="ru-RU" dirty="0" smtClean="0">
                <a:solidFill>
                  <a:srgbClr val="0082C8"/>
                </a:solidFill>
              </a:rPr>
              <a:t>присоединиться к нашей команде</a:t>
            </a:r>
            <a:endParaRPr lang="ru-RU" dirty="0">
              <a:solidFill>
                <a:srgbClr val="0082C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FF71CEA-3B75-474E-9B1C-413E2FA31DA8}"/>
              </a:ext>
            </a:extLst>
          </p:cNvPr>
          <p:cNvSpPr/>
          <p:nvPr/>
        </p:nvSpPr>
        <p:spPr>
          <a:xfrm>
            <a:off x="0" y="1268760"/>
            <a:ext cx="9144000" cy="558924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339975" y="0"/>
            <a:ext cx="6804025" cy="11430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Muller Narrow Extra Bold"/>
              </a:rPr>
              <a:t>Лучшая практика построения системной совместной работы стационарных организаций социального обслуживания с волонтерами и негосударственными организациями</a:t>
            </a:r>
            <a:endParaRPr lang="ru-RU" sz="1800" dirty="0">
              <a:latin typeface="Muller Narrow Extra Bold"/>
            </a:endParaRPr>
          </a:p>
        </p:txBody>
      </p:sp>
      <p:pic>
        <p:nvPicPr>
          <p:cNvPr id="13" name="Picture 2" descr="D:\Новости на сайт\2023\08\29\Брендбук «НА СЕВЕРЕ – ЖИТЬ!»\Герб ПМО\Правительство МО_логотип_2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792088" cy="980729"/>
          </a:xfrm>
          <a:prstGeom prst="rect">
            <a:avLst/>
          </a:prstGeom>
          <a:noFill/>
        </p:spPr>
      </p:pic>
      <p:pic>
        <p:nvPicPr>
          <p:cNvPr id="14" name="Picture 2" descr="C:\Users\Direktor\OneDrive\Desktop\конкурс\kovdo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792088" cy="980728"/>
          </a:xfrm>
          <a:prstGeom prst="rect">
            <a:avLst/>
          </a:prstGeom>
          <a:noFill/>
        </p:spPr>
      </p:pic>
      <p:pic>
        <p:nvPicPr>
          <p:cNvPr id="15" name="Picture 4" descr="D:\Новости на сайт\2024\2\08\Ковдорский центр социального обслуживания_ава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1600" cy="1052736"/>
          </a:xfrm>
          <a:prstGeom prst="rect">
            <a:avLst/>
          </a:prstGeom>
          <a:noFill/>
        </p:spPr>
      </p:pic>
      <p:pic>
        <p:nvPicPr>
          <p:cNvPr id="11" name="Содержимое 11" descr="dHPb6dGodu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005960"/>
            <a:ext cx="3672408" cy="2663400"/>
          </a:xfrm>
          <a:prstGeom prst="rect">
            <a:avLst/>
          </a:prstGeom>
          <a:ln w="28575">
            <a:solidFill>
              <a:srgbClr val="F05C27"/>
            </a:solidFill>
          </a:ln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ABA5FC19-1445-A840-9988-AF4773354E5C}"/>
              </a:ext>
            </a:extLst>
          </p:cNvPr>
          <p:cNvSpPr/>
          <p:nvPr/>
        </p:nvSpPr>
        <p:spPr>
          <a:xfrm>
            <a:off x="4644008" y="1268760"/>
            <a:ext cx="3816424" cy="36004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rgbClr val="0082C8"/>
                </a:solidFill>
                <a:latin typeface="MullerNarrow-Light" pitchFamily="50" charset="-52"/>
              </a:rPr>
              <a:t>Участники:</a:t>
            </a:r>
          </a:p>
        </p:txBody>
      </p:sp>
      <p:pic>
        <p:nvPicPr>
          <p:cNvPr id="23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72400" y="764704"/>
            <a:ext cx="687654" cy="687654"/>
          </a:xfrm>
          <a:prstGeom prst="rect">
            <a:avLst/>
          </a:prstGeom>
        </p:spPr>
      </p:pic>
      <p:pic>
        <p:nvPicPr>
          <p:cNvPr id="29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23928" y="1628800"/>
            <a:ext cx="5040560" cy="511256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427984" y="1700808"/>
            <a:ext cx="457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" b="1" u="sng" dirty="0" smtClean="0">
                <a:latin typeface="Muller Narrow Light"/>
              </a:rPr>
              <a:t>Волонтерская деятельность в составе</a:t>
            </a:r>
            <a:r>
              <a:rPr lang="ru-RU" sz="1200" b="1" u="sng" dirty="0" smtClean="0">
                <a:solidFill>
                  <a:srgbClr val="FF0000"/>
                </a:solidFill>
                <a:latin typeface="Muller Narrow Light"/>
              </a:rPr>
              <a:t> </a:t>
            </a:r>
            <a:r>
              <a:rPr lang="ru-RU" sz="1200" b="1" u="sng" dirty="0" smtClean="0">
                <a:latin typeface="Muller Narrow Light"/>
              </a:rPr>
              <a:t>объединений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 Narrow Light"/>
              </a:rPr>
              <a:t>Фольклорный ансамбль «</a:t>
            </a:r>
            <a:r>
              <a:rPr lang="ru-RU" sz="1200" dirty="0" err="1" smtClean="0">
                <a:latin typeface="Muller Narrow Light"/>
              </a:rPr>
              <a:t>Субботея</a:t>
            </a:r>
            <a:r>
              <a:rPr lang="ru-RU" sz="1200" dirty="0" smtClean="0">
                <a:latin typeface="Muller Narrow Light"/>
              </a:rPr>
              <a:t>» Ковдорского центра социального обслуживания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 Narrow Light"/>
              </a:rPr>
              <a:t>Совет молодёжи АО «Ковдорский Горно-обогатительный Комбинат»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 Narrow Light"/>
              </a:rPr>
              <a:t>Музыкальный коллектив «</a:t>
            </a:r>
            <a:r>
              <a:rPr lang="ru-RU" sz="1200" dirty="0" err="1" smtClean="0">
                <a:latin typeface="Muller Narrow Light"/>
              </a:rPr>
              <a:t>Забавушки</a:t>
            </a:r>
            <a:r>
              <a:rPr lang="ru-RU" sz="1200" dirty="0" smtClean="0">
                <a:latin typeface="Muller Narrow Light"/>
              </a:rPr>
              <a:t>» детский сад «Сказка»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 Narrow Light"/>
              </a:rPr>
              <a:t>«Школа Юного волонтера» школа №2</a:t>
            </a:r>
          </a:p>
          <a:p>
            <a:pPr>
              <a:buNone/>
            </a:pPr>
            <a:r>
              <a:rPr lang="ru-RU" sz="1200" b="1" u="sng" dirty="0" smtClean="0">
                <a:latin typeface="MullerNarrow-Light" pitchFamily="50" charset="-52"/>
              </a:rPr>
              <a:t>Добровольческая деятельность через волонтёрские организации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Narrow-Light" pitchFamily="50" charset="-52"/>
              </a:rPr>
              <a:t>Волонтёрское движение «Подсолнушки» детский сад «Солнышко»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Narrow-Light" pitchFamily="50" charset="-52"/>
              </a:rPr>
              <a:t>Общероссийское общественное государственное движение детей и молодёжи «Движение первых»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Narrow-Light" pitchFamily="50" charset="-52"/>
              </a:rPr>
              <a:t>Ковдорская местная общественная организация "В защиту семьи и духовно-нравственных ценностей» «Нечаянная радость» </a:t>
            </a:r>
          </a:p>
          <a:p>
            <a:pPr>
              <a:buNone/>
            </a:pPr>
            <a:r>
              <a:rPr lang="ru-RU" sz="1200" b="1" u="sng" dirty="0" smtClean="0">
                <a:latin typeface="MullerNarrow-Light" pitchFamily="50" charset="-52"/>
              </a:rPr>
              <a:t>Индивидуальная добровольческая деятельность: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Narrow-Light" pitchFamily="50" charset="-52"/>
              </a:rPr>
              <a:t>Кондрашова Вера – «серебряный» волонтёр, учитель школы №2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err="1" smtClean="0">
                <a:latin typeface="MullerNarrow-Light" pitchFamily="50" charset="-52"/>
              </a:rPr>
              <a:t>Скотникова</a:t>
            </a:r>
            <a:r>
              <a:rPr lang="ru-RU" sz="1200" dirty="0" smtClean="0">
                <a:latin typeface="MullerNarrow-Light" pitchFamily="50" charset="-52"/>
              </a:rPr>
              <a:t> Надежда – «серебряный» волонтёр, библиотекарь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Narrow-Light" pitchFamily="50" charset="-52"/>
              </a:rPr>
              <a:t>Алёхина Елена - музыкальный руководитель детского сада «Сказка»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Narrow-Light" pitchFamily="50" charset="-52"/>
              </a:rPr>
              <a:t>Терентьева Мария – депутат Совета депутатов Ковдорского муниципального округа </a:t>
            </a:r>
          </a:p>
          <a:p>
            <a:pPr>
              <a:buFont typeface="Wingdings" pitchFamily="2" charset="2"/>
              <a:buChar char="ü"/>
            </a:pPr>
            <a:endParaRPr lang="ru-RU" sz="1200" dirty="0" smtClean="0">
              <a:latin typeface="Muller Narrow Light"/>
            </a:endParaRPr>
          </a:p>
        </p:txBody>
      </p:sp>
      <p:pic>
        <p:nvPicPr>
          <p:cNvPr id="31" name="Содержимое 7" descr="Pts7DZSAen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340769"/>
            <a:ext cx="3672408" cy="2520280"/>
          </a:xfrm>
          <a:prstGeom prst="rect">
            <a:avLst/>
          </a:prstGeom>
          <a:ln w="28575">
            <a:solidFill>
              <a:srgbClr val="F05C2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FF71CEA-3B75-474E-9B1C-413E2FA31DA8}"/>
              </a:ext>
            </a:extLst>
          </p:cNvPr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  <a:latin typeface="Muller Narrow Light"/>
            </a:endParaRPr>
          </a:p>
        </p:txBody>
      </p:sp>
      <p:pic>
        <p:nvPicPr>
          <p:cNvPr id="3" name="Picture 4" descr="D:\Новости на сайт\2024\2\08\Ковдорский центр социального обслуживания_ава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600" cy="1052736"/>
          </a:xfrm>
          <a:prstGeom prst="rect">
            <a:avLst/>
          </a:prstGeom>
          <a:noFill/>
        </p:spPr>
      </p:pic>
      <p:pic>
        <p:nvPicPr>
          <p:cNvPr id="4" name="Picture 2" descr="C:\Users\Direktor\OneDrive\Desktop\конкурс\kovdo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792088" cy="980728"/>
          </a:xfrm>
          <a:prstGeom prst="rect">
            <a:avLst/>
          </a:prstGeom>
          <a:noFill/>
        </p:spPr>
      </p:pic>
      <p:pic>
        <p:nvPicPr>
          <p:cNvPr id="5" name="Picture 2" descr="D:\Новости на сайт\2023\08\29\Брендбук «НА СЕВЕРЕ – ЖИТЬ!»\Герб ПМО\Правительство МО_логотип_2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0"/>
            <a:ext cx="792088" cy="9807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0"/>
            <a:ext cx="6715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uller Narrow Extra Bold"/>
              </a:rPr>
              <a:t>Лучшая практика построения системной совместной работы стационарных организаций социального обслуживания с волонтерами и негосударственными организациями</a:t>
            </a:r>
            <a:endParaRPr lang="ru-RU" dirty="0"/>
          </a:p>
        </p:txBody>
      </p:sp>
      <p:pic>
        <p:nvPicPr>
          <p:cNvPr id="7" name="Рисунок 6" descr="Незнай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887" y="1571612"/>
            <a:ext cx="4050799" cy="2071702"/>
          </a:xfrm>
          <a:prstGeom prst="rect">
            <a:avLst/>
          </a:prstGeom>
          <a:ln w="28575">
            <a:solidFill>
              <a:srgbClr val="F04127"/>
            </a:solidFill>
          </a:ln>
        </p:spPr>
      </p:pic>
      <p:pic>
        <p:nvPicPr>
          <p:cNvPr id="8" name="Рисунок 7" descr="ЕСЕНИН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1571612"/>
            <a:ext cx="3857652" cy="2071702"/>
          </a:xfrm>
          <a:prstGeom prst="rect">
            <a:avLst/>
          </a:prstGeom>
          <a:ln w="28575">
            <a:solidFill>
              <a:srgbClr val="F04127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71472" y="114298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82C8"/>
                </a:solidFill>
              </a:rPr>
              <a:t>Театрализованное представление</a:t>
            </a:r>
            <a:endParaRPr lang="ru-RU" dirty="0">
              <a:solidFill>
                <a:srgbClr val="0082C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114298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82C8"/>
                </a:solidFill>
              </a:rPr>
              <a:t>Литературные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82C8"/>
                </a:solidFill>
              </a:rPr>
              <a:t>вечера</a:t>
            </a:r>
            <a:endParaRPr lang="ru-RU" dirty="0">
              <a:solidFill>
                <a:srgbClr val="0082C8"/>
              </a:solidFill>
            </a:endParaRPr>
          </a:p>
        </p:txBody>
      </p:sp>
      <p:pic>
        <p:nvPicPr>
          <p:cNvPr id="11" name="Рисунок 10" descr="IMG_61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4357694"/>
            <a:ext cx="2857520" cy="2107397"/>
          </a:xfrm>
          <a:prstGeom prst="rect">
            <a:avLst/>
          </a:prstGeom>
          <a:ln w="28575">
            <a:solidFill>
              <a:srgbClr val="F04127"/>
            </a:solidFill>
          </a:ln>
        </p:spPr>
      </p:pic>
      <p:pic>
        <p:nvPicPr>
          <p:cNvPr id="12" name="Рисунок 11" descr="IMG_617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4678" y="4357694"/>
            <a:ext cx="2928958" cy="2143140"/>
          </a:xfrm>
          <a:prstGeom prst="rect">
            <a:avLst/>
          </a:prstGeom>
          <a:ln w="28575">
            <a:solidFill>
              <a:srgbClr val="F04127"/>
            </a:solidFill>
          </a:ln>
        </p:spPr>
      </p:pic>
      <p:pic>
        <p:nvPicPr>
          <p:cNvPr id="13" name="Рисунок 12" descr="IMG_613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86512" y="4357694"/>
            <a:ext cx="2714644" cy="2143140"/>
          </a:xfrm>
          <a:prstGeom prst="rect">
            <a:avLst/>
          </a:prstGeom>
          <a:ln w="28575">
            <a:solidFill>
              <a:srgbClr val="F04127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928662" y="385762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82C8"/>
                </a:solidFill>
              </a:rPr>
              <a:t>Волонтёры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82C8"/>
                </a:solidFill>
              </a:rPr>
              <a:t>добрых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82C8"/>
                </a:solidFill>
              </a:rPr>
              <a:t>прогулок</a:t>
            </a:r>
            <a:endParaRPr lang="ru-RU" dirty="0">
              <a:solidFill>
                <a:srgbClr val="0082C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5140" y="392906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82C8"/>
                </a:solidFill>
              </a:rPr>
              <a:t>Волонтёры медики</a:t>
            </a:r>
            <a:endParaRPr lang="ru-RU" dirty="0">
              <a:solidFill>
                <a:srgbClr val="0082C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AFF71CEA-3B75-474E-9B1C-413E2FA31DA8}"/>
              </a:ext>
            </a:extLst>
          </p:cNvPr>
          <p:cNvSpPr/>
          <p:nvPr/>
        </p:nvSpPr>
        <p:spPr>
          <a:xfrm>
            <a:off x="0" y="1124744"/>
            <a:ext cx="9144000" cy="5733256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-5251"/>
            <a:ext cx="7380312" cy="105798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533400" lvl="0" algn="l">
              <a:spcBef>
                <a:spcPts val="0"/>
              </a:spcBef>
              <a:defRPr/>
            </a:pPr>
            <a:r>
              <a:rPr lang="ru-RU" sz="2000" dirty="0">
                <a:solidFill>
                  <a:srgbClr val="0082C8"/>
                </a:solidFill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  <a:t/>
            </a:r>
            <a:br>
              <a:rPr lang="ru-RU" sz="2000" dirty="0">
                <a:solidFill>
                  <a:srgbClr val="0082C8"/>
                </a:solidFill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</a:br>
            <a:r>
              <a:rPr lang="ru-RU" sz="2000" dirty="0" smtClean="0">
                <a:latin typeface="Muller Narrow Extra Bold"/>
              </a:rPr>
              <a:t> Лучшая практика построения системной совместной работы стационарных организаций социального обслуживания с волонтерами и негосударственными организациями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  <a:t/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</a:br>
            <a:endParaRPr lang="ru-RU" sz="2400" b="1" dirty="0">
              <a:solidFill>
                <a:srgbClr val="0082C8"/>
              </a:solidFill>
              <a:latin typeface="Muller Narrow ExtraBold" panose="00000900000000000000" pitchFamily="50" charset="-52"/>
              <a:ea typeface="Microsoft JhengHei" pitchFamily="34" charset="-12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20472" y="6501341"/>
            <a:ext cx="226368" cy="269115"/>
          </a:xfrm>
        </p:spPr>
        <p:txBody>
          <a:bodyPr/>
          <a:lstStyle/>
          <a:p>
            <a:fld id="{7A7CCAE6-98F7-490E-B384-AC60FA9F6EC7}" type="slidenum">
              <a:rPr lang="ru-RU" smtClean="0">
                <a:solidFill>
                  <a:srgbClr val="999999"/>
                </a:solidFill>
              </a:rPr>
              <a:pPr/>
              <a:t>6</a:t>
            </a:fld>
            <a:endParaRPr lang="ru-RU" dirty="0">
              <a:solidFill>
                <a:srgbClr val="999999"/>
              </a:solidFill>
            </a:endParaRPr>
          </a:p>
        </p:txBody>
      </p:sp>
      <p:pic>
        <p:nvPicPr>
          <p:cNvPr id="20" name="Рисунок 19" descr="Дети">
            <a:extLst>
              <a:ext uri="{FF2B5EF4-FFF2-40B4-BE49-F238E27FC236}">
                <a16:creationId xmlns="" xmlns:a16="http://schemas.microsoft.com/office/drawing/2014/main" id="{FFEC8F4D-53F6-4A01-9F57-106FD970B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5301208"/>
            <a:ext cx="400852" cy="534469"/>
          </a:xfrm>
          <a:prstGeom prst="rect">
            <a:avLst/>
          </a:prstGeom>
        </p:spPr>
      </p:pic>
      <p:pic>
        <p:nvPicPr>
          <p:cNvPr id="13" name="Рисунок 12" descr="Сирена">
            <a:extLst>
              <a:ext uri="{FF2B5EF4-FFF2-40B4-BE49-F238E27FC236}">
                <a16:creationId xmlns="" xmlns:a16="http://schemas.microsoft.com/office/drawing/2014/main" id="{B40601DD-88FF-4E62-8919-071C4CEEC2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31840" y="1196752"/>
            <a:ext cx="336201" cy="448268"/>
          </a:xfrm>
          <a:prstGeom prst="rect">
            <a:avLst/>
          </a:prstGeom>
        </p:spPr>
      </p:pic>
      <p:sp>
        <p:nvSpPr>
          <p:cNvPr id="12" name="Объект 4">
            <a:extLst>
              <a:ext uri="{FF2B5EF4-FFF2-40B4-BE49-F238E27FC236}">
                <a16:creationId xmlns="" xmlns:a16="http://schemas.microsoft.com/office/drawing/2014/main" id="{7FFC0571-842E-F54F-338D-6426D002CCAE}"/>
              </a:ext>
            </a:extLst>
          </p:cNvPr>
          <p:cNvSpPr txBox="1">
            <a:spLocks/>
          </p:cNvSpPr>
          <p:nvPr/>
        </p:nvSpPr>
        <p:spPr>
          <a:xfrm>
            <a:off x="4860032" y="1340768"/>
            <a:ext cx="4283968" cy="15121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1400" b="1" dirty="0" smtClean="0">
                <a:solidFill>
                  <a:srgbClr val="F05C27"/>
                </a:solidFill>
                <a:latin typeface="Muller Narrow Light"/>
              </a:rPr>
              <a:t>Подготовительный</a:t>
            </a:r>
            <a:endParaRPr lang="ru-RU" sz="1400" dirty="0" smtClean="0">
              <a:solidFill>
                <a:srgbClr val="F05C27"/>
              </a:solidFill>
              <a:latin typeface="Muller Narrow Ligh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70C0"/>
                </a:solidFill>
                <a:latin typeface="Muller Narrow Light"/>
              </a:rPr>
              <a:t> </a:t>
            </a:r>
            <a:r>
              <a:rPr lang="ru-RU" sz="1200" dirty="0" smtClean="0">
                <a:solidFill>
                  <a:srgbClr val="0070C0"/>
                </a:solidFill>
                <a:latin typeface="Muller Narrow Light"/>
              </a:rPr>
              <a:t>включает в себя анализ и оценку потребностей как стационарного отделения социального обслуживания, так и потребностей волонтеров. Разработка плана совместной работы. Обучение персонала и волонтёров, разработка необходимых документов (составление договоров, соглашений) и т.д.</a:t>
            </a:r>
          </a:p>
        </p:txBody>
      </p:sp>
      <p:sp>
        <p:nvSpPr>
          <p:cNvPr id="18" name="Объект 4">
            <a:extLst>
              <a:ext uri="{FF2B5EF4-FFF2-40B4-BE49-F238E27FC236}">
                <a16:creationId xmlns="" xmlns:a16="http://schemas.microsoft.com/office/drawing/2014/main" id="{E1F8A002-7092-4184-2455-1B0F849F01DD}"/>
              </a:ext>
            </a:extLst>
          </p:cNvPr>
          <p:cNvSpPr txBox="1">
            <a:spLocks/>
          </p:cNvSpPr>
          <p:nvPr/>
        </p:nvSpPr>
        <p:spPr>
          <a:xfrm>
            <a:off x="4679504" y="2708920"/>
            <a:ext cx="4464496" cy="1277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1400" b="1" dirty="0" smtClean="0">
                <a:solidFill>
                  <a:srgbClr val="F05C27"/>
                </a:solidFill>
                <a:latin typeface="Muller Narrow Light"/>
              </a:rPr>
              <a:t>Основной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82C8"/>
                </a:solidFill>
                <a:latin typeface="Muller Narrow Light"/>
              </a:rPr>
              <a:t> </a:t>
            </a:r>
            <a:r>
              <a:rPr lang="ru-RU" sz="1200" dirty="0" smtClean="0">
                <a:solidFill>
                  <a:srgbClr val="0082C8"/>
                </a:solidFill>
                <a:latin typeface="Muller Narrow Light"/>
              </a:rPr>
              <a:t>реализация плана совместной  работы.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82C8"/>
                </a:solidFill>
                <a:latin typeface="Muller Narrow Light"/>
              </a:rPr>
              <a:t>    Участие в организации массовых, культурных, физкультурных, спортивных и других общественных мероприятиях. Привлечение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82C8"/>
                </a:solidFill>
                <a:latin typeface="Muller Narrow Light"/>
              </a:rPr>
              <a:t> СМИ к освещению мероприятий</a:t>
            </a:r>
          </a:p>
        </p:txBody>
      </p:sp>
      <p:sp>
        <p:nvSpPr>
          <p:cNvPr id="21" name="Объект 4">
            <a:extLst>
              <a:ext uri="{FF2B5EF4-FFF2-40B4-BE49-F238E27FC236}">
                <a16:creationId xmlns="" xmlns:a16="http://schemas.microsoft.com/office/drawing/2014/main" id="{052D8205-39F3-3CF6-9CA5-3078ED2D1A84}"/>
              </a:ext>
            </a:extLst>
          </p:cNvPr>
          <p:cNvSpPr txBox="1">
            <a:spLocks/>
          </p:cNvSpPr>
          <p:nvPr/>
        </p:nvSpPr>
        <p:spPr>
          <a:xfrm>
            <a:off x="4283968" y="3717032"/>
            <a:ext cx="4860032" cy="93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1400" b="1" dirty="0" smtClean="0">
                <a:solidFill>
                  <a:srgbClr val="F05C27"/>
                </a:solidFill>
                <a:latin typeface="Muller Narrow Light"/>
              </a:rPr>
              <a:t>Контрольный (Промежуточный)</a:t>
            </a:r>
            <a:endParaRPr lang="ru-RU" sz="1400" dirty="0" smtClean="0">
              <a:solidFill>
                <a:srgbClr val="F05C27"/>
              </a:solidFill>
              <a:latin typeface="Muller Narrow Light"/>
            </a:endParaRPr>
          </a:p>
          <a:p>
            <a:pPr algn="ctr">
              <a:buNone/>
            </a:pPr>
            <a:r>
              <a:rPr lang="ru-RU" sz="1200" dirty="0" smtClean="0">
                <a:solidFill>
                  <a:srgbClr val="0082C8"/>
                </a:solidFill>
                <a:latin typeface="Muller Narrow Light"/>
              </a:rPr>
              <a:t>оценка эффективности работы на основе результатов встреч и отзывов участников практики, выявление проблем, внесение корректировок</a:t>
            </a:r>
          </a:p>
          <a:p>
            <a:pPr marL="0" indent="0">
              <a:buNone/>
            </a:pPr>
            <a:endParaRPr lang="ru-RU" sz="1400" dirty="0">
              <a:solidFill>
                <a:srgbClr val="F05A28"/>
              </a:solidFill>
            </a:endParaRPr>
          </a:p>
        </p:txBody>
      </p:sp>
      <p:sp>
        <p:nvSpPr>
          <p:cNvPr id="9" name="Объект 4">
            <a:extLst>
              <a:ext uri="{FF2B5EF4-FFF2-40B4-BE49-F238E27FC236}">
                <a16:creationId xmlns="" xmlns:a16="http://schemas.microsoft.com/office/drawing/2014/main" id="{864F8E51-C76A-C60D-D330-AB51C42BC50D}"/>
              </a:ext>
            </a:extLst>
          </p:cNvPr>
          <p:cNvSpPr txBox="1">
            <a:spLocks/>
          </p:cNvSpPr>
          <p:nvPr/>
        </p:nvSpPr>
        <p:spPr>
          <a:xfrm>
            <a:off x="6047656" y="1124744"/>
            <a:ext cx="3096344" cy="4016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0082C8"/>
                </a:solidFill>
                <a:latin typeface="Muller Narrow Light" panose="00000400000000000000"/>
              </a:rPr>
              <a:t>ЭТАПЫ РЕАЛИЗАЦИИ</a:t>
            </a:r>
          </a:p>
        </p:txBody>
      </p:sp>
      <p:sp>
        <p:nvSpPr>
          <p:cNvPr id="19" name="Текст 3">
            <a:extLst>
              <a:ext uri="{FF2B5EF4-FFF2-40B4-BE49-F238E27FC236}">
                <a16:creationId xmlns="" xmlns:a16="http://schemas.microsoft.com/office/drawing/2014/main" id="{5DDACD22-3E20-4382-EDB3-561BB554FB87}"/>
              </a:ext>
            </a:extLst>
          </p:cNvPr>
          <p:cNvSpPr txBox="1">
            <a:spLocks/>
          </p:cNvSpPr>
          <p:nvPr/>
        </p:nvSpPr>
        <p:spPr>
          <a:xfrm>
            <a:off x="611560" y="3356992"/>
            <a:ext cx="2198896" cy="4007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0082C8"/>
                </a:solidFill>
                <a:latin typeface="Muller Narrow Light" panose="00000400000000000000"/>
              </a:rPr>
              <a:t>РЕШАЕМАЯ ПРОБЛЕМА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="" xmlns:a16="http://schemas.microsoft.com/office/drawing/2014/main" id="{E4A4E019-FC87-E487-D07B-4104A61C6E68}"/>
              </a:ext>
            </a:extLst>
          </p:cNvPr>
          <p:cNvSpPr txBox="1">
            <a:spLocks/>
          </p:cNvSpPr>
          <p:nvPr/>
        </p:nvSpPr>
        <p:spPr>
          <a:xfrm>
            <a:off x="935963" y="5565959"/>
            <a:ext cx="219889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F05A28"/>
              </a:solidFill>
              <a:latin typeface="Muller Narrow Light" panose="0000040000000000000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1EF0A28-A3CD-24B5-F673-212E2EEF9623}"/>
              </a:ext>
            </a:extLst>
          </p:cNvPr>
          <p:cNvSpPr txBox="1"/>
          <p:nvPr/>
        </p:nvSpPr>
        <p:spPr>
          <a:xfrm>
            <a:off x="0" y="3789040"/>
            <a:ext cx="3752199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Недостаточный уровень знаний и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Muller Narrow Light" panose="00000400000000000000" pitchFamily="50" charset="-52"/>
              </a:rPr>
              <a:t>подготовленности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Muller Narrow Light" panose="00000400000000000000" pitchFamily="50" charset="-52"/>
              </a:rPr>
              <a:t>волонтеров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Muller Narrow Light" panose="00000400000000000000" pitchFamily="50" charset="-52"/>
              </a:rPr>
              <a:t>к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Muller Narrow Light" panose="00000400000000000000" pitchFamily="50" charset="-52"/>
              </a:rPr>
              <a:t>взаимодействию с людьми престарелого возраста, имеющими физические ограничения, возрастные изменения психики </a:t>
            </a:r>
          </a:p>
          <a:p>
            <a:pPr algn="just">
              <a:spcBef>
                <a:spcPct val="20000"/>
              </a:spcBef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Неверные</a:t>
            </a:r>
            <a:r>
              <a:rPr kumimoji="0" lang="ru-RU" sz="1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представления волонтеров о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Muller Narrow Light" panose="00000400000000000000" pitchFamily="50" charset="-52"/>
              </a:rPr>
              <a:t>характере, потребностях, поведении пожилых людей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39A8975-7453-68D3-C11A-F8D0B37C00E1}"/>
              </a:ext>
            </a:extLst>
          </p:cNvPr>
          <p:cNvSpPr txBox="1"/>
          <p:nvPr/>
        </p:nvSpPr>
        <p:spPr>
          <a:xfrm>
            <a:off x="251520" y="2420888"/>
            <a:ext cx="344469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82C8"/>
                </a:solidFill>
                <a:latin typeface="Muller Narrow Light" panose="00000400000000000000" pitchFamily="50" charset="-52"/>
              </a:rPr>
              <a:t>«Твори добро»</a:t>
            </a:r>
            <a:r>
              <a:rPr lang="ru-RU" sz="1000" dirty="0" smtClean="0">
                <a:solidFill>
                  <a:srgbClr val="0082C8"/>
                </a:solidFill>
                <a:latin typeface="Muller Narrow Light" panose="00000400000000000000" pitchFamily="50" charset="-52"/>
              </a:rPr>
              <a:t> </a:t>
            </a:r>
            <a:r>
              <a:rPr lang="ru-RU" sz="10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– это кейс технологий, направленных на </a:t>
            </a:r>
            <a:r>
              <a:rPr lang="ru-RU" sz="1000" b="1" dirty="0">
                <a:solidFill>
                  <a:srgbClr val="F05A28"/>
                </a:solidFill>
                <a:latin typeface="Muller Narrow Light" panose="00000400000000000000" pitchFamily="50" charset="-52"/>
              </a:rPr>
              <a:t>создание условий для включения </a:t>
            </a:r>
            <a:r>
              <a:rPr lang="ru-RU" sz="1000" b="1" dirty="0" smtClean="0">
                <a:solidFill>
                  <a:srgbClr val="F05A28"/>
                </a:solidFill>
                <a:latin typeface="Muller Narrow Light" panose="00000400000000000000" pitchFamily="50" charset="-52"/>
              </a:rPr>
              <a:t>добровольцев </a:t>
            </a:r>
            <a:r>
              <a:rPr lang="ru-RU" sz="1000" b="1" dirty="0">
                <a:solidFill>
                  <a:srgbClr val="F05A28"/>
                </a:solidFill>
                <a:latin typeface="Muller Narrow Light" panose="00000400000000000000" pitchFamily="50" charset="-52"/>
              </a:rPr>
              <a:t>в </a:t>
            </a:r>
            <a:r>
              <a:rPr lang="ru-RU" sz="1000" b="1" dirty="0" smtClean="0">
                <a:solidFill>
                  <a:srgbClr val="F05A28"/>
                </a:solidFill>
                <a:latin typeface="Muller Narrow Light" panose="00000400000000000000" pitchFamily="50" charset="-52"/>
              </a:rPr>
              <a:t>социально-значимую деятельность </a:t>
            </a:r>
            <a:r>
              <a:rPr lang="ru-RU" sz="1000" b="1" dirty="0">
                <a:solidFill>
                  <a:srgbClr val="0082C8"/>
                </a:solidFill>
                <a:latin typeface="Muller Narrow Light" panose="00000400000000000000" pitchFamily="50" charset="-52"/>
              </a:rPr>
              <a:t>с </a:t>
            </a:r>
            <a:r>
              <a:rPr lang="ru-RU" sz="1000" b="1" dirty="0" smtClean="0">
                <a:solidFill>
                  <a:srgbClr val="0082C8"/>
                </a:solidFill>
                <a:latin typeface="Muller Narrow Light" panose="00000400000000000000" pitchFamily="50" charset="-52"/>
              </a:rPr>
              <a:t>целью оказания помощи пожилым людям, проживающим в социальном учреждении  </a:t>
            </a:r>
            <a:endParaRPr lang="ru-RU" sz="1000" b="1" dirty="0">
              <a:solidFill>
                <a:srgbClr val="0082C8"/>
              </a:solidFill>
              <a:latin typeface="Muller Narrow Light" panose="00000400000000000000" pitchFamily="50" charset="-52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F4AE9A62-B9BA-90F5-099F-6A8C11607D3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188641"/>
            <a:ext cx="660630" cy="792088"/>
          </a:xfrm>
          <a:prstGeom prst="rect">
            <a:avLst/>
          </a:prstGeom>
        </p:spPr>
      </p:pic>
      <p:pic>
        <p:nvPicPr>
          <p:cNvPr id="11" name="Рисунок 1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DB9391C0-4EFF-95A5-7017-AACFB24050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0034" y="3214686"/>
            <a:ext cx="300589" cy="400785"/>
          </a:xfrm>
          <a:prstGeom prst="rect">
            <a:avLst/>
          </a:prstGeom>
        </p:spPr>
      </p:pic>
      <p:pic>
        <p:nvPicPr>
          <p:cNvPr id="6" name="Рисунок 5" descr="Шевроны со сплошной заливкой">
            <a:extLst>
              <a:ext uri="{FF2B5EF4-FFF2-40B4-BE49-F238E27FC236}">
                <a16:creationId xmlns="" xmlns:a16="http://schemas.microsoft.com/office/drawing/2014/main" id="{B091F399-FA6C-BA9D-471D-273F580F13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0" y="1628800"/>
            <a:ext cx="234528" cy="312704"/>
          </a:xfrm>
          <a:prstGeom prst="rect">
            <a:avLst/>
          </a:prstGeom>
        </p:spPr>
      </p:pic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53754E2D-6079-F22F-D07C-D10C817EFFDD}"/>
              </a:ext>
            </a:extLst>
          </p:cNvPr>
          <p:cNvSpPr txBox="1">
            <a:spLocks/>
          </p:cNvSpPr>
          <p:nvPr/>
        </p:nvSpPr>
        <p:spPr>
          <a:xfrm>
            <a:off x="0" y="1196753"/>
            <a:ext cx="349188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0082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Narrow Light" panose="00000400000000000000"/>
            </a:endParaRPr>
          </a:p>
          <a:p>
            <a:endParaRPr lang="ru-RU" sz="1400" dirty="0">
              <a:solidFill>
                <a:srgbClr val="0082C8"/>
              </a:solidFill>
              <a:latin typeface="Muller Narrow Light" panose="00000400000000000000"/>
            </a:endParaRPr>
          </a:p>
          <a:p>
            <a:r>
              <a:rPr lang="ru-RU" sz="1200" dirty="0" smtClean="0">
                <a:solidFill>
                  <a:srgbClr val="0082C8"/>
                </a:solidFill>
                <a:latin typeface="Muller Narrow ExtraBold" panose="00000900000000000000"/>
              </a:rPr>
              <a:t>Одна из ключевых задач  реализации практики </a:t>
            </a:r>
            <a:endParaRPr lang="ru-RU" sz="1200" dirty="0">
              <a:solidFill>
                <a:srgbClr val="0082C8"/>
              </a:solidFill>
              <a:latin typeface="Muller Narrow ExtraBold" panose="00000900000000000000"/>
            </a:endParaRPr>
          </a:p>
        </p:txBody>
      </p:sp>
      <p:sp>
        <p:nvSpPr>
          <p:cNvPr id="14" name="Текст 3">
            <a:extLst>
              <a:ext uri="{FF2B5EF4-FFF2-40B4-BE49-F238E27FC236}">
                <a16:creationId xmlns="" xmlns:a16="http://schemas.microsoft.com/office/drawing/2014/main" id="{926D35FC-E49D-1A2E-7D93-3812EC95415F}"/>
              </a:ext>
            </a:extLst>
          </p:cNvPr>
          <p:cNvSpPr txBox="1">
            <a:spLocks/>
          </p:cNvSpPr>
          <p:nvPr/>
        </p:nvSpPr>
        <p:spPr>
          <a:xfrm>
            <a:off x="251520" y="1628800"/>
            <a:ext cx="3454220" cy="7083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dirty="0">
              <a:solidFill>
                <a:srgbClr val="0082C8"/>
              </a:solidFill>
              <a:latin typeface="Muller Narrow Light" panose="00000400000000000000"/>
            </a:endParaRPr>
          </a:p>
          <a:p>
            <a:pPr algn="ctr"/>
            <a:endParaRPr lang="ru-RU" sz="1400" dirty="0">
              <a:solidFill>
                <a:srgbClr val="0082C8"/>
              </a:solidFill>
              <a:latin typeface="Muller Narrow Light" panose="00000400000000000000"/>
            </a:endParaRPr>
          </a:p>
          <a:p>
            <a:pPr algn="just" defTabSz="913063"/>
            <a:r>
              <a:rPr lang="ru-RU" sz="1000" dirty="0" smtClean="0">
                <a:solidFill>
                  <a:srgbClr val="F05C27"/>
                </a:solidFill>
                <a:latin typeface="Muller Narrow Light" pitchFamily="2" charset="-52"/>
              </a:rPr>
              <a:t>Вовлечение</a:t>
            </a:r>
            <a:r>
              <a:rPr lang="ru-RU" sz="1000" dirty="0" smtClean="0">
                <a:solidFill>
                  <a:srgbClr val="F05C27"/>
                </a:solidFill>
                <a:latin typeface="MullerNarrow-Light" pitchFamily="50" charset="-52"/>
              </a:rPr>
              <a:t> добровольцев в деятельность, направленную на  помощь пожилым людям и инвалидам.</a:t>
            </a:r>
            <a:r>
              <a:rPr lang="ru-RU" sz="1000" dirty="0" smtClean="0">
                <a:solidFill>
                  <a:srgbClr val="F05C27"/>
                </a:solidFill>
                <a:latin typeface="Muller Narrow Light" pitchFamily="2" charset="-52"/>
              </a:rPr>
              <a:t> Снижение социальной изолированности граждан пожилого возраста </a:t>
            </a:r>
            <a:endParaRPr lang="ru-RU" sz="1000" dirty="0">
              <a:solidFill>
                <a:srgbClr val="F05C27"/>
              </a:solidFill>
              <a:latin typeface="Muller Narrow Light" pitchFamily="2" charset="-52"/>
            </a:endParaRPr>
          </a:p>
        </p:txBody>
      </p:sp>
      <p:pic>
        <p:nvPicPr>
          <p:cNvPr id="23" name="Рисунок 22" descr="Стрелка: небольшой изгиб со сплошной заливкой">
            <a:extLst>
              <a:ext uri="{FF2B5EF4-FFF2-40B4-BE49-F238E27FC236}">
                <a16:creationId xmlns="" xmlns:a16="http://schemas.microsoft.com/office/drawing/2014/main" id="{71FD0D05-72F6-0411-EC92-80379BD5294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236229">
            <a:off x="3600717" y="2523806"/>
            <a:ext cx="1991352" cy="802869"/>
          </a:xfrm>
          <a:prstGeom prst="rect">
            <a:avLst/>
          </a:prstGeom>
        </p:spPr>
      </p:pic>
      <p:pic>
        <p:nvPicPr>
          <p:cNvPr id="27" name="Picture 2" descr="C:\Users\Direktor\OneDrive\Desktop\конкурс\kovdor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7584" y="116632"/>
            <a:ext cx="720080" cy="864096"/>
          </a:xfrm>
          <a:prstGeom prst="rect">
            <a:avLst/>
          </a:prstGeom>
          <a:noFill/>
        </p:spPr>
      </p:pic>
      <p:pic>
        <p:nvPicPr>
          <p:cNvPr id="28" name="Picture 4" descr="D:\Новости на сайт\2024\2\08\Ковдорский центр социального обслуживания_ава (1)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71600" cy="1052736"/>
          </a:xfrm>
          <a:prstGeom prst="rect">
            <a:avLst/>
          </a:prstGeom>
          <a:noFill/>
        </p:spPr>
      </p:pic>
      <p:pic>
        <p:nvPicPr>
          <p:cNvPr id="29" name="Рисунок 28" descr="Шевроны со сплошной заливкой">
            <a:extLst>
              <a:ext uri="{FF2B5EF4-FFF2-40B4-BE49-F238E27FC236}">
                <a16:creationId xmlns="" xmlns:a16="http://schemas.microsoft.com/office/drawing/2014/main" id="{B091F399-FA6C-BA9D-471D-273F580F13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3275856" y="2132856"/>
            <a:ext cx="234528" cy="312704"/>
          </a:xfrm>
          <a:prstGeom prst="rect">
            <a:avLst/>
          </a:prstGeom>
        </p:spPr>
      </p:pic>
      <p:sp>
        <p:nvSpPr>
          <p:cNvPr id="42" name="object 24"/>
          <p:cNvSpPr/>
          <p:nvPr/>
        </p:nvSpPr>
        <p:spPr>
          <a:xfrm>
            <a:off x="3419872" y="4797152"/>
            <a:ext cx="2736304" cy="864096"/>
          </a:xfrm>
          <a:custGeom>
            <a:avLst/>
            <a:gdLst/>
            <a:ahLst/>
            <a:cxnLst/>
            <a:rect l="l" t="t" r="r" b="b"/>
            <a:pathLst>
              <a:path w="2720340" h="864235">
                <a:moveTo>
                  <a:pt x="2576322" y="0"/>
                </a:moveTo>
                <a:lnTo>
                  <a:pt x="144018" y="0"/>
                </a:lnTo>
                <a:lnTo>
                  <a:pt x="98496" y="7342"/>
                </a:lnTo>
                <a:lnTo>
                  <a:pt x="58962" y="27786"/>
                </a:lnTo>
                <a:lnTo>
                  <a:pt x="27786" y="58962"/>
                </a:lnTo>
                <a:lnTo>
                  <a:pt x="7342" y="98496"/>
                </a:lnTo>
                <a:lnTo>
                  <a:pt x="0" y="144017"/>
                </a:lnTo>
                <a:lnTo>
                  <a:pt x="0" y="720089"/>
                </a:lnTo>
                <a:lnTo>
                  <a:pt x="7342" y="765611"/>
                </a:lnTo>
                <a:lnTo>
                  <a:pt x="27786" y="805145"/>
                </a:lnTo>
                <a:lnTo>
                  <a:pt x="58962" y="836321"/>
                </a:lnTo>
                <a:lnTo>
                  <a:pt x="98496" y="856765"/>
                </a:lnTo>
                <a:lnTo>
                  <a:pt x="144018" y="864107"/>
                </a:lnTo>
                <a:lnTo>
                  <a:pt x="2576322" y="864107"/>
                </a:lnTo>
                <a:lnTo>
                  <a:pt x="2621828" y="856765"/>
                </a:lnTo>
                <a:lnTo>
                  <a:pt x="2661361" y="836321"/>
                </a:lnTo>
                <a:lnTo>
                  <a:pt x="2692542" y="805145"/>
                </a:lnTo>
                <a:lnTo>
                  <a:pt x="2712994" y="765611"/>
                </a:lnTo>
                <a:lnTo>
                  <a:pt x="2720340" y="720089"/>
                </a:lnTo>
                <a:lnTo>
                  <a:pt x="2720340" y="144017"/>
                </a:lnTo>
                <a:lnTo>
                  <a:pt x="2712994" y="98496"/>
                </a:lnTo>
                <a:lnTo>
                  <a:pt x="2692542" y="58962"/>
                </a:lnTo>
                <a:lnTo>
                  <a:pt x="2661361" y="27786"/>
                </a:lnTo>
                <a:lnTo>
                  <a:pt x="2621828" y="7342"/>
                </a:lnTo>
                <a:lnTo>
                  <a:pt x="2576322" y="0"/>
                </a:lnTo>
                <a:close/>
              </a:path>
            </a:pathLst>
          </a:custGeom>
          <a:solidFill>
            <a:srgbClr val="0082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Light"/>
              </a:rPr>
              <a:t>Культурный досуг</a:t>
            </a:r>
            <a:endParaRPr sz="1600" dirty="0">
              <a:solidFill>
                <a:schemeClr val="bg1"/>
              </a:solidFill>
              <a:latin typeface="Muller Narrow Light"/>
            </a:endParaRPr>
          </a:p>
        </p:txBody>
      </p:sp>
      <p:grpSp>
        <p:nvGrpSpPr>
          <p:cNvPr id="44" name="object 20"/>
          <p:cNvGrpSpPr/>
          <p:nvPr/>
        </p:nvGrpSpPr>
        <p:grpSpPr>
          <a:xfrm>
            <a:off x="683568" y="4869160"/>
            <a:ext cx="2520280" cy="864096"/>
            <a:chOff x="3461003" y="4255008"/>
            <a:chExt cx="2705100" cy="1042669"/>
          </a:xfrm>
        </p:grpSpPr>
        <p:pic>
          <p:nvPicPr>
            <p:cNvPr id="45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61003" y="4255008"/>
              <a:ext cx="2705100" cy="1042415"/>
            </a:xfrm>
            <a:prstGeom prst="rect">
              <a:avLst/>
            </a:prstGeom>
          </p:spPr>
        </p:pic>
        <p:pic>
          <p:nvPicPr>
            <p:cNvPr id="46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23182" y="4492752"/>
              <a:ext cx="2420874" cy="304800"/>
            </a:xfrm>
            <a:prstGeom prst="rect">
              <a:avLst/>
            </a:prstGeom>
          </p:spPr>
        </p:pic>
        <p:pic>
          <p:nvPicPr>
            <p:cNvPr id="47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30090" y="4797552"/>
              <a:ext cx="1617090" cy="304800"/>
            </a:xfrm>
            <a:prstGeom prst="rect">
              <a:avLst/>
            </a:prstGeom>
          </p:spPr>
        </p:pic>
      </p:grpSp>
      <p:grpSp>
        <p:nvGrpSpPr>
          <p:cNvPr id="48" name="object 24"/>
          <p:cNvGrpSpPr/>
          <p:nvPr/>
        </p:nvGrpSpPr>
        <p:grpSpPr>
          <a:xfrm>
            <a:off x="683568" y="5805264"/>
            <a:ext cx="2592288" cy="864096"/>
            <a:chOff x="3439667" y="5399532"/>
            <a:chExt cx="2705100" cy="1043940"/>
          </a:xfrm>
        </p:grpSpPr>
        <p:pic>
          <p:nvPicPr>
            <p:cNvPr id="49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39667" y="5399532"/>
              <a:ext cx="2705100" cy="1043940"/>
            </a:xfrm>
            <a:prstGeom prst="rect">
              <a:avLst/>
            </a:prstGeom>
          </p:spPr>
        </p:pic>
        <p:pic>
          <p:nvPicPr>
            <p:cNvPr id="50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29532" y="5605272"/>
              <a:ext cx="2397379" cy="304800"/>
            </a:xfrm>
            <a:prstGeom prst="rect">
              <a:avLst/>
            </a:prstGeom>
          </p:spPr>
        </p:pic>
        <p:pic>
          <p:nvPicPr>
            <p:cNvPr id="51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19676" y="5910072"/>
              <a:ext cx="1617472" cy="304800"/>
            </a:xfrm>
            <a:prstGeom prst="rect">
              <a:avLst/>
            </a:prstGeom>
          </p:spPr>
        </p:pic>
      </p:grpSp>
      <p:sp>
        <p:nvSpPr>
          <p:cNvPr id="53" name="object 35"/>
          <p:cNvSpPr/>
          <p:nvPr/>
        </p:nvSpPr>
        <p:spPr>
          <a:xfrm>
            <a:off x="4860032" y="5805264"/>
            <a:ext cx="2904614" cy="864235"/>
          </a:xfrm>
          <a:custGeom>
            <a:avLst/>
            <a:gdLst/>
            <a:ahLst/>
            <a:cxnLst/>
            <a:rect l="l" t="t" r="r" b="b"/>
            <a:pathLst>
              <a:path w="2688590" h="864235">
                <a:moveTo>
                  <a:pt x="2544318" y="0"/>
                </a:moveTo>
                <a:lnTo>
                  <a:pt x="144018" y="0"/>
                </a:lnTo>
                <a:lnTo>
                  <a:pt x="98511" y="7342"/>
                </a:lnTo>
                <a:lnTo>
                  <a:pt x="58978" y="27786"/>
                </a:lnTo>
                <a:lnTo>
                  <a:pt x="27797" y="58962"/>
                </a:lnTo>
                <a:lnTo>
                  <a:pt x="7345" y="98496"/>
                </a:lnTo>
                <a:lnTo>
                  <a:pt x="0" y="144017"/>
                </a:lnTo>
                <a:lnTo>
                  <a:pt x="0" y="720089"/>
                </a:lnTo>
                <a:lnTo>
                  <a:pt x="7345" y="765611"/>
                </a:lnTo>
                <a:lnTo>
                  <a:pt x="27797" y="805145"/>
                </a:lnTo>
                <a:lnTo>
                  <a:pt x="58978" y="836321"/>
                </a:lnTo>
                <a:lnTo>
                  <a:pt x="98511" y="856765"/>
                </a:lnTo>
                <a:lnTo>
                  <a:pt x="144018" y="864107"/>
                </a:lnTo>
                <a:lnTo>
                  <a:pt x="2544318" y="864107"/>
                </a:lnTo>
                <a:lnTo>
                  <a:pt x="2589824" y="856765"/>
                </a:lnTo>
                <a:lnTo>
                  <a:pt x="2629357" y="836321"/>
                </a:lnTo>
                <a:lnTo>
                  <a:pt x="2660538" y="805145"/>
                </a:lnTo>
                <a:lnTo>
                  <a:pt x="2680990" y="765611"/>
                </a:lnTo>
                <a:lnTo>
                  <a:pt x="2688336" y="720089"/>
                </a:lnTo>
                <a:lnTo>
                  <a:pt x="2688336" y="144017"/>
                </a:lnTo>
                <a:lnTo>
                  <a:pt x="2680990" y="98496"/>
                </a:lnTo>
                <a:lnTo>
                  <a:pt x="2660538" y="58962"/>
                </a:lnTo>
                <a:lnTo>
                  <a:pt x="2629357" y="27786"/>
                </a:lnTo>
                <a:lnTo>
                  <a:pt x="2589824" y="7342"/>
                </a:lnTo>
                <a:lnTo>
                  <a:pt x="2544318" y="0"/>
                </a:lnTo>
                <a:close/>
              </a:path>
            </a:pathLst>
          </a:custGeom>
          <a:solidFill>
            <a:srgbClr val="EF5A28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0082C8"/>
                </a:solidFill>
                <a:latin typeface="Muller Narrow Light"/>
              </a:rPr>
              <a:t>Спортивно-оздоровительные мероприятия</a:t>
            </a:r>
            <a:endParaRPr sz="1400" dirty="0">
              <a:solidFill>
                <a:srgbClr val="0082C8"/>
              </a:solidFill>
              <a:latin typeface="Muller Narrow Light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1CE51C56-4B92-FD4F-832F-D326DFC5B7FF}"/>
              </a:ext>
            </a:extLst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563888" y="5877272"/>
            <a:ext cx="576064" cy="576064"/>
          </a:xfrm>
          <a:prstGeom prst="rect">
            <a:avLst/>
          </a:prstGeom>
        </p:spPr>
      </p:pic>
      <p:sp>
        <p:nvSpPr>
          <p:cNvPr id="57" name="object 27"/>
          <p:cNvSpPr/>
          <p:nvPr/>
        </p:nvSpPr>
        <p:spPr>
          <a:xfrm>
            <a:off x="6300192" y="4797152"/>
            <a:ext cx="2688590" cy="864235"/>
          </a:xfrm>
          <a:custGeom>
            <a:avLst/>
            <a:gdLst/>
            <a:ahLst/>
            <a:cxnLst/>
            <a:rect l="l" t="t" r="r" b="b"/>
            <a:pathLst>
              <a:path w="2688590" h="864235">
                <a:moveTo>
                  <a:pt x="2544317" y="0"/>
                </a:moveTo>
                <a:lnTo>
                  <a:pt x="144017" y="0"/>
                </a:lnTo>
                <a:lnTo>
                  <a:pt x="98511" y="7342"/>
                </a:lnTo>
                <a:lnTo>
                  <a:pt x="58978" y="27786"/>
                </a:lnTo>
                <a:lnTo>
                  <a:pt x="27797" y="58962"/>
                </a:lnTo>
                <a:lnTo>
                  <a:pt x="7345" y="98496"/>
                </a:lnTo>
                <a:lnTo>
                  <a:pt x="0" y="144017"/>
                </a:lnTo>
                <a:lnTo>
                  <a:pt x="0" y="720089"/>
                </a:lnTo>
                <a:lnTo>
                  <a:pt x="7345" y="765611"/>
                </a:lnTo>
                <a:lnTo>
                  <a:pt x="27797" y="805145"/>
                </a:lnTo>
                <a:lnTo>
                  <a:pt x="58978" y="836321"/>
                </a:lnTo>
                <a:lnTo>
                  <a:pt x="98511" y="856765"/>
                </a:lnTo>
                <a:lnTo>
                  <a:pt x="144017" y="864107"/>
                </a:lnTo>
                <a:lnTo>
                  <a:pt x="2544317" y="864107"/>
                </a:lnTo>
                <a:lnTo>
                  <a:pt x="2589824" y="856765"/>
                </a:lnTo>
                <a:lnTo>
                  <a:pt x="2629357" y="836321"/>
                </a:lnTo>
                <a:lnTo>
                  <a:pt x="2660538" y="805145"/>
                </a:lnTo>
                <a:lnTo>
                  <a:pt x="2680990" y="765611"/>
                </a:lnTo>
                <a:lnTo>
                  <a:pt x="2688336" y="720089"/>
                </a:lnTo>
                <a:lnTo>
                  <a:pt x="2688336" y="144017"/>
                </a:lnTo>
                <a:lnTo>
                  <a:pt x="2680990" y="98496"/>
                </a:lnTo>
                <a:lnTo>
                  <a:pt x="2660538" y="58962"/>
                </a:lnTo>
                <a:lnTo>
                  <a:pt x="2629357" y="27786"/>
                </a:lnTo>
                <a:lnTo>
                  <a:pt x="2589824" y="7342"/>
                </a:lnTo>
                <a:lnTo>
                  <a:pt x="2544317" y="0"/>
                </a:lnTo>
                <a:close/>
              </a:path>
            </a:pathLst>
          </a:custGeom>
          <a:solidFill>
            <a:srgbClr val="0082C7"/>
          </a:solidFill>
        </p:spPr>
        <p:txBody>
          <a:bodyPr wrap="square" lIns="0" tIns="0" rIns="0" bIns="0" rtlCol="0"/>
          <a:lstStyle/>
          <a:p>
            <a:pPr algn="ctr"/>
            <a:endParaRPr lang="ru-RU" sz="1600" dirty="0" smtClean="0">
              <a:solidFill>
                <a:schemeClr val="bg1"/>
              </a:solidFill>
              <a:latin typeface="Muller Narrow Light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Light"/>
              </a:rPr>
              <a:t>Духовно-нравственные мероприятия</a:t>
            </a:r>
            <a:endParaRPr sz="1600" dirty="0">
              <a:solidFill>
                <a:schemeClr val="bg1"/>
              </a:solidFill>
              <a:latin typeface="Muller Narrow Light"/>
            </a:endParaRPr>
          </a:p>
        </p:txBody>
      </p:sp>
      <p:pic>
        <p:nvPicPr>
          <p:cNvPr id="62" name="object 1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7504" y="5949280"/>
            <a:ext cx="557695" cy="557695"/>
          </a:xfrm>
          <a:prstGeom prst="rect">
            <a:avLst/>
          </a:prstGeom>
        </p:spPr>
      </p:pic>
      <p:pic>
        <p:nvPicPr>
          <p:cNvPr id="1029" name="Picture 5" descr="C:\Users\Direktor\OneDrive\Desktop\конкурс\43aeadf790db376f43775f9cd3b96d4f.jpg"/>
          <p:cNvPicPr>
            <a:picLocks noChangeAspect="1" noChangeArrowheads="1"/>
          </p:cNvPicPr>
          <p:nvPr/>
        </p:nvPicPr>
        <p:blipFill>
          <a:blip r:embed="rId2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16416" y="692696"/>
            <a:ext cx="562562" cy="432048"/>
          </a:xfrm>
          <a:prstGeom prst="rect">
            <a:avLst/>
          </a:prstGeom>
          <a:noFill/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805264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15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FF71CEA-3B75-474E-9B1C-413E2FA31DA8}"/>
              </a:ext>
            </a:extLst>
          </p:cNvPr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  <a:latin typeface="Muller Narrow Ligh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-5251"/>
            <a:ext cx="7380312" cy="98597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533400" lvl="0" algn="l">
              <a:spcBef>
                <a:spcPts val="0"/>
              </a:spcBef>
              <a:defRPr/>
            </a:pPr>
            <a:r>
              <a:rPr lang="ru-RU" sz="2000" dirty="0">
                <a:solidFill>
                  <a:srgbClr val="0082C8"/>
                </a:solidFill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  <a:t/>
            </a:r>
            <a:br>
              <a:rPr lang="ru-RU" sz="2000" dirty="0">
                <a:solidFill>
                  <a:srgbClr val="0082C8"/>
                </a:solidFill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</a:br>
            <a:r>
              <a:rPr lang="ru-RU" sz="2000" dirty="0" smtClean="0">
                <a:latin typeface="Muller Narrow Extra Bold"/>
              </a:rPr>
              <a:t> Лучшая практика построения системной совместной работы стационарных организаций социального обслуживания с волонтерами и негосударственными организациями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  <a:t/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</a:br>
            <a:endParaRPr lang="ru-RU" sz="2400" b="1" dirty="0">
              <a:solidFill>
                <a:srgbClr val="0082C8"/>
              </a:solidFill>
              <a:latin typeface="Muller Narrow ExtraBold" panose="00000900000000000000" pitchFamily="50" charset="-52"/>
              <a:ea typeface="Microsoft JhengHei" pitchFamily="34" charset="-12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20472" y="6501341"/>
            <a:ext cx="226368" cy="269115"/>
          </a:xfrm>
        </p:spPr>
        <p:txBody>
          <a:bodyPr/>
          <a:lstStyle/>
          <a:p>
            <a:fld id="{7A7CCAE6-98F7-490E-B384-AC60FA9F6EC7}" type="slidenum">
              <a:rPr lang="ru-RU" smtClean="0">
                <a:solidFill>
                  <a:srgbClr val="999999"/>
                </a:solidFill>
              </a:rPr>
              <a:pPr/>
              <a:t>7</a:t>
            </a:fld>
            <a:endParaRPr lang="ru-RU" dirty="0">
              <a:solidFill>
                <a:srgbClr val="999999"/>
              </a:solidFill>
            </a:endParaRPr>
          </a:p>
        </p:txBody>
      </p:sp>
      <p:sp>
        <p:nvSpPr>
          <p:cNvPr id="22" name="Текст 3">
            <a:extLst>
              <a:ext uri="{FF2B5EF4-FFF2-40B4-BE49-F238E27FC236}">
                <a16:creationId xmlns="" xmlns:a16="http://schemas.microsoft.com/office/drawing/2014/main" id="{E4A4E019-FC87-E487-D07B-4104A61C6E68}"/>
              </a:ext>
            </a:extLst>
          </p:cNvPr>
          <p:cNvSpPr txBox="1">
            <a:spLocks/>
          </p:cNvSpPr>
          <p:nvPr/>
        </p:nvSpPr>
        <p:spPr>
          <a:xfrm>
            <a:off x="935963" y="5565959"/>
            <a:ext cx="219889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F05A28"/>
              </a:solidFill>
              <a:latin typeface="Muller Narrow Light" panose="0000040000000000000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F4AE9A62-B9BA-90F5-099F-6A8C11607D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88641"/>
            <a:ext cx="660630" cy="792088"/>
          </a:xfrm>
          <a:prstGeom prst="rect">
            <a:avLst/>
          </a:prstGeom>
        </p:spPr>
      </p:pic>
      <p:pic>
        <p:nvPicPr>
          <p:cNvPr id="27" name="Picture 2" descr="C:\Users\Direktor\OneDrive\Desktop\конкурс\kovdo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6632"/>
            <a:ext cx="720080" cy="864096"/>
          </a:xfrm>
          <a:prstGeom prst="rect">
            <a:avLst/>
          </a:prstGeom>
          <a:noFill/>
        </p:spPr>
      </p:pic>
      <p:pic>
        <p:nvPicPr>
          <p:cNvPr id="28" name="Picture 4" descr="D:\Новости на сайт\2024\2\08\Ковдорский центр социального обслуживания_ава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71600" cy="1052736"/>
          </a:xfrm>
          <a:prstGeom prst="rect">
            <a:avLst/>
          </a:prstGeom>
          <a:noFill/>
        </p:spPr>
      </p:pic>
      <p:pic>
        <p:nvPicPr>
          <p:cNvPr id="62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86305" y="404664"/>
            <a:ext cx="557695" cy="5576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55776" y="3861048"/>
            <a:ext cx="3816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05C27"/>
                </a:solidFill>
                <a:latin typeface="Muller Narrow Light"/>
                <a:cs typeface="Times New Roman" pitchFamily="18" charset="0"/>
              </a:rPr>
              <a:t>Форматы проведения мероприятий</a:t>
            </a:r>
            <a:endParaRPr lang="ru-RU" sz="1400" dirty="0">
              <a:solidFill>
                <a:srgbClr val="F05C27"/>
              </a:solidFill>
              <a:latin typeface="Muller Narrow Ligh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4149080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82C8"/>
                </a:solidFill>
                <a:latin typeface="Muller Narrow Light"/>
                <a:cs typeface="Times New Roman" panose="02020603050405020304" pitchFamily="18" charset="0"/>
              </a:rPr>
              <a:t>Тренинги, концертные программы, спортивные соревнования, литературные вечера, художественные батлы  и т.д.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052736"/>
            <a:ext cx="2376264" cy="360040"/>
          </a:xfrm>
          <a:prstGeom prst="rect">
            <a:avLst/>
          </a:prstGeom>
          <a:solidFill>
            <a:srgbClr val="EBEBEB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100" b="1" dirty="0" smtClean="0">
                <a:solidFill>
                  <a:srgbClr val="0082C8"/>
                </a:solidFill>
                <a:latin typeface="Muller Narrow Light"/>
              </a:rPr>
              <a:t>Культурный досуг</a:t>
            </a:r>
            <a:endParaRPr lang="ru-RU" sz="1100" b="1" dirty="0">
              <a:solidFill>
                <a:srgbClr val="0082C8"/>
              </a:solidFill>
              <a:latin typeface="Muller Narrow Light"/>
            </a:endParaRPr>
          </a:p>
        </p:txBody>
      </p:sp>
      <p:pic>
        <p:nvPicPr>
          <p:cNvPr id="24" name="Содержимое 6" descr="IMG_867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1340768"/>
            <a:ext cx="2160240" cy="1666471"/>
          </a:xfrm>
          <a:prstGeom prst="rect">
            <a:avLst/>
          </a:prstGeom>
          <a:ln w="28575">
            <a:solidFill>
              <a:srgbClr val="F05C27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0" y="2996952"/>
            <a:ext cx="2555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err="1" smtClean="0">
                <a:latin typeface="MullerNarrow-Light" pitchFamily="50" charset="-52"/>
              </a:rPr>
              <a:t>Арт</a:t>
            </a:r>
            <a:r>
              <a:rPr lang="ru-RU" sz="900" b="1" dirty="0" smtClean="0">
                <a:latin typeface="MullerNarrow-Light" pitchFamily="50" charset="-52"/>
              </a:rPr>
              <a:t> – терапевтический тренинг «Хочу быть счастливым» </a:t>
            </a:r>
            <a:r>
              <a:rPr lang="ru-RU" sz="900" dirty="0" smtClean="0">
                <a:latin typeface="MullerNarrow-Light" pitchFamily="50" charset="-52"/>
              </a:rPr>
              <a:t>(«серебряный»  волонтер Кондрашова </a:t>
            </a:r>
            <a:r>
              <a:rPr lang="ru-RU" sz="1000" dirty="0" smtClean="0">
                <a:latin typeface="MullerNarrow-Light" pitchFamily="50" charset="-52"/>
              </a:rPr>
              <a:t>В.)</a:t>
            </a:r>
            <a:endParaRPr lang="ru-RU" sz="1000" dirty="0">
              <a:latin typeface="MullerNarrow-Light" pitchFamily="50" charset="-52"/>
            </a:endParaRPr>
          </a:p>
        </p:txBody>
      </p:sp>
      <p:pic>
        <p:nvPicPr>
          <p:cNvPr id="26" name="Содержимое 9" descr="PHOTO-2022-11-25-12-21-50-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3573016"/>
            <a:ext cx="2160240" cy="1698588"/>
          </a:xfrm>
          <a:prstGeom prst="rect">
            <a:avLst/>
          </a:prstGeom>
          <a:ln w="28575">
            <a:solidFill>
              <a:srgbClr val="F05C27"/>
            </a:solidFill>
          </a:ln>
        </p:spPr>
      </p:pic>
      <p:sp>
        <p:nvSpPr>
          <p:cNvPr id="29" name="Скругленный прямоугольник 28"/>
          <p:cNvSpPr/>
          <p:nvPr/>
        </p:nvSpPr>
        <p:spPr>
          <a:xfrm>
            <a:off x="0" y="5373216"/>
            <a:ext cx="2520280" cy="509736"/>
          </a:xfrm>
          <a:prstGeom prst="roundRect">
            <a:avLst/>
          </a:prstGeom>
          <a:solidFill>
            <a:srgbClr val="EBEBEB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000" dirty="0" smtClean="0">
                <a:latin typeface="Muller Narrow Light"/>
              </a:rPr>
              <a:t>Концертная программа от волонтёрского движения</a:t>
            </a:r>
            <a:r>
              <a:rPr lang="ru-RU" sz="1000" b="1" dirty="0" smtClean="0">
                <a:latin typeface="Muller Narrow Light"/>
              </a:rPr>
              <a:t> «Подсолнушки» </a:t>
            </a:r>
            <a:r>
              <a:rPr lang="ru-RU" sz="1000" dirty="0" smtClean="0">
                <a:latin typeface="Muller Narrow Light"/>
              </a:rPr>
              <a:t>(дети дошкольного и младшего школьного возраста) </a:t>
            </a:r>
            <a:endParaRPr lang="ru-RU" sz="1000" dirty="0">
              <a:latin typeface="Muller Narrow Light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xmlns:lc="http://schemas.openxmlformats.org/drawingml/2006/lockedCanvas" id="{62B58A40-69BB-FF4A-B00B-250F8A8F28E5}"/>
              </a:ext>
            </a:extLst>
          </p:cNvPr>
          <p:cNvPicPr/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xmlns="" xmlns:pic="http://schemas.openxmlformats.org/drawingml/2006/picture" xmlns:lc="http://schemas.openxmlformats.org/drawingml/2006/lockedCanvas" r:embed="rId165"/>
              </a:ext>
            </a:extLst>
          </a:blip>
          <a:stretch>
            <a:fillRect/>
          </a:stretch>
        </p:blipFill>
        <p:spPr>
          <a:xfrm>
            <a:off x="2555776" y="2348880"/>
            <a:ext cx="417798" cy="34522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203848" y="1124744"/>
            <a:ext cx="2592288" cy="432048"/>
          </a:xfrm>
          <a:prstGeom prst="rect">
            <a:avLst/>
          </a:prstGeom>
          <a:solidFill>
            <a:srgbClr val="EBEBEB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100" b="1" dirty="0" smtClean="0">
                <a:solidFill>
                  <a:srgbClr val="0082C8"/>
                </a:solidFill>
                <a:latin typeface="Muller Narrow Light"/>
              </a:rPr>
              <a:t>Спортивно-оздоровительные, здоровьесберегающие мероприятия</a:t>
            </a:r>
            <a:endParaRPr lang="ru-RU" sz="1100" b="1" dirty="0">
              <a:solidFill>
                <a:srgbClr val="0082C8"/>
              </a:solidFill>
              <a:latin typeface="Muller Narrow Ligh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19872" y="3429000"/>
            <a:ext cx="2232248" cy="432048"/>
          </a:xfrm>
          <a:prstGeom prst="rect">
            <a:avLst/>
          </a:prstGeom>
          <a:solidFill>
            <a:srgbClr val="EBEBEB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000" b="1" dirty="0" smtClean="0">
                <a:latin typeface="Muller Narrow Light"/>
              </a:rPr>
              <a:t>Музыкальный боулинг </a:t>
            </a:r>
            <a:r>
              <a:rPr lang="ru-RU" sz="1000" dirty="0" smtClean="0">
                <a:latin typeface="Muller Narrow Light"/>
              </a:rPr>
              <a:t>(волонтеры Движения Первых)</a:t>
            </a:r>
            <a:endParaRPr lang="ru-RU" sz="1000" dirty="0">
              <a:latin typeface="Muller Narrow Ligh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51712" y="1052736"/>
            <a:ext cx="2592288" cy="504056"/>
          </a:xfrm>
          <a:prstGeom prst="rect">
            <a:avLst/>
          </a:prstGeom>
          <a:solidFill>
            <a:srgbClr val="EBEBEB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100" b="1" dirty="0" smtClean="0">
                <a:solidFill>
                  <a:srgbClr val="0082C8"/>
                </a:solidFill>
                <a:latin typeface="Muller Narrow Light"/>
              </a:rPr>
              <a:t>Духовно-нравственные, интеллектуальные мероприятия</a:t>
            </a:r>
            <a:endParaRPr lang="ru-RU" sz="1100" b="1" dirty="0">
              <a:solidFill>
                <a:srgbClr val="0082C8"/>
              </a:solidFill>
              <a:latin typeface="Muller Narrow Light"/>
            </a:endParaRPr>
          </a:p>
        </p:txBody>
      </p:sp>
      <p:pic>
        <p:nvPicPr>
          <p:cNvPr id="34" name="Содержимое 13" descr="4haRe_ZtuBI.jpg"/>
          <p:cNvPicPr>
            <a:picLocks noChangeAspect="1"/>
          </p:cNvPicPr>
          <p:nvPr/>
        </p:nvPicPr>
        <p:blipFill>
          <a:blip r:embed="rId166" cstate="print"/>
          <a:stretch>
            <a:fillRect/>
          </a:stretch>
        </p:blipFill>
        <p:spPr>
          <a:xfrm>
            <a:off x="6660232" y="1556792"/>
            <a:ext cx="2326058" cy="1731438"/>
          </a:xfrm>
          <a:prstGeom prst="rect">
            <a:avLst/>
          </a:prstGeom>
          <a:ln w="28575">
            <a:solidFill>
              <a:srgbClr val="F05C27"/>
            </a:solidFill>
          </a:ln>
        </p:spPr>
      </p:pic>
      <p:sp>
        <p:nvSpPr>
          <p:cNvPr id="35" name="Прямоугольник 34"/>
          <p:cNvSpPr/>
          <p:nvPr/>
        </p:nvSpPr>
        <p:spPr>
          <a:xfrm>
            <a:off x="6767736" y="3429000"/>
            <a:ext cx="2376264" cy="720080"/>
          </a:xfrm>
          <a:prstGeom prst="rect">
            <a:avLst/>
          </a:prstGeom>
          <a:solidFill>
            <a:srgbClr val="EBEBEB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900" b="1" dirty="0" smtClean="0">
                <a:latin typeface="MullerNarrow-Light" pitchFamily="50" charset="-52"/>
              </a:rPr>
              <a:t> Рождественский концерт </a:t>
            </a:r>
          </a:p>
          <a:p>
            <a:pPr algn="ctr"/>
            <a:r>
              <a:rPr lang="ru-RU" sz="900" dirty="0" smtClean="0">
                <a:latin typeface="MullerNarrow-Light" pitchFamily="50" charset="-52"/>
              </a:rPr>
              <a:t>Ковдорская местная общественная организация                                                                       "В защиту семьи и духовно-нравственных ценностей« «Нечаянная радость»</a:t>
            </a:r>
          </a:p>
          <a:p>
            <a:pPr algn="ctr"/>
            <a:endParaRPr lang="ru-RU" sz="1000" dirty="0">
              <a:latin typeface="Muller Narrow Light"/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xmlns="" id="{ABA5FC19-1445-A840-9988-AF4773354E5C}"/>
              </a:ext>
            </a:extLst>
          </p:cNvPr>
          <p:cNvSpPr/>
          <p:nvPr/>
        </p:nvSpPr>
        <p:spPr>
          <a:xfrm>
            <a:off x="107504" y="5949280"/>
            <a:ext cx="2376264" cy="792088"/>
          </a:xfrm>
          <a:prstGeom prst="roundRect">
            <a:avLst/>
          </a:prstGeom>
          <a:solidFill>
            <a:srgbClr val="F05C2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Muller Narrow Light"/>
              </a:rPr>
              <a:t>Обучающий семинар-практикум в рамках проекта «Безграничная жизнь»            </a:t>
            </a:r>
            <a:r>
              <a:rPr lang="ru-RU" sz="1000" u="sng" dirty="0" smtClean="0">
                <a:latin typeface="Muller Narrow Light"/>
                <a:hlinkClick r:id="rId167"/>
              </a:rPr>
              <a:t>https://zhit-vmeste.ru/news/?id=244928</a:t>
            </a:r>
            <a:endParaRPr lang="ru-RU" sz="1000" dirty="0">
              <a:latin typeface="Muller Narrow Light"/>
            </a:endParaRPr>
          </a:p>
        </p:txBody>
      </p:sp>
      <p:pic>
        <p:nvPicPr>
          <p:cNvPr id="31" name="Содержимое 9" descr="2024-02-06_16-34-38.png"/>
          <p:cNvPicPr>
            <a:picLocks noChangeAspect="1"/>
          </p:cNvPicPr>
          <p:nvPr/>
        </p:nvPicPr>
        <p:blipFill>
          <a:blip r:embed="rId168" cstate="print"/>
          <a:stretch>
            <a:fillRect/>
          </a:stretch>
        </p:blipFill>
        <p:spPr>
          <a:xfrm>
            <a:off x="3275856" y="1628800"/>
            <a:ext cx="2376264" cy="1817143"/>
          </a:xfrm>
          <a:prstGeom prst="rect">
            <a:avLst/>
          </a:prstGeom>
          <a:ln w="28575">
            <a:solidFill>
              <a:srgbClr val="F05C27"/>
            </a:solidFill>
          </a:ln>
        </p:spPr>
      </p:pic>
      <p:sp>
        <p:nvSpPr>
          <p:cNvPr id="41" name="Прямоугольник 40"/>
          <p:cNvSpPr/>
          <p:nvPr/>
        </p:nvSpPr>
        <p:spPr>
          <a:xfrm>
            <a:off x="6911752" y="4077072"/>
            <a:ext cx="2232248" cy="360040"/>
          </a:xfrm>
          <a:prstGeom prst="rect">
            <a:avLst/>
          </a:prstGeom>
          <a:solidFill>
            <a:srgbClr val="EBEBEB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100" b="1" dirty="0" smtClean="0">
                <a:solidFill>
                  <a:srgbClr val="0082C8"/>
                </a:solidFill>
                <a:latin typeface="Muller Narrow Light"/>
              </a:rPr>
              <a:t>СМИ о реализации практики</a:t>
            </a:r>
            <a:endParaRPr lang="ru-RU" sz="1100" b="1" dirty="0">
              <a:solidFill>
                <a:srgbClr val="0082C8"/>
              </a:solidFill>
              <a:latin typeface="Muller Narrow Light"/>
            </a:endParaRPr>
          </a:p>
        </p:txBody>
      </p:sp>
      <p:pic>
        <p:nvPicPr>
          <p:cNvPr id="38" name="Содержимое 13" descr="2024-02-07_15-44-53.png"/>
          <p:cNvPicPr>
            <a:picLocks noChangeAspect="1"/>
          </p:cNvPicPr>
          <p:nvPr/>
        </p:nvPicPr>
        <p:blipFill>
          <a:blip r:embed="rId169" cstate="print"/>
          <a:stretch>
            <a:fillRect/>
          </a:stretch>
        </p:blipFill>
        <p:spPr>
          <a:xfrm>
            <a:off x="6732240" y="4365104"/>
            <a:ext cx="2232248" cy="1584176"/>
          </a:xfrm>
          <a:prstGeom prst="rect">
            <a:avLst/>
          </a:prstGeom>
          <a:ln w="28575">
            <a:solidFill>
              <a:srgbClr val="F05C27"/>
            </a:solidFill>
          </a:ln>
        </p:spPr>
      </p:pic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xmlns="" id="{ABA5FC19-1445-A840-9988-AF4773354E5C}"/>
              </a:ext>
            </a:extLst>
          </p:cNvPr>
          <p:cNvSpPr/>
          <p:nvPr/>
        </p:nvSpPr>
        <p:spPr>
          <a:xfrm>
            <a:off x="6300192" y="6093296"/>
            <a:ext cx="2701534" cy="620688"/>
          </a:xfrm>
          <a:prstGeom prst="roundRect">
            <a:avLst/>
          </a:prstGeom>
          <a:solidFill>
            <a:srgbClr val="F05C2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Muller Narrow Light" pitchFamily="50" charset="-52"/>
                <a:hlinkClick r:id="rId170"/>
              </a:rPr>
              <a:t>https://vk.com/1kovdorsky?z=video-128293977_456244905%2F3708bcc57945b935cf</a:t>
            </a:r>
            <a:endParaRPr lang="ru-RU" sz="1000" dirty="0" smtClean="0">
              <a:latin typeface="Muller Narrow Light" pitchFamily="50" charset="-52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xmlns:lc="http://schemas.openxmlformats.org/drawingml/2006/lockedCanvas" id="{8EC5DBFE-8F1D-6441-8DF7-061A6E1E3542}"/>
              </a:ext>
            </a:extLst>
          </p:cNvPr>
          <p:cNvPicPr/>
          <p:nvPr/>
        </p:nvPicPr>
        <p:blipFill>
          <a:blip r:embed="rId171" cstate="print">
            <a:extLst>
              <a:ext uri="{96DAC541-7B7A-43D3-8B79-37D633B846F1}">
                <asvg:svgBlip xmlns:asvg="http://schemas.microsoft.com/office/drawing/2016/SVG/main" xmlns="" xmlns:pic="http://schemas.openxmlformats.org/drawingml/2006/picture" xmlns:lc="http://schemas.openxmlformats.org/drawingml/2006/lockedCanvas" r:embed="rId211"/>
              </a:ext>
            </a:extLst>
          </a:blip>
          <a:stretch>
            <a:fillRect/>
          </a:stretch>
        </p:blipFill>
        <p:spPr>
          <a:xfrm>
            <a:off x="6300192" y="3861048"/>
            <a:ext cx="395984" cy="395984"/>
          </a:xfrm>
          <a:prstGeom prst="rect">
            <a:avLst/>
          </a:prstGeom>
        </p:spPr>
      </p:pic>
      <p:cxnSp>
        <p:nvCxnSpPr>
          <p:cNvPr id="46" name="Прямая со стрелкой 45"/>
          <p:cNvCxnSpPr/>
          <p:nvPr/>
        </p:nvCxnSpPr>
        <p:spPr>
          <a:xfrm>
            <a:off x="4572000" y="4725144"/>
            <a:ext cx="0" cy="28803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2699792" y="5013176"/>
            <a:ext cx="3456384" cy="1584176"/>
          </a:xfrm>
          <a:prstGeom prst="roundRect">
            <a:avLst/>
          </a:prstGeom>
          <a:solidFill>
            <a:srgbClr val="EBEBEB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F05C27"/>
                </a:solidFill>
                <a:latin typeface="Muller Narrow Light"/>
              </a:rPr>
              <a:t>В период с 2020 года по февраль 2024 года организовано и проведено 60 мероприятий различной направленности, в которых приняли участие волонтеры с возрасте от 6  до 75 лет. Мероприятия проводились  в стационарном отделении и за его пределами </a:t>
            </a:r>
            <a:endParaRPr lang="ru-RU" sz="1400" dirty="0">
              <a:solidFill>
                <a:srgbClr val="F05C27"/>
              </a:solidFill>
              <a:latin typeface="Muller Narrow Light"/>
            </a:endParaRPr>
          </a:p>
        </p:txBody>
      </p:sp>
      <p:pic>
        <p:nvPicPr>
          <p:cNvPr id="49" name="Рисунок 48" descr="Социальная сеть со сплошной заливкой">
            <a:extLst>
              <a:ext uri="{FF2B5EF4-FFF2-40B4-BE49-F238E27FC236}">
                <a16:creationId xmlns:a16="http://schemas.microsoft.com/office/drawing/2014/main" xmlns="" id="{6A2113D1-30B6-A414-C7EB-6A51AFB160DA}"/>
              </a:ext>
            </a:extLst>
          </p:cNvPr>
          <p:cNvPicPr>
            <a:picLocks noChangeAspect="1"/>
          </p:cNvPicPr>
          <p:nvPr/>
        </p:nvPicPr>
        <p:blipFill>
          <a:blip r:embed="rId2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13"/>
              </a:ext>
            </a:extLst>
          </a:blip>
          <a:stretch>
            <a:fillRect/>
          </a:stretch>
        </p:blipFill>
        <p:spPr>
          <a:xfrm>
            <a:off x="5940152" y="2204864"/>
            <a:ext cx="581415" cy="5814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15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FF71CEA-3B75-474E-9B1C-413E2FA31DA8}"/>
              </a:ext>
            </a:extLst>
          </p:cNvPr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82C8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-5251"/>
            <a:ext cx="7380312" cy="105798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533400" lvl="0" algn="l">
              <a:spcBef>
                <a:spcPts val="0"/>
              </a:spcBef>
              <a:defRPr/>
            </a:pPr>
            <a:r>
              <a:rPr lang="ru-RU" sz="2000" dirty="0">
                <a:solidFill>
                  <a:srgbClr val="0082C8"/>
                </a:solidFill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  <a:t/>
            </a:r>
            <a:br>
              <a:rPr lang="ru-RU" sz="2000" dirty="0">
                <a:solidFill>
                  <a:srgbClr val="0082C8"/>
                </a:solidFill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</a:br>
            <a:r>
              <a:rPr lang="ru-RU" sz="2000" dirty="0" smtClean="0">
                <a:latin typeface="Muller Narrow Extra Bold"/>
              </a:rPr>
              <a:t> Лучшая практика построения системной совместной работы стационарных организаций социального обслуживания с волонтерами и негосударственными организациями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  <a:t/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</a:br>
            <a:endParaRPr lang="ru-RU" sz="2400" b="1" dirty="0">
              <a:solidFill>
                <a:srgbClr val="0082C8"/>
              </a:solidFill>
              <a:latin typeface="Muller Narrow ExtraBold" panose="00000900000000000000" pitchFamily="50" charset="-52"/>
              <a:ea typeface="Microsoft JhengHei" pitchFamily="34" charset="-12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20472" y="6501341"/>
            <a:ext cx="226368" cy="269115"/>
          </a:xfrm>
        </p:spPr>
        <p:txBody>
          <a:bodyPr/>
          <a:lstStyle/>
          <a:p>
            <a:fld id="{7A7CCAE6-98F7-490E-B384-AC60FA9F6EC7}" type="slidenum">
              <a:rPr lang="ru-RU" smtClean="0">
                <a:solidFill>
                  <a:srgbClr val="999999"/>
                </a:solidFill>
              </a:rPr>
              <a:pPr/>
              <a:t>8</a:t>
            </a:fld>
            <a:endParaRPr lang="ru-RU" dirty="0">
              <a:solidFill>
                <a:srgbClr val="999999"/>
              </a:solidFill>
            </a:endParaRPr>
          </a:p>
        </p:txBody>
      </p:sp>
      <p:sp>
        <p:nvSpPr>
          <p:cNvPr id="22" name="Текст 3">
            <a:extLst>
              <a:ext uri="{FF2B5EF4-FFF2-40B4-BE49-F238E27FC236}">
                <a16:creationId xmlns="" xmlns:a16="http://schemas.microsoft.com/office/drawing/2014/main" id="{E4A4E019-FC87-E487-D07B-4104A61C6E68}"/>
              </a:ext>
            </a:extLst>
          </p:cNvPr>
          <p:cNvSpPr txBox="1">
            <a:spLocks/>
          </p:cNvSpPr>
          <p:nvPr/>
        </p:nvSpPr>
        <p:spPr>
          <a:xfrm>
            <a:off x="935963" y="5565959"/>
            <a:ext cx="219889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F05A28"/>
              </a:solidFill>
              <a:latin typeface="Muller Narrow Light" panose="0000040000000000000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F4AE9A62-B9BA-90F5-099F-6A8C11607D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88641"/>
            <a:ext cx="660630" cy="792088"/>
          </a:xfrm>
          <a:prstGeom prst="rect">
            <a:avLst/>
          </a:prstGeom>
        </p:spPr>
      </p:pic>
      <p:pic>
        <p:nvPicPr>
          <p:cNvPr id="27" name="Picture 2" descr="C:\Users\Direktor\OneDrive\Desktop\конкурс\kovdo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6632"/>
            <a:ext cx="720080" cy="864096"/>
          </a:xfrm>
          <a:prstGeom prst="rect">
            <a:avLst/>
          </a:prstGeom>
          <a:noFill/>
        </p:spPr>
      </p:pic>
      <p:pic>
        <p:nvPicPr>
          <p:cNvPr id="28" name="Picture 4" descr="D:\Новости на сайт\2024\2\08\Ковдорский центр социального обслуживания_ава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71600" cy="105273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19672" y="1052736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Muller Narrow Light"/>
                <a:cs typeface="Times New Roman" pitchFamily="18" charset="0"/>
              </a:rPr>
              <a:t>Промежуточные итоги реализации практики  «Твори добро»</a:t>
            </a:r>
            <a:endParaRPr lang="ru-RU" sz="1600" dirty="0">
              <a:latin typeface="Muller Narrow Ligh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412776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Охвачено  </a:t>
            </a:r>
            <a:r>
              <a:rPr lang="ru-RU" sz="1400" b="1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92</a:t>
            </a:r>
            <a:r>
              <a:rPr lang="ru-RU" sz="1400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 человека:</a:t>
            </a:r>
          </a:p>
          <a:p>
            <a:pPr algn="ctr"/>
            <a:r>
              <a:rPr lang="ru-RU" sz="1400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52</a:t>
            </a:r>
            <a:r>
              <a:rPr lang="ru-RU" sz="1400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 гражданина пожилого возраста,</a:t>
            </a:r>
          </a:p>
          <a:p>
            <a:pPr algn="ctr"/>
            <a:r>
              <a:rPr lang="ru-RU" sz="1400" b="1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 40 </a:t>
            </a:r>
            <a:r>
              <a:rPr lang="ru-RU" sz="1400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представителей организаций и учреждений Ковдорского муниципального округа</a:t>
            </a:r>
            <a:endParaRPr lang="ru-RU" sz="1400" dirty="0">
              <a:solidFill>
                <a:srgbClr val="F05C27"/>
              </a:solidFill>
              <a:latin typeface="Muller Narrow Light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331640" y="2276872"/>
            <a:ext cx="0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179512" y="2492896"/>
            <a:ext cx="5904656" cy="2088232"/>
          </a:xfrm>
          <a:prstGeom prst="roundRect">
            <a:avLst/>
          </a:prstGeom>
          <a:solidFill>
            <a:srgbClr val="EBEBEB"/>
          </a:solidFill>
          <a:ln>
            <a:solidFill>
              <a:srgbClr val="0082C8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r>
              <a:rPr lang="ru-RU" sz="1100" b="1" dirty="0" smtClean="0">
                <a:solidFill>
                  <a:srgbClr val="0082C8"/>
                </a:solidFill>
                <a:latin typeface="Muller Narrow Light"/>
              </a:rPr>
              <a:t>Качественные показатели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dirty="0" smtClean="0">
                <a:solidFill>
                  <a:srgbClr val="F05C27"/>
                </a:solidFill>
                <a:latin typeface="Muller Narrow Light"/>
              </a:rPr>
              <a:t>Расширение возможностей для волонтеров вносить свой вклад в благо общества, а также развивать свои навыки через сотрудничество со стационарным отделением  Центра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1100" dirty="0" smtClean="0">
                <a:solidFill>
                  <a:srgbClr val="F05C27"/>
                </a:solidFill>
                <a:latin typeface="MullerNarrow-Light" pitchFamily="50" charset="-52"/>
              </a:rPr>
              <a:t>Создание новых возможностей для обмена опытом и знаниями между всеми участниками практики 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dirty="0" smtClean="0">
                <a:solidFill>
                  <a:srgbClr val="F05C27"/>
                </a:solidFill>
                <a:latin typeface="MullerNarrow-Light" pitchFamily="50" charset="-52"/>
              </a:rPr>
              <a:t>Повышение качества жизни пожилых людей, посредством выхода из состояния одиночества, повышения качества социальных контактов,  расширения сферы  общения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1100" dirty="0" smtClean="0">
                <a:solidFill>
                  <a:srgbClr val="F05C27"/>
                </a:solidFill>
                <a:latin typeface="MullerNarrow-Light" pitchFamily="50" charset="-52"/>
              </a:rPr>
              <a:t>Улучшение психофизического и эмоционального состояния получателей социальных услуг (улучшение настроения и самочувствия, снижение эмоциональной напряжённости)</a:t>
            </a:r>
          </a:p>
          <a:p>
            <a:pPr algn="ctr">
              <a:buFont typeface="Wingdings" pitchFamily="2" charset="2"/>
              <a:buChar char="ü"/>
            </a:pPr>
            <a:endParaRPr lang="ru-RU" sz="1100" dirty="0" smtClean="0">
              <a:latin typeface="MullerNarrow-Light" pitchFamily="50" charset="-52"/>
            </a:endParaRPr>
          </a:p>
          <a:p>
            <a:pPr lvl="0" algn="ctr">
              <a:buFont typeface="Wingdings" pitchFamily="2" charset="2"/>
              <a:buChar char="ü"/>
            </a:pPr>
            <a:endParaRPr lang="ru-RU" sz="1100" dirty="0" smtClean="0">
              <a:latin typeface="MullerNarrow-Light" pitchFamily="50" charset="-52"/>
            </a:endParaRPr>
          </a:p>
          <a:p>
            <a:pPr algn="ctr">
              <a:buFont typeface="Wingdings" pitchFamily="2" charset="2"/>
              <a:buChar char="ü"/>
            </a:pPr>
            <a:endParaRPr lang="ru-RU" sz="1100" dirty="0" smtClean="0">
              <a:latin typeface="Muller Narrow Light"/>
            </a:endParaRPr>
          </a:p>
          <a:p>
            <a:pPr algn="ctr">
              <a:buFont typeface="Wingdings" pitchFamily="2" charset="2"/>
              <a:buChar char="ü"/>
            </a:pPr>
            <a:endParaRPr lang="ru-RU" sz="1100" dirty="0" smtClean="0">
              <a:latin typeface="Muller Narrow Light"/>
            </a:endParaRPr>
          </a:p>
          <a:p>
            <a:pPr algn="ctr"/>
            <a:endParaRPr lang="ru-RU" dirty="0" smtClean="0">
              <a:latin typeface="Muller Narrow Light"/>
            </a:endParaRPr>
          </a:p>
          <a:p>
            <a:pPr algn="ctr"/>
            <a:endParaRPr lang="ru-RU" dirty="0">
              <a:latin typeface="Muller Narrow Light"/>
            </a:endParaRPr>
          </a:p>
        </p:txBody>
      </p:sp>
      <p:pic>
        <p:nvPicPr>
          <p:cNvPr id="16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99992" y="1844824"/>
            <a:ext cx="792088" cy="6480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DF936AF-99DA-4B4B-9664-838DFFF9D8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171"/>
              </a:ext>
            </a:extLst>
          </a:blip>
          <a:stretch>
            <a:fillRect/>
          </a:stretch>
        </p:blipFill>
        <p:spPr>
          <a:xfrm>
            <a:off x="8316416" y="764704"/>
            <a:ext cx="540000" cy="540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220072" y="1556792"/>
            <a:ext cx="3563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Охвачено  7 волонтерских организаций Ковдорского муниципального округа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4941168"/>
            <a:ext cx="8712968" cy="1628800"/>
          </a:xfrm>
          <a:prstGeom prst="roundRect">
            <a:avLst/>
          </a:prstGeom>
          <a:solidFill>
            <a:srgbClr val="EBEBEB"/>
          </a:solidFill>
          <a:ln>
            <a:solidFill>
              <a:srgbClr val="0082C8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r>
              <a:rPr lang="ru-RU" sz="1400" dirty="0" smtClean="0">
                <a:solidFill>
                  <a:srgbClr val="F05C27"/>
                </a:solidFill>
                <a:latin typeface="Muller Narrow Light"/>
              </a:rPr>
              <a:t>Оценка возможности тиражирования практики</a:t>
            </a:r>
          </a:p>
          <a:p>
            <a:pPr algn="ctr"/>
            <a:r>
              <a:rPr lang="ru-RU" sz="1400" dirty="0" smtClean="0">
                <a:solidFill>
                  <a:srgbClr val="0082C8"/>
                </a:solidFill>
                <a:latin typeface="MullerNarrow-Light" pitchFamily="50" charset="-52"/>
              </a:rPr>
              <a:t>Практика показала свою результативность и может быть применена коллегами социальных учреждений, имеющих стационарную форму обслуживания граждан пожилого возраста и инвалидов. Практика является актуальной и доступной, интересна для волонтеров любого возраста, не требует финансовых затрат. С материалами практик можно ознакомиться на сайте учреждения: </a:t>
            </a:r>
            <a:r>
              <a:rPr lang="en-US" sz="1400" dirty="0" smtClean="0">
                <a:latin typeface="MullerNarrow-Light" pitchFamily="50" charset="-52"/>
                <a:hlinkClick r:id="rId172"/>
              </a:rPr>
              <a:t>http://www.gobuson-kovdor.ru/index/tvori_dobro/0-377</a:t>
            </a:r>
            <a:endParaRPr lang="ru-RU" sz="1400" dirty="0" smtClean="0">
              <a:latin typeface="MullerNarrow-Light" pitchFamily="50" charset="-52"/>
            </a:endParaRPr>
          </a:p>
          <a:p>
            <a:pPr algn="ctr"/>
            <a:r>
              <a:rPr lang="ru-RU" sz="1400" dirty="0" smtClean="0">
                <a:solidFill>
                  <a:srgbClr val="0082C8"/>
                </a:solidFill>
                <a:latin typeface="MullerNarrow-Light" pitchFamily="50" charset="-52"/>
              </a:rPr>
              <a:t> или в группе </a:t>
            </a:r>
            <a:r>
              <a:rPr lang="ru-RU" sz="1400" dirty="0" err="1" smtClean="0">
                <a:solidFill>
                  <a:srgbClr val="0082C8"/>
                </a:solidFill>
                <a:latin typeface="MullerNarrow-Light" pitchFamily="50" charset="-52"/>
              </a:rPr>
              <a:t>ВКонтакте</a:t>
            </a:r>
            <a:r>
              <a:rPr lang="ru-RU" sz="1400" dirty="0" smtClean="0">
                <a:latin typeface="MullerNarrow-Light" pitchFamily="50" charset="-52"/>
              </a:rPr>
              <a:t>  </a:t>
            </a:r>
            <a:r>
              <a:rPr lang="en-US" sz="1400" dirty="0" smtClean="0">
                <a:latin typeface="MullerNarrow-Light" pitchFamily="50" charset="-52"/>
                <a:hlinkClick r:id="rId173"/>
              </a:rPr>
              <a:t>https://vk.com/public184259152?w=wall-184259152_2604</a:t>
            </a:r>
            <a:endParaRPr lang="ru-RU" sz="1400" dirty="0" smtClean="0">
              <a:latin typeface="MullerNarrow-Light" pitchFamily="50" charset="-52"/>
            </a:endParaRPr>
          </a:p>
          <a:p>
            <a:endParaRPr lang="ru-RU" sz="1400" dirty="0" smtClean="0">
              <a:latin typeface="MullerNarrow-Light" pitchFamily="50" charset="-52"/>
            </a:endParaRPr>
          </a:p>
          <a:p>
            <a:pPr lvl="0" algn="ctr">
              <a:buFont typeface="Wingdings" pitchFamily="2" charset="2"/>
              <a:buChar char="ü"/>
            </a:pPr>
            <a:endParaRPr lang="ru-RU" sz="1100" dirty="0" smtClean="0">
              <a:latin typeface="MullerNarrow-Light" pitchFamily="50" charset="-52"/>
            </a:endParaRPr>
          </a:p>
          <a:p>
            <a:pPr algn="ctr">
              <a:buFont typeface="Wingdings" pitchFamily="2" charset="2"/>
              <a:buChar char="ü"/>
            </a:pPr>
            <a:endParaRPr lang="ru-RU" sz="1100" dirty="0" smtClean="0">
              <a:latin typeface="Muller Narrow Light"/>
            </a:endParaRPr>
          </a:p>
          <a:p>
            <a:pPr algn="ctr">
              <a:buFont typeface="Wingdings" pitchFamily="2" charset="2"/>
              <a:buChar char="ü"/>
            </a:pPr>
            <a:endParaRPr lang="ru-RU" sz="1100" dirty="0" smtClean="0">
              <a:latin typeface="Muller Narrow Light"/>
            </a:endParaRPr>
          </a:p>
          <a:p>
            <a:pPr algn="ctr"/>
            <a:endParaRPr lang="ru-RU" dirty="0" smtClean="0">
              <a:latin typeface="Muller Narrow Light"/>
            </a:endParaRPr>
          </a:p>
          <a:p>
            <a:pPr algn="ctr"/>
            <a:endParaRPr lang="ru-RU" dirty="0">
              <a:latin typeface="Muller Narrow Light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115616" y="4581128"/>
            <a:ext cx="0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876256" y="2132856"/>
            <a:ext cx="0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Direktor\OneDrive\Desktop\конкурс\PHOTO-2023-10-30-11-54-16.jpg"/>
          <p:cNvPicPr>
            <a:picLocks noChangeAspect="1" noChangeArrowheads="1"/>
          </p:cNvPicPr>
          <p:nvPr/>
        </p:nvPicPr>
        <p:blipFill>
          <a:blip r:embed="rId174" cstate="print"/>
          <a:srcRect/>
          <a:stretch>
            <a:fillRect/>
          </a:stretch>
        </p:blipFill>
        <p:spPr bwMode="auto">
          <a:xfrm>
            <a:off x="6444208" y="2492896"/>
            <a:ext cx="2239120" cy="2343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515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FF71CEA-3B75-474E-9B1C-413E2FA31DA8}"/>
              </a:ext>
            </a:extLst>
          </p:cNvPr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uller Narrow Light"/>
              </a:rPr>
              <a:t>https://vk.com/public184259152</a:t>
            </a:r>
            <a:endParaRPr lang="ru-RU" dirty="0">
              <a:latin typeface="Muller Narrow Ligh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623D9B1-9364-DA4E-AD61-B796C24576FA}"/>
              </a:ext>
            </a:extLst>
          </p:cNvPr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6516216" cy="129614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Muller Narrow Extra Bold"/>
              </a:rPr>
              <a:t>МИНИСТЕРСТВО ТРУДА И СОЦИАЛЬНОГО РАЗВИТИЯ МУРМАНСКОЙ ОБЛАСТИ</a:t>
            </a:r>
            <a:br>
              <a:rPr lang="ru-RU" sz="1800" dirty="0" smtClean="0">
                <a:latin typeface="Muller Narrow Extra Bold"/>
              </a:rPr>
            </a:br>
            <a:r>
              <a:rPr lang="ru-RU" sz="1600" dirty="0" smtClean="0">
                <a:latin typeface="Muller Narrow Extra Bold"/>
              </a:rPr>
              <a:t>Государственное областное автономное учреждение социального обслуживания населения «Ковдорский комплексный центр социального обслуживания населения»</a:t>
            </a:r>
            <a:r>
              <a:rPr lang="ru-RU" sz="1800" dirty="0" smtClean="0">
                <a:latin typeface="Muller Narrow Extra Bold"/>
              </a:rPr>
              <a:t/>
            </a:r>
            <a:br>
              <a:rPr lang="ru-RU" sz="1800" dirty="0" smtClean="0">
                <a:latin typeface="Muller Narrow Extra Bold"/>
              </a:rPr>
            </a:br>
            <a:r>
              <a:rPr lang="ru-RU" sz="2000" dirty="0" smtClean="0">
                <a:latin typeface="Muller Narrow Extra Bold"/>
              </a:rPr>
              <a:t/>
            </a:r>
            <a:br>
              <a:rPr lang="ru-RU" sz="2000" dirty="0" smtClean="0">
                <a:latin typeface="Muller Narrow Extra Bold"/>
              </a:rPr>
            </a:br>
            <a:endParaRPr lang="ru-RU" sz="2000" dirty="0">
              <a:latin typeface="Muller Narrow Extra Bold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0869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	</a:t>
            </a:r>
            <a:endParaRPr lang="ru-RU" sz="22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2200" dirty="0" smtClean="0">
              <a:latin typeface="MullerNarrow-Light" pitchFamily="50" charset="-52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Muller Narrow Light"/>
              </a:rPr>
              <a:t>184144 г. Ковдор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Muller Narrow Light"/>
              </a:rPr>
              <a:t>Мурманская область, ул. Баштыркова, д. 5А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Muller Narrow Light"/>
              </a:rPr>
              <a:t>Сайт  учреждения: </a:t>
            </a:r>
            <a:r>
              <a:rPr lang="en-US" sz="2000" dirty="0" smtClean="0">
                <a:solidFill>
                  <a:schemeClr val="bg1"/>
                </a:solidFill>
                <a:latin typeface="Muller Narrow Light"/>
                <a:hlinkClick r:id="rId2"/>
              </a:rPr>
              <a:t>http://www.gobuson-kovdor.ru/</a:t>
            </a:r>
            <a:endParaRPr lang="ru-RU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bg1"/>
                </a:solidFill>
                <a:latin typeface="Muller Narrow Light"/>
              </a:rPr>
              <a:t>E-mail</a:t>
            </a:r>
            <a:r>
              <a:rPr lang="ru-RU" sz="2000" dirty="0" smtClean="0">
                <a:solidFill>
                  <a:schemeClr val="bg1"/>
                </a:solidFill>
                <a:latin typeface="Muller Narrow Light"/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latin typeface="Muller Narrow Light"/>
                <a:hlinkClick r:id="rId3"/>
              </a:rPr>
              <a:t>kcspsid@yandex.ru</a:t>
            </a:r>
            <a:endParaRPr lang="en-US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endParaRPr lang="en-US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Muller Narrow Light"/>
              </a:rPr>
              <a:t>                       </a:t>
            </a:r>
            <a:endParaRPr lang="en-US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Muller Narrow Light"/>
              </a:rPr>
              <a:t>Контактное лицо: Горбунова Анна Леонидовна                                                        </a:t>
            </a:r>
          </a:p>
          <a:p>
            <a:pPr algn="ctr">
              <a:buNone/>
            </a:pPr>
            <a:endParaRPr lang="ru-RU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endParaRPr lang="ru-RU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Muller Narrow Light"/>
              </a:rPr>
              <a:t> </a:t>
            </a:r>
            <a:endParaRPr lang="ru-RU" sz="2000" b="1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endParaRPr lang="ru-RU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endParaRPr lang="ru-RU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endParaRPr lang="ru-RU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endParaRPr lang="ru-RU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endParaRPr lang="ru-RU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endParaRPr lang="ru-RU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</p:txBody>
      </p:sp>
      <p:pic>
        <p:nvPicPr>
          <p:cNvPr id="2050" name="Picture 2" descr="D:\Новости на сайт\2023\08\29\Брендбук «НА СЕВЕРЕ – ЖИТЬ!»\Герб ПМО\Правительство МО_логотип_2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88640"/>
            <a:ext cx="864096" cy="936104"/>
          </a:xfrm>
          <a:prstGeom prst="rect">
            <a:avLst/>
          </a:prstGeom>
          <a:noFill/>
        </p:spPr>
      </p:pic>
      <p:pic>
        <p:nvPicPr>
          <p:cNvPr id="2052" name="Picture 4" descr="D:\Новости на сайт\2024\2\08\Ковдорский центр социального обслуживания_ава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0"/>
            <a:ext cx="1368152" cy="1368152"/>
          </a:xfrm>
          <a:prstGeom prst="rect">
            <a:avLst/>
          </a:prstGeom>
          <a:noFill/>
        </p:spPr>
      </p:pic>
      <p:pic>
        <p:nvPicPr>
          <p:cNvPr id="12" name="Picture 2" descr="C:\Users\Direktor\OneDrive\Desktop\конкурс\kovdor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16632"/>
            <a:ext cx="864096" cy="1036914"/>
          </a:xfrm>
          <a:prstGeom prst="rect">
            <a:avLst/>
          </a:prstGeom>
          <a:noFill/>
        </p:spPr>
      </p:pic>
      <p:pic>
        <p:nvPicPr>
          <p:cNvPr id="15" name="Рисунок 1" descr="подпись-в-письме">
            <a:extLst>
              <a:ext uri="{FF2B5EF4-FFF2-40B4-BE49-F238E27FC236}">
                <a16:creationId xmlns:a16="http://schemas.microsoft.com/office/drawing/2014/main" xmlns="" id="{4947A9DF-1C0C-6863-4072-DB885226E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17"/>
          <a:stretch/>
        </p:blipFill>
        <p:spPr bwMode="auto">
          <a:xfrm>
            <a:off x="3419872" y="6309320"/>
            <a:ext cx="1904758" cy="44375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C63CCBE-DC2F-7747-BE3C-CB49E2814D9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72400" y="1772816"/>
            <a:ext cx="643632" cy="712593"/>
          </a:xfrm>
          <a:prstGeom prst="rect">
            <a:avLst/>
          </a:prstGeom>
        </p:spPr>
      </p:pic>
      <p:pic>
        <p:nvPicPr>
          <p:cNvPr id="26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67744" y="3789040"/>
            <a:ext cx="595503" cy="792480"/>
          </a:xfrm>
          <a:prstGeom prst="rect">
            <a:avLst/>
          </a:prstGeom>
        </p:spPr>
      </p:pic>
      <p:pic>
        <p:nvPicPr>
          <p:cNvPr id="27" name="Picture 2" descr="F:\YQ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5085184"/>
            <a:ext cx="1476403" cy="1476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BEBEB"/>
        </a:solidFill>
      </a:spPr>
      <a:bodyPr wrap="square" lIns="0" tIns="0" rIns="0" bIns="0" rtlCol="0"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2932</TotalTime>
  <Words>914</Words>
  <Application>Microsoft Office PowerPoint</Application>
  <PresentationFormat>Экран (4:3)</PresentationFormat>
  <Paragraphs>159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МИНИСТЕРСТВО ТРУДА И СОЦИАЛЬНОГО РАЗВИТИЯ МУРМАНСКОЙ ОБЛАСТИ Государственное областное автономное учреждение социального обслуживания населения «Ковдорский комплексный центр социального обслуживания населения»  </vt:lpstr>
      <vt:lpstr>Слайд 2</vt:lpstr>
      <vt:lpstr>Слайд 3</vt:lpstr>
      <vt:lpstr>Лучшая практика построения системной совместной работы стационарных организаций социального обслуживания с волонтерами и негосударственными организациями</vt:lpstr>
      <vt:lpstr>Слайд 5</vt:lpstr>
      <vt:lpstr>  Лучшая практика построения системной совместной работы стационарных организаций социального обслуживания с волонтерами и негосударственными организациями </vt:lpstr>
      <vt:lpstr>  Лучшая практика построения системной совместной работы стационарных организаций социального обслуживания с волонтерами и негосударственными организациями </vt:lpstr>
      <vt:lpstr>  Лучшая практика построения системной совместной работы стационарных организаций социального обслуживания с волонтерами и негосударственными организациями </vt:lpstr>
      <vt:lpstr>МИНИСТЕРСТВО ТРУДА И СОЦИАЛЬНОГО РАЗВИТИЯ МУРМАНСКОЙ ОБЛАСТИ Государственное областное автономное учреждение социального обслуживания населения «Ковдорский комплексный центр социального обслуживания населения»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труда и социально развития  Мурманской области</dc:title>
  <dc:creator>User</dc:creator>
  <cp:lastModifiedBy>User</cp:lastModifiedBy>
  <cp:revision>192</cp:revision>
  <dcterms:created xsi:type="dcterms:W3CDTF">2024-02-01T11:44:16Z</dcterms:created>
  <dcterms:modified xsi:type="dcterms:W3CDTF">2025-10-06T11:50:21Z</dcterms:modified>
</cp:coreProperties>
</file>