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26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326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60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81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74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56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26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91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69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12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9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077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E157-31CE-42C4-81BE-7DD113197652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6E14-EEB4-41AC-93AA-106A64DFE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85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f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jp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9056" y="238523"/>
            <a:ext cx="3551244" cy="1077039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>
                <a:solidFill>
                  <a:srgbClr val="FF0000"/>
                </a:solidFill>
                <a:latin typeface="Montserrat SemiBold" panose="00000700000000000000" pitchFamily="2" charset="-52"/>
              </a:rPr>
              <a:t>ЛУКЬЯНОВ</a:t>
            </a:r>
            <a:br>
              <a:rPr lang="ru-RU" sz="2000" dirty="0" smtClean="0">
                <a:solidFill>
                  <a:srgbClr val="FF0000"/>
                </a:solidFill>
                <a:latin typeface="Montserrat SemiBold" panose="00000700000000000000" pitchFamily="2" charset="-52"/>
              </a:rPr>
            </a:br>
            <a:r>
              <a:rPr lang="ru-RU" sz="2000" dirty="0" smtClean="0">
                <a:solidFill>
                  <a:srgbClr val="FF0000"/>
                </a:solidFill>
                <a:latin typeface="Montserrat SemiBold" panose="00000700000000000000" pitchFamily="2" charset="-52"/>
              </a:rPr>
              <a:t>Александр Михайлович</a:t>
            </a:r>
            <a:r>
              <a:rPr lang="en-US" sz="2000" dirty="0">
                <a:solidFill>
                  <a:srgbClr val="FF0000"/>
                </a:solidFill>
                <a:latin typeface="Montserrat SemiBold" panose="00000700000000000000" pitchFamily="2" charset="-52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Montserrat SemiBold" panose="00000700000000000000" pitchFamily="2" charset="-52"/>
              </a:rPr>
            </a:br>
            <a:r>
              <a:rPr lang="en-US" sz="1600" dirty="0" smtClean="0">
                <a:latin typeface="Montserrat SemiBold" panose="00000700000000000000" pitchFamily="2" charset="-52"/>
              </a:rPr>
              <a:t>06</a:t>
            </a:r>
            <a:r>
              <a:rPr lang="ru-RU" sz="1600" dirty="0" smtClean="0">
                <a:latin typeface="Montserrat SemiBold" panose="00000700000000000000" pitchFamily="2" charset="-52"/>
              </a:rPr>
              <a:t>.06.1919-28.01.1942 гг.</a:t>
            </a:r>
            <a:endParaRPr lang="ru-RU" sz="1600" dirty="0">
              <a:latin typeface="Montserrat SemiBold" panose="000007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713" y="2405278"/>
            <a:ext cx="2614447" cy="2645309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ru-RU" sz="1200" b="1" dirty="0">
                <a:latin typeface="Montserrat Light" panose="00000400000000000000" pitchFamily="2" charset="-52"/>
              </a:rPr>
              <a:t> </a:t>
            </a:r>
            <a:r>
              <a:rPr lang="ru-RU" sz="1200" b="1" dirty="0" smtClean="0">
                <a:latin typeface="Montserrat Light" panose="00000400000000000000" pitchFamily="2" charset="-52"/>
              </a:rPr>
              <a:t>      </a:t>
            </a:r>
            <a:r>
              <a:rPr lang="ru-RU" sz="1200" b="1" dirty="0" smtClean="0">
                <a:latin typeface="Montserrat Light" panose="00000400000000000000" pitchFamily="2" charset="-52"/>
              </a:rPr>
              <a:t>Родился 6 июня 1919 года в селе Михайловское Тульской губернии (ныне </a:t>
            </a:r>
            <a:r>
              <a:rPr lang="ru-RU" sz="1200" b="1" dirty="0" err="1" smtClean="0">
                <a:latin typeface="Montserrat Light" panose="00000400000000000000" pitchFamily="2" charset="-52"/>
              </a:rPr>
              <a:t>Плавского</a:t>
            </a:r>
            <a:r>
              <a:rPr lang="ru-RU" sz="1200" b="1" dirty="0" smtClean="0">
                <a:latin typeface="Montserrat Light" panose="00000400000000000000" pitchFamily="2" charset="-52"/>
              </a:rPr>
              <a:t> района Тульской области) в семье крестьянина. Русский. Член ВКП(б) с 1941г. С 1934 г. Жил в Москве, окончил семилетку и школу фабрично-             заводского ученичества,              работал в мастерских ЦАГИ фрезеровщиком, обучался в Кировском аэроклубе.</a:t>
            </a:r>
            <a:endParaRPr lang="ru-RU" sz="1200" b="1" dirty="0">
              <a:latin typeface="Montserrat Light" panose="00000400000000000000" pitchFamily="2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380" y="219960"/>
            <a:ext cx="1478237" cy="195004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19" y="2405279"/>
            <a:ext cx="1892398" cy="25809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06"/>
            <a:ext cx="1948263" cy="197052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4" b="6176"/>
          <a:stretch/>
        </p:blipFill>
        <p:spPr>
          <a:xfrm>
            <a:off x="2905332" y="2405280"/>
            <a:ext cx="1743783" cy="2580946"/>
          </a:xfrm>
          <a:prstGeom prst="rect">
            <a:avLst/>
          </a:prstGeom>
        </p:spPr>
      </p:pic>
      <p:sp>
        <p:nvSpPr>
          <p:cNvPr id="11" name="Подзаголовок 2"/>
          <p:cNvSpPr txBox="1">
            <a:spLocks/>
          </p:cNvSpPr>
          <p:nvPr/>
        </p:nvSpPr>
        <p:spPr>
          <a:xfrm>
            <a:off x="188714" y="5050587"/>
            <a:ext cx="6486902" cy="367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ru-RU" sz="1200" b="1" dirty="0">
                <a:latin typeface="Montserrat Medium" panose="00000600000000000000" pitchFamily="2" charset="-52"/>
              </a:rPr>
              <a:t>     </a:t>
            </a:r>
            <a:r>
              <a:rPr lang="ru-RU" sz="1200" b="1" dirty="0" smtClean="0">
                <a:latin typeface="Montserrat Medium" panose="00000600000000000000" pitchFamily="2" charset="-52"/>
              </a:rPr>
              <a:t>   </a:t>
            </a:r>
            <a:r>
              <a:rPr lang="ru-RU" sz="1200" dirty="0" smtClean="0">
                <a:latin typeface="Montserrat Medium" panose="00000600000000000000" pitchFamily="2" charset="-52"/>
              </a:rPr>
              <a:t>В Красной Армии – с 1938 г. В декабре того же года окончил Борисоглебскую военную авиационную школу летчиков и служил в 24-м истребительном авиационном полку. Участник советско-финляндской  войны 1939-1940 гг., сбил в бою один самолёт противника.</a:t>
            </a:r>
          </a:p>
          <a:p>
            <a:pPr algn="just">
              <a:lnSpc>
                <a:spcPct val="110000"/>
              </a:lnSpc>
            </a:pPr>
            <a:r>
              <a:rPr lang="ru-RU" sz="1200" dirty="0" smtClean="0">
                <a:latin typeface="Montserrat Medium" panose="00000600000000000000" pitchFamily="2" charset="-52"/>
              </a:rPr>
              <a:t>       В начале Великой Отечественной войны – младший лейтенант, младший лётчик 159-го истребительного авиаполка 2-й смешенной авиационной дивизии Северного флота. Воевал с первого дня войны на Северном, Ленинградском и </a:t>
            </a:r>
            <a:r>
              <a:rPr lang="ru-RU" sz="1200" dirty="0" err="1" smtClean="0">
                <a:latin typeface="Montserrat Medium" panose="00000600000000000000" pitchFamily="2" charset="-52"/>
              </a:rPr>
              <a:t>Волховском</a:t>
            </a:r>
            <a:r>
              <a:rPr lang="ru-RU" sz="1200" dirty="0" smtClean="0">
                <a:latin typeface="Montserrat Medium" panose="00000600000000000000" pitchFamily="2" charset="-52"/>
              </a:rPr>
              <a:t> фронтах, летал на МиГ-3.</a:t>
            </a:r>
          </a:p>
          <a:p>
            <a:pPr algn="just">
              <a:lnSpc>
                <a:spcPct val="110000"/>
              </a:lnSpc>
            </a:pPr>
            <a:r>
              <a:rPr lang="ru-RU" sz="1200" dirty="0" smtClean="0">
                <a:latin typeface="Montserrat Medium" panose="00000600000000000000" pitchFamily="2" charset="-52"/>
              </a:rPr>
              <a:t>        Отличился на 13-й день Великой Отечественной войны в районе Порхова, совершив первый таран на Ленинградском фронте.</a:t>
            </a:r>
          </a:p>
          <a:p>
            <a:pPr algn="just">
              <a:lnSpc>
                <a:spcPct val="110000"/>
              </a:lnSpc>
            </a:pPr>
            <a:r>
              <a:rPr lang="ru-RU" sz="1200" dirty="0">
                <a:latin typeface="Montserrat Medium" panose="00000600000000000000" pitchFamily="2" charset="-52"/>
              </a:rPr>
              <a:t> </a:t>
            </a:r>
            <a:r>
              <a:rPr lang="ru-RU" sz="1200" dirty="0" smtClean="0">
                <a:latin typeface="Montserrat Medium" panose="00000600000000000000" pitchFamily="2" charset="-52"/>
              </a:rPr>
              <a:t>       Из наградного листа: </a:t>
            </a:r>
          </a:p>
          <a:p>
            <a:pPr algn="just">
              <a:lnSpc>
                <a:spcPct val="110000"/>
              </a:lnSpc>
            </a:pPr>
            <a:r>
              <a:rPr lang="ru-RU" sz="1200" i="1" dirty="0" smtClean="0">
                <a:latin typeface="Montserrat Medium" panose="00000600000000000000" pitchFamily="2" charset="-52"/>
              </a:rPr>
              <a:t>«В воздушном бою 4.7.41 г.  Таранил самолёт противника Ю-88, отрубив ему хвост. Самолёт противника разбит. Сам благополучно приземлился на свой аэродром.»</a:t>
            </a:r>
          </a:p>
          <a:p>
            <a:pPr algn="just">
              <a:lnSpc>
                <a:spcPct val="110000"/>
              </a:lnSpc>
            </a:pPr>
            <a:endParaRPr lang="ru-RU" sz="1200" dirty="0">
              <a:latin typeface="Montserrat Light" panose="00000400000000000000" pitchFamily="2" charset="-52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2137534" y="8904583"/>
            <a:ext cx="4460402" cy="807957"/>
            <a:chOff x="188713" y="8691000"/>
            <a:chExt cx="5138110" cy="1081075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188713" y="8719738"/>
              <a:ext cx="3872456" cy="1052337"/>
              <a:chOff x="0" y="8721249"/>
              <a:chExt cx="4304626" cy="1167262"/>
            </a:xfrm>
          </p:grpSpPr>
          <p:pic>
            <p:nvPicPr>
              <p:cNvPr id="8" name="Рисунок 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8721250"/>
                <a:ext cx="2461710" cy="1167261"/>
              </a:xfrm>
              <a:prstGeom prst="rect">
                <a:avLst/>
              </a:prstGeom>
            </p:spPr>
          </p:pic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49819" y="8721249"/>
                <a:ext cx="1054807" cy="1039150"/>
              </a:xfrm>
              <a:prstGeom prst="rect">
                <a:avLst/>
              </a:prstGeom>
            </p:spPr>
          </p:pic>
          <p:pic>
            <p:nvPicPr>
              <p:cNvPr id="14" name="Рисунок 13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32123" y="8785610"/>
                <a:ext cx="965158" cy="974789"/>
              </a:xfrm>
              <a:prstGeom prst="rect">
                <a:avLst/>
              </a:prstGeom>
            </p:spPr>
          </p:pic>
        </p:grp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8317" y="8691000"/>
              <a:ext cx="1578506" cy="1052337"/>
            </a:xfrm>
            <a:prstGeom prst="rect">
              <a:avLst/>
            </a:prstGeom>
          </p:spPr>
        </p:pic>
      </p:grpSp>
      <p:sp>
        <p:nvSpPr>
          <p:cNvPr id="19" name="Подзаголовок 2"/>
          <p:cNvSpPr txBox="1">
            <a:spLocks/>
          </p:cNvSpPr>
          <p:nvPr/>
        </p:nvSpPr>
        <p:spPr>
          <a:xfrm>
            <a:off x="188713" y="9091581"/>
            <a:ext cx="1894921" cy="579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sz="1200" dirty="0" smtClean="0">
                <a:latin typeface="Montserrat Medium" panose="00000600000000000000" pitchFamily="2" charset="-52"/>
              </a:rPr>
              <a:t>Проект  реализуется при поддержке:</a:t>
            </a:r>
            <a:endParaRPr lang="ru-RU" sz="1200" dirty="0">
              <a:latin typeface="Montserrat Medium" panose="000006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8063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2454" y="238523"/>
            <a:ext cx="3757846" cy="1077039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>
                <a:solidFill>
                  <a:srgbClr val="FF0000"/>
                </a:solidFill>
                <a:latin typeface="Montserrat SemiBold" panose="00000700000000000000" pitchFamily="2" charset="-52"/>
              </a:rPr>
              <a:t>ЛУКЬЯНОВ</a:t>
            </a:r>
            <a:br>
              <a:rPr lang="ru-RU" sz="2000" dirty="0" smtClean="0">
                <a:solidFill>
                  <a:srgbClr val="FF0000"/>
                </a:solidFill>
                <a:latin typeface="Montserrat SemiBold" panose="00000700000000000000" pitchFamily="2" charset="-52"/>
              </a:rPr>
            </a:br>
            <a:r>
              <a:rPr lang="ru-RU" sz="2000" dirty="0" smtClean="0">
                <a:solidFill>
                  <a:srgbClr val="FF0000"/>
                </a:solidFill>
                <a:latin typeface="Montserrat SemiBold" panose="00000700000000000000" pitchFamily="2" charset="-52"/>
              </a:rPr>
              <a:t>Александр Михайлович</a:t>
            </a:r>
            <a:r>
              <a:rPr lang="en-US" sz="2000" dirty="0">
                <a:solidFill>
                  <a:srgbClr val="FF0000"/>
                </a:solidFill>
                <a:latin typeface="Montserrat SemiBold" panose="00000700000000000000" pitchFamily="2" charset="-52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Montserrat SemiBold" panose="00000700000000000000" pitchFamily="2" charset="-52"/>
              </a:rPr>
            </a:br>
            <a:r>
              <a:rPr lang="en-US" sz="1600" dirty="0" smtClean="0">
                <a:latin typeface="Montserrat SemiBold" panose="00000700000000000000" pitchFamily="2" charset="-52"/>
              </a:rPr>
              <a:t>06</a:t>
            </a:r>
            <a:r>
              <a:rPr lang="ru-RU" sz="1600" dirty="0" smtClean="0">
                <a:latin typeface="Montserrat SemiBold" panose="00000700000000000000" pitchFamily="2" charset="-52"/>
              </a:rPr>
              <a:t>.06.1919-28.01.1942 гг.</a:t>
            </a:r>
            <a:endParaRPr lang="ru-RU" sz="1600" dirty="0">
              <a:latin typeface="Montserrat SemiBold" panose="000007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712" y="2099540"/>
            <a:ext cx="2854291" cy="269715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200" dirty="0" smtClean="0">
                <a:latin typeface="Montserrat Medium" panose="00000600000000000000" pitchFamily="2" charset="-52"/>
              </a:rPr>
              <a:t>       За этот бой Указом Президиума Верховного Совета СССР от 22 июля 1941 г.  Младший лейтенант Лукьянов Александр Михайлович удостоен звания Героя Советского Союза с вручением ордена Ленина и медали «Золотая Звезда» №541. </a:t>
            </a:r>
          </a:p>
          <a:p>
            <a:pPr algn="just">
              <a:lnSpc>
                <a:spcPct val="100000"/>
              </a:lnSpc>
            </a:pPr>
            <a:r>
              <a:rPr lang="ru-RU" sz="1200" dirty="0" smtClean="0">
                <a:latin typeface="Montserrat Medium" panose="00000600000000000000" pitchFamily="2" charset="-52"/>
              </a:rPr>
              <a:t>        Зимой 1941-1942 гг. полк Лукьянова прикрывал «Дорогу жизни». Второй таран, против </a:t>
            </a:r>
            <a:r>
              <a:rPr lang="en-US" sz="1200" dirty="0" smtClean="0">
                <a:latin typeface="Montserrat Medium" panose="00000600000000000000" pitchFamily="2" charset="-52"/>
              </a:rPr>
              <a:t>Bf-110 </a:t>
            </a:r>
            <a:r>
              <a:rPr lang="ru-RU" sz="1200" dirty="0" smtClean="0">
                <a:latin typeface="Montserrat Medium" panose="00000600000000000000" pitchFamily="2" charset="-52"/>
              </a:rPr>
              <a:t> Лукьянов совершил 4 января 1942 г. </a:t>
            </a:r>
            <a:r>
              <a:rPr lang="ru-RU" sz="1200" dirty="0" smtClean="0">
                <a:latin typeface="Montserrat Medium" panose="00000600000000000000" pitchFamily="2" charset="-52"/>
              </a:rPr>
              <a:t>под Ленинградом.</a:t>
            </a:r>
            <a:endParaRPr lang="ru-RU" sz="1200" dirty="0">
              <a:latin typeface="Montserrat Medium" panose="00000600000000000000" pitchFamily="2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380" y="219960"/>
            <a:ext cx="1478237" cy="195004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" y="-81768"/>
            <a:ext cx="1948263" cy="197052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22" t="21089" r="1666" b="15650"/>
          <a:stretch/>
        </p:blipFill>
        <p:spPr>
          <a:xfrm>
            <a:off x="3043003" y="2405279"/>
            <a:ext cx="3632614" cy="2332522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2473377" y="7711470"/>
            <a:ext cx="3770285" cy="1820548"/>
            <a:chOff x="2905331" y="3259717"/>
            <a:chExt cx="3770285" cy="1820548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5331" y="3259717"/>
              <a:ext cx="3770285" cy="1256761"/>
            </a:xfrm>
            <a:prstGeom prst="rect">
              <a:avLst/>
            </a:prstGeom>
          </p:spPr>
        </p:pic>
        <p:sp>
          <p:nvSpPr>
            <p:cNvPr id="12" name="Прямоугольник 11"/>
            <p:cNvSpPr/>
            <p:nvPr/>
          </p:nvSpPr>
          <p:spPr>
            <a:xfrm>
              <a:off x="2905331" y="4649378"/>
              <a:ext cx="3770285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rgbClr val="000000"/>
                  </a:solidFill>
                  <a:latin typeface="Montserrat Light" panose="00000400000000000000" pitchFamily="2" charset="-52"/>
                </a:rPr>
                <a:t>Истребитель МиГ-3.  На такой машине сражался младший лейтенант А. М. Лукьянов.</a:t>
              </a:r>
              <a:endParaRPr lang="ru-RU" sz="1100" dirty="0">
                <a:latin typeface="Montserrat Light" panose="00000400000000000000" pitchFamily="2" charset="-52"/>
              </a:endParaRPr>
            </a:p>
          </p:txBody>
        </p:sp>
      </p:grp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52"/>
          <a:stretch/>
        </p:blipFill>
        <p:spPr>
          <a:xfrm>
            <a:off x="439340" y="7838426"/>
            <a:ext cx="1194588" cy="1693591"/>
          </a:xfrm>
          <a:prstGeom prst="rect">
            <a:avLst/>
          </a:prstGeom>
        </p:spPr>
      </p:pic>
      <p:sp>
        <p:nvSpPr>
          <p:cNvPr id="15" name="Подзаголовок 2"/>
          <p:cNvSpPr txBox="1">
            <a:spLocks/>
          </p:cNvSpPr>
          <p:nvPr/>
        </p:nvSpPr>
        <p:spPr>
          <a:xfrm>
            <a:off x="188712" y="4905505"/>
            <a:ext cx="6486905" cy="26971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sz="1200" dirty="0" smtClean="0">
                <a:latin typeface="Montserrat Medium" panose="00000600000000000000" pitchFamily="2" charset="-52"/>
              </a:rPr>
              <a:t>       28 января 1942 г. Лукьянов, действовавший в паре с младшим лейтенантом Кудряшовым, был сбит немецкими истребителями вблизи села </a:t>
            </a:r>
            <a:r>
              <a:rPr lang="ru-RU" sz="1200" dirty="0" err="1" smtClean="0">
                <a:latin typeface="Montserrat Medium" panose="00000600000000000000" pitchFamily="2" charset="-52"/>
              </a:rPr>
              <a:t>Пупышево</a:t>
            </a:r>
            <a:r>
              <a:rPr lang="ru-RU" sz="1200" dirty="0" smtClean="0">
                <a:latin typeface="Montserrat Medium" panose="00000600000000000000" pitchFamily="2" charset="-52"/>
              </a:rPr>
              <a:t> </a:t>
            </a:r>
            <a:r>
              <a:rPr lang="ru-RU" sz="1200" dirty="0" err="1" smtClean="0">
                <a:latin typeface="Montserrat Medium" panose="00000600000000000000" pitchFamily="2" charset="-52"/>
              </a:rPr>
              <a:t>Волховского</a:t>
            </a:r>
            <a:r>
              <a:rPr lang="ru-RU" sz="1200" dirty="0" smtClean="0">
                <a:latin typeface="Montserrat Medium" panose="00000600000000000000" pitchFamily="2" charset="-52"/>
              </a:rPr>
              <a:t> района Ленинградской области и погиб. Похоронен на городском кладбище города Волхова. </a:t>
            </a:r>
          </a:p>
          <a:p>
            <a:pPr algn="just">
              <a:lnSpc>
                <a:spcPct val="100000"/>
              </a:lnSpc>
            </a:pPr>
            <a:r>
              <a:rPr lang="ru-RU" sz="1200" dirty="0">
                <a:latin typeface="Montserrat Medium" panose="00000600000000000000" pitchFamily="2" charset="-52"/>
              </a:rPr>
              <a:t> </a:t>
            </a:r>
            <a:r>
              <a:rPr lang="ru-RU" sz="1200" dirty="0" smtClean="0">
                <a:latin typeface="Montserrat Medium" panose="00000600000000000000" pitchFamily="2" charset="-52"/>
              </a:rPr>
              <a:t>     Всего за полгода войны совершил 141 боевой вылет, в 16 воздушных боях сбил 9 самолётов противника (4 лично, 5 – в группе), дважды совершал воздушный таран и возвращался в строй.</a:t>
            </a:r>
          </a:p>
          <a:p>
            <a:pPr algn="just">
              <a:lnSpc>
                <a:spcPct val="100000"/>
              </a:lnSpc>
            </a:pPr>
            <a:r>
              <a:rPr lang="ru-RU" sz="1200" dirty="0">
                <a:latin typeface="Montserrat Medium" panose="00000600000000000000" pitchFamily="2" charset="-52"/>
              </a:rPr>
              <a:t> </a:t>
            </a:r>
            <a:r>
              <a:rPr lang="ru-RU" sz="1200" dirty="0" smtClean="0">
                <a:latin typeface="Montserrat Medium" panose="00000600000000000000" pitchFamily="2" charset="-52"/>
              </a:rPr>
              <a:t>    В 1942 г. По инициативе матери Героя трудящиеся </a:t>
            </a:r>
            <a:r>
              <a:rPr lang="ru-RU" sz="1200" dirty="0" err="1" smtClean="0">
                <a:latin typeface="Montserrat Medium" panose="00000600000000000000" pitchFamily="2" charset="-52"/>
              </a:rPr>
              <a:t>Бауманского</a:t>
            </a:r>
            <a:r>
              <a:rPr lang="ru-RU" sz="1200" dirty="0" smtClean="0">
                <a:latin typeface="Montserrat Medium" panose="00000600000000000000" pitchFamily="2" charset="-52"/>
              </a:rPr>
              <a:t> района Москвы построили на свои сбережения звено истребителей, на которых была надпись «</a:t>
            </a:r>
            <a:r>
              <a:rPr lang="ru-RU" sz="1200" dirty="0" err="1" smtClean="0">
                <a:latin typeface="Montserrat Medium" panose="00000600000000000000" pitchFamily="2" charset="-52"/>
              </a:rPr>
              <a:t>Бауманцы</a:t>
            </a:r>
            <a:r>
              <a:rPr lang="ru-RU" sz="1200" dirty="0" smtClean="0">
                <a:latin typeface="Montserrat Medium" panose="00000600000000000000" pitchFamily="2" charset="-52"/>
              </a:rPr>
              <a:t> – герою Лукьянову». 12 июня того же года эти самолёты торжественно вручили лётчикам истребительного полка; на них они сражались с врагом.</a:t>
            </a:r>
          </a:p>
          <a:p>
            <a:pPr algn="just">
              <a:lnSpc>
                <a:spcPct val="100000"/>
              </a:lnSpc>
            </a:pPr>
            <a:r>
              <a:rPr lang="ru-RU" sz="1200" dirty="0">
                <a:latin typeface="Montserrat Medium" panose="00000600000000000000" pitchFamily="2" charset="-52"/>
              </a:rPr>
              <a:t> </a:t>
            </a:r>
            <a:r>
              <a:rPr lang="ru-RU" sz="1200" dirty="0" smtClean="0">
                <a:latin typeface="Montserrat Medium" panose="00000600000000000000" pitchFamily="2" charset="-52"/>
              </a:rPr>
              <a:t>     Именем Лукьянова названы улицы в Москве, Плавске и </a:t>
            </a:r>
            <a:r>
              <a:rPr lang="ru-RU" sz="1200" dirty="0" err="1" smtClean="0">
                <a:latin typeface="Montserrat Medium" panose="00000600000000000000" pitchFamily="2" charset="-52"/>
              </a:rPr>
              <a:t>Волохове</a:t>
            </a:r>
            <a:r>
              <a:rPr lang="ru-RU" sz="1200" dirty="0" smtClean="0">
                <a:latin typeface="Montserrat Medium" panose="00000600000000000000" pitchFamily="2" charset="-52"/>
              </a:rPr>
              <a:t>.</a:t>
            </a:r>
            <a:endParaRPr lang="ru-RU" sz="1200" dirty="0">
              <a:latin typeface="Montserrat Medium" panose="000006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2994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398</Words>
  <Application>Microsoft Office PowerPoint</Application>
  <PresentationFormat>Лист A4 (210x297 мм)</PresentationFormat>
  <Paragraphs>16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Montserrat Medium</vt:lpstr>
      <vt:lpstr>Montserrat SemiBold</vt:lpstr>
      <vt:lpstr>Тема Office</vt:lpstr>
      <vt:lpstr>ЛУКЬЯНОВ Александр Михайлович 06.06.1919-28.01.1942 гг.</vt:lpstr>
      <vt:lpstr>ЛУКЬЯНОВ Александр Михайлович 06.06.1919-28.01.1942 гг.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ЛУКЬЯНОВ Александр Михайлович</dc:title>
  <dc:creator>Vasiliy Shevchenko</dc:creator>
  <cp:lastModifiedBy>Vasiliy Shevchenko</cp:lastModifiedBy>
  <cp:revision>13</cp:revision>
  <dcterms:created xsi:type="dcterms:W3CDTF">2022-08-29T09:13:56Z</dcterms:created>
  <dcterms:modified xsi:type="dcterms:W3CDTF">2022-08-29T11:33:53Z</dcterms:modified>
</cp:coreProperties>
</file>