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ppt/media/image17.jpg" ContentType="image/jpeg"/>
  <Override PartName="/ppt/media/image20.jpg" ContentType="image/jpeg"/>
  <Override PartName="/ppt/media/image21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91" r:id="rId4"/>
    <p:sldId id="290" r:id="rId5"/>
    <p:sldId id="293" r:id="rId6"/>
    <p:sldId id="292" r:id="rId7"/>
    <p:sldId id="294" r:id="rId8"/>
    <p:sldId id="295" r:id="rId9"/>
    <p:sldId id="268" r:id="rId10"/>
    <p:sldId id="296" r:id="rId11"/>
    <p:sldId id="298" r:id="rId12"/>
    <p:sldId id="297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289" r:id="rId3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4660"/>
  </p:normalViewPr>
  <p:slideViewPr>
    <p:cSldViewPr>
      <p:cViewPr varScale="1">
        <p:scale>
          <a:sx n="111" d="100"/>
          <a:sy n="111" d="100"/>
        </p:scale>
        <p:origin x="-30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6100" y="408431"/>
            <a:ext cx="4026407" cy="60411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93E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93E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93E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93E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50875"/>
          </a:xfrm>
          <a:custGeom>
            <a:avLst/>
            <a:gdLst/>
            <a:ahLst/>
            <a:cxnLst/>
            <a:rect l="l" t="t" r="r" b="b"/>
            <a:pathLst>
              <a:path w="12192000" h="650875">
                <a:moveTo>
                  <a:pt x="12192000" y="0"/>
                </a:moveTo>
                <a:lnTo>
                  <a:pt x="0" y="0"/>
                </a:lnTo>
                <a:lnTo>
                  <a:pt x="0" y="650748"/>
                </a:lnTo>
                <a:lnTo>
                  <a:pt x="12192000" y="650748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65052" y="288036"/>
            <a:ext cx="288925" cy="90170"/>
          </a:xfrm>
          <a:custGeom>
            <a:avLst/>
            <a:gdLst/>
            <a:ahLst/>
            <a:cxnLst/>
            <a:rect l="l" t="t" r="r" b="b"/>
            <a:pathLst>
              <a:path w="288925" h="90170">
                <a:moveTo>
                  <a:pt x="0" y="0"/>
                </a:moveTo>
                <a:lnTo>
                  <a:pt x="288417" y="0"/>
                </a:lnTo>
              </a:path>
              <a:path w="288925" h="90170">
                <a:moveTo>
                  <a:pt x="0" y="45720"/>
                </a:moveTo>
                <a:lnTo>
                  <a:pt x="288417" y="45720"/>
                </a:lnTo>
              </a:path>
              <a:path w="288925" h="90170">
                <a:moveTo>
                  <a:pt x="0" y="89916"/>
                </a:moveTo>
                <a:lnTo>
                  <a:pt x="288417" y="89916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434644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61644" y="1498091"/>
            <a:ext cx="1651000" cy="394970"/>
          </a:xfrm>
          <a:custGeom>
            <a:avLst/>
            <a:gdLst/>
            <a:ahLst/>
            <a:cxnLst/>
            <a:rect l="l" t="t" r="r" b="b"/>
            <a:pathLst>
              <a:path w="1651000" h="394969">
                <a:moveTo>
                  <a:pt x="1650492" y="0"/>
                </a:moveTo>
                <a:lnTo>
                  <a:pt x="0" y="0"/>
                </a:lnTo>
                <a:lnTo>
                  <a:pt x="0" y="394715"/>
                </a:lnTo>
                <a:lnTo>
                  <a:pt x="1650492" y="394715"/>
                </a:lnTo>
                <a:lnTo>
                  <a:pt x="1650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1644" y="1498091"/>
            <a:ext cx="1651000" cy="394970"/>
          </a:xfrm>
          <a:custGeom>
            <a:avLst/>
            <a:gdLst/>
            <a:ahLst/>
            <a:cxnLst/>
            <a:rect l="l" t="t" r="r" b="b"/>
            <a:pathLst>
              <a:path w="1651000" h="394969">
                <a:moveTo>
                  <a:pt x="0" y="394715"/>
                </a:moveTo>
                <a:lnTo>
                  <a:pt x="1650492" y="394715"/>
                </a:lnTo>
                <a:lnTo>
                  <a:pt x="1650492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2583" y="204215"/>
            <a:ext cx="2019300" cy="4648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51107" y="0"/>
            <a:ext cx="1040892" cy="1040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7673" y="959611"/>
            <a:ext cx="419735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393E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7673" y="1710944"/>
            <a:ext cx="551688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93E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8398" y="6521374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859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1154" y="3135560"/>
            <a:ext cx="7909690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81150" marR="5080" indent="-1568450">
              <a:lnSpc>
                <a:spcPts val="3890"/>
              </a:lnSpc>
              <a:spcBef>
                <a:spcPts val="585"/>
              </a:spcBef>
            </a:pPr>
            <a:r>
              <a:rPr lang="ru-RU" sz="3600" dirty="0" smtClean="0"/>
              <a:t>Волонтерское движение в Подмосковье 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212118"/>
            <a:ext cx="2822448" cy="949451"/>
          </a:xfrm>
          <a:prstGeom prst="rect">
            <a:avLst/>
          </a:prstGeom>
        </p:spPr>
      </p:pic>
      <p:sp>
        <p:nvSpPr>
          <p:cNvPr id="5" name="AutoShape 2" descr="https://t374010.sch.obrazovanie33.ru/upload/site_files/10/2.jpg1"/>
          <p:cNvSpPr>
            <a:spLocks noChangeAspect="1" noChangeArrowheads="1"/>
          </p:cNvSpPr>
          <p:nvPr/>
        </p:nvSpPr>
        <p:spPr bwMode="auto">
          <a:xfrm>
            <a:off x="155575" y="-1503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8818"/>
            <a:ext cx="12192000" cy="4152900"/>
            <a:chOff x="0" y="0"/>
            <a:chExt cx="12192000" cy="41529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50875"/>
            </a:xfrm>
            <a:custGeom>
              <a:avLst/>
              <a:gdLst/>
              <a:ahLst/>
              <a:cxnLst/>
              <a:rect l="l" t="t" r="r" b="b"/>
              <a:pathLst>
                <a:path w="12192000" h="650875">
                  <a:moveTo>
                    <a:pt x="12192000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12192000" y="6507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5052" y="288036"/>
              <a:ext cx="288925" cy="90170"/>
            </a:xfrm>
            <a:custGeom>
              <a:avLst/>
              <a:gdLst/>
              <a:ahLst/>
              <a:cxnLst/>
              <a:rect l="l" t="t" r="r" b="b"/>
              <a:pathLst>
                <a:path w="288925" h="90170">
                  <a:moveTo>
                    <a:pt x="0" y="0"/>
                  </a:moveTo>
                  <a:lnTo>
                    <a:pt x="288417" y="0"/>
                  </a:lnTo>
                </a:path>
                <a:path w="288925" h="90170">
                  <a:moveTo>
                    <a:pt x="0" y="45720"/>
                  </a:moveTo>
                  <a:lnTo>
                    <a:pt x="288417" y="45720"/>
                  </a:lnTo>
                </a:path>
                <a:path w="288925" h="90170">
                  <a:moveTo>
                    <a:pt x="0" y="89916"/>
                  </a:moveTo>
                  <a:lnTo>
                    <a:pt x="288417" y="899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152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1650492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1650492" y="394715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0" y="394715"/>
                  </a:moveTo>
                  <a:lnTo>
                    <a:pt x="1650492" y="394715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583" y="204215"/>
              <a:ext cx="2019300" cy="464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1107" y="0"/>
              <a:ext cx="1040892" cy="1040891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266699" y="833341"/>
            <a:ext cx="11658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u="sng" dirty="0">
                <a:solidFill>
                  <a:schemeClr val="tx2"/>
                </a:solidFill>
              </a:rPr>
              <a:t>Социальная мотивация</a:t>
            </a:r>
            <a:r>
              <a:rPr lang="ru-RU" sz="1500" dirty="0"/>
              <a:t> – строится на основе контактов с другими людьми. Волонтерская группа рассматри­вается как социальная, а не рабочая группа. </a:t>
            </a:r>
            <a:endParaRPr lang="ru-RU" sz="1500" dirty="0" smtClean="0"/>
          </a:p>
          <a:p>
            <a:r>
              <a:rPr lang="ru-RU" sz="1500" dirty="0" smtClean="0"/>
              <a:t>К </a:t>
            </a:r>
            <a:r>
              <a:rPr lang="ru-RU" sz="1500" dirty="0"/>
              <a:t>социальной мотивации относятся: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желание приобрести новый круг общения, выбраться из дома;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возможность найти единомышленников;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стремление к общению и обмену опытом;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потребность в чувстве принадлежности и необходимости;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потребность иметь роль в обществе и цель в жизни</a:t>
            </a:r>
            <a:r>
              <a:rPr lang="ru-RU" sz="15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r>
              <a:rPr lang="ru-RU" sz="1500" u="sng" dirty="0">
                <a:solidFill>
                  <a:schemeClr val="tx2"/>
                </a:solidFill>
              </a:rPr>
              <a:t>Социальная ответственность</a:t>
            </a:r>
            <a:r>
              <a:rPr lang="ru-RU" sz="1500" dirty="0"/>
              <a:t> – основывается на убеждении, что если у человека есть возможность, то он обязательно должен помогать тем, кто находится в более сложной ситуации. В отличие от альтруизма такое мировоззрение формируется под воздействием общественного мнения. К социальной мотивации относится: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желание улучшить жизнь людей в обществе;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следование традиции оказания помощи нуждающимся людям;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желание быть моделью поведения для других;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желание показать свое неравнодушие к проблеме</a:t>
            </a:r>
            <a:r>
              <a:rPr lang="ru-RU" sz="15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r>
              <a:rPr lang="ru-RU" sz="1500" u="sng" dirty="0">
                <a:solidFill>
                  <a:schemeClr val="tx2"/>
                </a:solidFill>
              </a:rPr>
              <a:t>Материальная мотивация</a:t>
            </a:r>
            <a:r>
              <a:rPr lang="ru-RU" sz="1500" dirty="0"/>
              <a:t> - достижение личных целей и/или удовлетворение личных потребностей: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применение собственного опыта, знаний, навыков и приобретение новых;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подготовка к работе, улучшение своего резюме, налаживание новых профессиональных контактов;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самореализация</a:t>
            </a:r>
            <a:r>
              <a:rPr lang="ru-RU" sz="1500" dirty="0"/>
              <a:t>, личностный рост, самоутверждение;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выполнения работы, приносящей удовольствие;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интересное проведение времени;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компенсация отсутствия чего-либо в личной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806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791" y="3"/>
            <a:ext cx="1220079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1" y="2880740"/>
            <a:ext cx="9067800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0510" marR="5080" indent="-257810" algn="ctr">
              <a:lnSpc>
                <a:spcPts val="3890"/>
              </a:lnSpc>
              <a:spcBef>
                <a:spcPts val="585"/>
              </a:spcBef>
            </a:pPr>
            <a:r>
              <a:rPr lang="ru-RU" sz="3600" dirty="0">
                <a:solidFill>
                  <a:schemeClr val="tx2"/>
                </a:solidFill>
              </a:rPr>
              <a:t>Направления добровольческой деятельности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4776" y="1618488"/>
            <a:ext cx="2822448" cy="9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42" y="0"/>
            <a:ext cx="12192000" cy="4152900"/>
            <a:chOff x="0" y="0"/>
            <a:chExt cx="12192000" cy="41529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50875"/>
            </a:xfrm>
            <a:custGeom>
              <a:avLst/>
              <a:gdLst/>
              <a:ahLst/>
              <a:cxnLst/>
              <a:rect l="l" t="t" r="r" b="b"/>
              <a:pathLst>
                <a:path w="12192000" h="650875">
                  <a:moveTo>
                    <a:pt x="12192000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12192000" y="6507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5052" y="288036"/>
              <a:ext cx="288925" cy="90170"/>
            </a:xfrm>
            <a:custGeom>
              <a:avLst/>
              <a:gdLst/>
              <a:ahLst/>
              <a:cxnLst/>
              <a:rect l="l" t="t" r="r" b="b"/>
              <a:pathLst>
                <a:path w="288925" h="90170">
                  <a:moveTo>
                    <a:pt x="0" y="0"/>
                  </a:moveTo>
                  <a:lnTo>
                    <a:pt x="288417" y="0"/>
                  </a:lnTo>
                </a:path>
                <a:path w="288925" h="90170">
                  <a:moveTo>
                    <a:pt x="0" y="45720"/>
                  </a:moveTo>
                  <a:lnTo>
                    <a:pt x="288417" y="45720"/>
                  </a:lnTo>
                </a:path>
                <a:path w="288925" h="90170">
                  <a:moveTo>
                    <a:pt x="0" y="89916"/>
                  </a:moveTo>
                  <a:lnTo>
                    <a:pt x="288417" y="899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152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1650492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1650492" y="394715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0" y="394715"/>
                  </a:moveTo>
                  <a:lnTo>
                    <a:pt x="1650492" y="394715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583" y="204215"/>
              <a:ext cx="2019300" cy="464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1107" y="0"/>
              <a:ext cx="1040892" cy="1040891"/>
            </a:xfrm>
            <a:prstGeom prst="rect">
              <a:avLst/>
            </a:prstGeom>
          </p:spPr>
        </p:pic>
      </p:grpSp>
      <p:pic>
        <p:nvPicPr>
          <p:cNvPr id="1026" name="Picture 2" descr="https://admtyumen.ru/files/upload/OIV/D_sport/%D0%98%D0%B7%D0%BE%D0%B1%D1%80%D0%B0%D0%B6%D0%B5%D0%BD%D0%B8%D1%8F/DD_napravleniy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 b="2275"/>
          <a:stretch/>
        </p:blipFill>
        <p:spPr bwMode="auto">
          <a:xfrm>
            <a:off x="0" y="-8028"/>
            <a:ext cx="11027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791" y="3"/>
            <a:ext cx="12200791" cy="6857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00" y="1981200"/>
            <a:ext cx="7162800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2192000" cy="4152900"/>
            <a:chOff x="0" y="0"/>
            <a:chExt cx="12192000" cy="41529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50875"/>
            </a:xfrm>
            <a:custGeom>
              <a:avLst/>
              <a:gdLst/>
              <a:ahLst/>
              <a:cxnLst/>
              <a:rect l="l" t="t" r="r" b="b"/>
              <a:pathLst>
                <a:path w="12192000" h="650875">
                  <a:moveTo>
                    <a:pt x="12192000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12192000" y="6507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5052" y="288036"/>
              <a:ext cx="288925" cy="90170"/>
            </a:xfrm>
            <a:custGeom>
              <a:avLst/>
              <a:gdLst/>
              <a:ahLst/>
              <a:cxnLst/>
              <a:rect l="l" t="t" r="r" b="b"/>
              <a:pathLst>
                <a:path w="288925" h="90170">
                  <a:moveTo>
                    <a:pt x="0" y="0"/>
                  </a:moveTo>
                  <a:lnTo>
                    <a:pt x="288417" y="0"/>
                  </a:lnTo>
                </a:path>
                <a:path w="288925" h="90170">
                  <a:moveTo>
                    <a:pt x="0" y="45720"/>
                  </a:moveTo>
                  <a:lnTo>
                    <a:pt x="288417" y="45720"/>
                  </a:lnTo>
                </a:path>
                <a:path w="288925" h="90170">
                  <a:moveTo>
                    <a:pt x="0" y="89916"/>
                  </a:moveTo>
                  <a:lnTo>
                    <a:pt x="288417" y="899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152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1650492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1650492" y="394715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0" y="394715"/>
                  </a:moveTo>
                  <a:lnTo>
                    <a:pt x="1650492" y="394715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583" y="204215"/>
              <a:ext cx="2019300" cy="464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1107" y="0"/>
              <a:ext cx="1040892" cy="1040891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979" r="9525" b="-979"/>
          <a:stretch/>
        </p:blipFill>
        <p:spPr>
          <a:xfrm>
            <a:off x="-29758" y="903440"/>
            <a:ext cx="4068358" cy="31693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5860" r="3763" b="13640"/>
          <a:stretch/>
        </p:blipFill>
        <p:spPr>
          <a:xfrm>
            <a:off x="4038600" y="899429"/>
            <a:ext cx="4677249" cy="31391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0000" r="14167" b="15556"/>
          <a:stretch/>
        </p:blipFill>
        <p:spPr>
          <a:xfrm>
            <a:off x="0" y="4038601"/>
            <a:ext cx="4038600" cy="28221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00" y="4288411"/>
            <a:ext cx="2362200" cy="24006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r="-2958"/>
          <a:stretch/>
        </p:blipFill>
        <p:spPr>
          <a:xfrm>
            <a:off x="8709512" y="899429"/>
            <a:ext cx="3482488" cy="31364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/>
        </p:blipFill>
        <p:spPr>
          <a:xfrm>
            <a:off x="4038600" y="4038601"/>
            <a:ext cx="5284188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1" y="2880740"/>
            <a:ext cx="9067800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0510" marR="5080" indent="-257810" algn="ctr">
              <a:lnSpc>
                <a:spcPts val="3890"/>
              </a:lnSpc>
              <a:spcBef>
                <a:spcPts val="585"/>
              </a:spcBef>
            </a:pPr>
            <a:r>
              <a:rPr lang="ru-RU" sz="3600" dirty="0" smtClean="0"/>
              <a:t>«Движение Первых»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056" name="Picture 8" descr="https://tk21.mskobr.ru/files/2023/85eb7df3-111f-403c-8014-d7020a7471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eader-id.storage.yandexcloud.net/upload/2575883/4c046ff5-61cb-46db-910e-013608d00ad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" t="31143" r="501" b="34378"/>
          <a:stretch/>
        </p:blipFill>
        <p:spPr bwMode="auto">
          <a:xfrm>
            <a:off x="-76200" y="0"/>
            <a:ext cx="1226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" y="2348503"/>
            <a:ext cx="6364710" cy="450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43" y="2348502"/>
            <a:ext cx="5824957" cy="45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vanovo.er.ru/media/userdata/news/2019/03/29/2f5db4644db755b4d10f400ccec3be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1" y="56858"/>
            <a:ext cx="12065989" cy="28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ger.ru/images/mger21-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835">
            <a:off x="3001578" y="2318163"/>
            <a:ext cx="5720205" cy="46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tildacdn.com/tild6263-3435-4364-b735-663465396438/IMG_41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6098">
            <a:off x="8171609" y="-802297"/>
            <a:ext cx="4347762" cy="36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4603624" cy="36674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667454"/>
            <a:ext cx="4603624" cy="31905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24" y="1917032"/>
            <a:ext cx="3702176" cy="49409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86199" cy="25897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" y="2589785"/>
            <a:ext cx="3874167" cy="2905625"/>
          </a:xfrm>
          <a:prstGeom prst="rect">
            <a:avLst/>
          </a:prstGeom>
        </p:spPr>
      </p:pic>
      <p:pic>
        <p:nvPicPr>
          <p:cNvPr id="6150" name="Picture 6" descr="https://sun6-21.userapi.com/s/v1/ig1/OjLj5LeGaBRDJ-NGLFINERZawDrSPkDItZFgtkZX78L0iq_xpZ5AK9JIE8oApEtyXLL-6P7A.jpg?size=636x636&amp;quality=96&amp;crop=134,0,636,636&amp;ava=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7" b="34460"/>
          <a:stretch/>
        </p:blipFill>
        <p:spPr bwMode="auto">
          <a:xfrm>
            <a:off x="90234" y="5539409"/>
            <a:ext cx="3705730" cy="12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92" y="-76200"/>
            <a:ext cx="12192000" cy="4362209"/>
            <a:chOff x="0" y="0"/>
            <a:chExt cx="12192000" cy="41529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50875"/>
            </a:xfrm>
            <a:custGeom>
              <a:avLst/>
              <a:gdLst/>
              <a:ahLst/>
              <a:cxnLst/>
              <a:rect l="l" t="t" r="r" b="b"/>
              <a:pathLst>
                <a:path w="12192000" h="650875">
                  <a:moveTo>
                    <a:pt x="12192000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12192000" y="6507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5052" y="288036"/>
              <a:ext cx="288925" cy="90170"/>
            </a:xfrm>
            <a:custGeom>
              <a:avLst/>
              <a:gdLst/>
              <a:ahLst/>
              <a:cxnLst/>
              <a:rect l="l" t="t" r="r" b="b"/>
              <a:pathLst>
                <a:path w="288925" h="90170">
                  <a:moveTo>
                    <a:pt x="0" y="0"/>
                  </a:moveTo>
                  <a:lnTo>
                    <a:pt x="288417" y="0"/>
                  </a:lnTo>
                </a:path>
                <a:path w="288925" h="90170">
                  <a:moveTo>
                    <a:pt x="0" y="45720"/>
                  </a:moveTo>
                  <a:lnTo>
                    <a:pt x="288417" y="45720"/>
                  </a:lnTo>
                </a:path>
                <a:path w="288925" h="90170">
                  <a:moveTo>
                    <a:pt x="0" y="89916"/>
                  </a:moveTo>
                  <a:lnTo>
                    <a:pt x="288417" y="899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152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1650492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1650492" y="394715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0" y="394715"/>
                  </a:moveTo>
                  <a:lnTo>
                    <a:pt x="1650492" y="394715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583" y="204215"/>
              <a:ext cx="2019300" cy="464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1107" y="0"/>
              <a:ext cx="1040892" cy="1040891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5867400" y="1017153"/>
            <a:ext cx="6324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Что </a:t>
            </a:r>
            <a:r>
              <a:rPr lang="ru-RU" sz="2000" dirty="0">
                <a:solidFill>
                  <a:schemeClr val="tx2"/>
                </a:solidFill>
              </a:rPr>
              <a:t>такое </a:t>
            </a:r>
            <a:r>
              <a:rPr lang="ru-RU" sz="2000" dirty="0" err="1" smtClean="0">
                <a:solidFill>
                  <a:schemeClr val="tx2"/>
                </a:solidFill>
              </a:rPr>
              <a:t>волонтерство</a:t>
            </a:r>
            <a:r>
              <a:rPr lang="ru-RU" sz="2000" dirty="0">
                <a:solidFill>
                  <a:schemeClr val="tx2"/>
                </a:solidFill>
              </a:rPr>
              <a:t>,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основные </a:t>
            </a:r>
            <a:r>
              <a:rPr lang="ru-RU" sz="2000" dirty="0" smtClean="0">
                <a:solidFill>
                  <a:schemeClr val="tx2"/>
                </a:solidFill>
              </a:rPr>
              <a:t>понятия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>
                <a:solidFill>
                  <a:schemeClr val="tx2"/>
                </a:solidFill>
              </a:rPr>
              <a:t>сфере добровольчества;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Статистику добровольческой </a:t>
            </a:r>
            <a:r>
              <a:rPr lang="ru-RU" sz="2000" dirty="0" smtClean="0">
                <a:solidFill>
                  <a:schemeClr val="tx2"/>
                </a:solidFill>
              </a:rPr>
              <a:t>деятельности в России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и Подмосковье;</a:t>
            </a:r>
            <a:endParaRPr lang="ru-RU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Мотивацию </a:t>
            </a:r>
            <a:r>
              <a:rPr lang="ru-RU" sz="2000" dirty="0" smtClean="0">
                <a:solidFill>
                  <a:schemeClr val="tx2"/>
                </a:solidFill>
              </a:rPr>
              <a:t>участия в </a:t>
            </a:r>
            <a:r>
              <a:rPr lang="ru-RU" sz="2000" dirty="0">
                <a:solidFill>
                  <a:schemeClr val="tx2"/>
                </a:solidFill>
              </a:rPr>
              <a:t>добровольческой </a:t>
            </a:r>
            <a:r>
              <a:rPr lang="ru-RU" sz="2000" dirty="0" smtClean="0">
                <a:solidFill>
                  <a:schemeClr val="tx2"/>
                </a:solidFill>
              </a:rPr>
              <a:t>деятельности;</a:t>
            </a:r>
            <a:endParaRPr lang="ru-RU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Направления добровольческой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«Волонтеры </a:t>
            </a:r>
            <a:r>
              <a:rPr lang="ru-RU" sz="2000" dirty="0" smtClean="0">
                <a:solidFill>
                  <a:schemeClr val="tx2"/>
                </a:solidFill>
              </a:rPr>
              <a:t>Подмосковья»;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Движение Первых;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МГЕР;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Молодежный совет при Главе города Серпухов;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2"/>
                </a:solidFill>
              </a:rPr>
              <a:t>Волонтерство</a:t>
            </a:r>
            <a:r>
              <a:rPr lang="ru-RU" sz="2000" dirty="0" smtClean="0">
                <a:solidFill>
                  <a:schemeClr val="tx2"/>
                </a:solidFill>
              </a:rPr>
              <a:t> в зоне СВО</a:t>
            </a:r>
            <a:endParaRPr lang="ru-RU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Единую информационную систему в </a:t>
            </a:r>
            <a:r>
              <a:rPr lang="ru-RU" sz="2000" dirty="0" smtClean="0">
                <a:solidFill>
                  <a:schemeClr val="tx2"/>
                </a:solidFill>
              </a:rPr>
              <a:t>сфере добровольчества </a:t>
            </a:r>
            <a:r>
              <a:rPr lang="ru-RU" sz="2000" dirty="0">
                <a:solidFill>
                  <a:schemeClr val="tx2"/>
                </a:solidFill>
              </a:rPr>
              <a:t>«</a:t>
            </a:r>
            <a:r>
              <a:rPr lang="ru-RU" sz="2000" dirty="0" err="1">
                <a:solidFill>
                  <a:schemeClr val="tx2"/>
                </a:solidFill>
              </a:rPr>
              <a:t>Добро.ру</a:t>
            </a:r>
            <a:r>
              <a:rPr lang="ru-RU" sz="2000" dirty="0">
                <a:solidFill>
                  <a:schemeClr val="tx2"/>
                </a:solidFill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Информацию о получении личной </a:t>
            </a:r>
            <a:r>
              <a:rPr lang="ru-RU" sz="2000" dirty="0" smtClean="0">
                <a:solidFill>
                  <a:schemeClr val="tx2"/>
                </a:solidFill>
              </a:rPr>
              <a:t>книжки;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</a:rPr>
              <a:t>Волонтеры </a:t>
            </a:r>
            <a:r>
              <a:rPr lang="ru-RU" sz="2000" dirty="0" err="1" smtClean="0">
                <a:solidFill>
                  <a:schemeClr val="tx2"/>
                </a:solidFill>
              </a:rPr>
              <a:t>Подмосквья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175" y="292105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Сегодня мы рассмотрим</a:t>
            </a:r>
            <a:endParaRPr lang="ru-RU" sz="32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024275" y="3099138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47" y="4010"/>
            <a:ext cx="1922247" cy="1922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847" y="4900994"/>
            <a:ext cx="1963153" cy="1944974"/>
          </a:xfrm>
          <a:prstGeom prst="rect">
            <a:avLst/>
          </a:prstGeom>
        </p:spPr>
      </p:pic>
      <p:pic>
        <p:nvPicPr>
          <p:cNvPr id="7170" name="Picture 2" descr="https://sun9-64.userapi.com/impg/ME12sX4BF1Ar7Hczd1TJims04QWeE3v3z_fMBw/Vu8IpLhzMb4.jpg?size=1280x960&amp;quality=95&amp;sign=3cc7e56bd7cf2b3894d626f0ef54e2c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"/>
            <a:ext cx="5240993" cy="393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19.userapi.com/impg/XVPkx-iyXURkSaJJPv2CK2mYv1ykcZAIvvAW4Q/xvL2hRqT9zY.jpg?size=810x1080&amp;quality=95&amp;sign=0f1a8e125bedaa5a235e9cb5fc950e57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93" y="-4761"/>
            <a:ext cx="4969807" cy="68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32.userapi.com/impg/nG-I1p6fScm7MhWNoFvPZE-Hl2XWRNZfKMqokg/wOUVwmcEhXY.jpg?size=1280x720&amp;quality=95&amp;sign=1edadb0428fd56463d580021d25ba42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909"/>
            <a:ext cx="5240993" cy="29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791" y="0"/>
            <a:ext cx="1220079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5455" y="3141419"/>
            <a:ext cx="2252297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0510" marR="5080" indent="-257810" algn="ctr">
              <a:lnSpc>
                <a:spcPts val="3890"/>
              </a:lnSpc>
              <a:spcBef>
                <a:spcPts val="585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ДОБРО.РУ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0379" y="2191968"/>
            <a:ext cx="2822448" cy="9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791" y="0"/>
            <a:ext cx="1220079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2880740"/>
            <a:ext cx="9525001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0510" marR="5080" indent="-257810" algn="ctr">
              <a:lnSpc>
                <a:spcPts val="3890"/>
              </a:lnSpc>
              <a:spcBef>
                <a:spcPts val="585"/>
              </a:spcBef>
            </a:pPr>
            <a:r>
              <a:rPr lang="ru-RU" sz="3600" dirty="0" smtClean="0"/>
              <a:t>ДОБРО.РУ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4776" y="1618488"/>
            <a:ext cx="2822448" cy="949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121" t="-442" r="-513" b="442"/>
          <a:stretch/>
        </p:blipFill>
        <p:spPr>
          <a:xfrm>
            <a:off x="0" y="-31102"/>
            <a:ext cx="12192000" cy="70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2880740"/>
            <a:ext cx="9525001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0510" marR="5080" indent="-257810" algn="ctr">
              <a:lnSpc>
                <a:spcPts val="3890"/>
              </a:lnSpc>
              <a:spcBef>
                <a:spcPts val="585"/>
              </a:spcBef>
            </a:pPr>
            <a:r>
              <a:rPr lang="ru-RU" sz="3600" dirty="0" smtClean="0"/>
              <a:t>ДОБРО.РУ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4776" y="1618488"/>
            <a:ext cx="2822448" cy="949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" r="7425"/>
          <a:stretch/>
        </p:blipFill>
        <p:spPr>
          <a:xfrm>
            <a:off x="13996" y="0"/>
            <a:ext cx="12178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45" y="5400674"/>
            <a:ext cx="1352739" cy="1324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220279"/>
            <a:ext cx="2717231" cy="5243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012" y="205413"/>
            <a:ext cx="2510603" cy="52436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945" y="5422641"/>
            <a:ext cx="1352739" cy="13432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991" y="53223"/>
            <a:ext cx="2926610" cy="5299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867" y="5353043"/>
            <a:ext cx="1362265" cy="1371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7399" y="53223"/>
            <a:ext cx="2746769" cy="54107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3160" y="5399314"/>
            <a:ext cx="1343212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12200791" cy="6857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6771" y="2819400"/>
            <a:ext cx="2822448" cy="9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12200791" cy="6857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6771" y="2819400"/>
            <a:ext cx="2822448" cy="949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5113"/>
          <a:stretch/>
        </p:blipFill>
        <p:spPr>
          <a:xfrm>
            <a:off x="-152400" y="5432"/>
            <a:ext cx="12268200" cy="68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771" y="2819400"/>
            <a:ext cx="2822448" cy="949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" b="743"/>
          <a:stretch/>
        </p:blipFill>
        <p:spPr>
          <a:xfrm>
            <a:off x="381000" y="32657"/>
            <a:ext cx="11280710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770" y="1143000"/>
            <a:ext cx="2822448" cy="949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85" y="2362200"/>
            <a:ext cx="3396819" cy="34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346575"/>
            <a:chOff x="0" y="0"/>
            <a:chExt cx="12192000" cy="43465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50875"/>
            </a:xfrm>
            <a:custGeom>
              <a:avLst/>
              <a:gdLst/>
              <a:ahLst/>
              <a:cxnLst/>
              <a:rect l="l" t="t" r="r" b="b"/>
              <a:pathLst>
                <a:path w="12192000" h="650875">
                  <a:moveTo>
                    <a:pt x="12192000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12192000" y="6507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5052" y="288036"/>
              <a:ext cx="288925" cy="90170"/>
            </a:xfrm>
            <a:custGeom>
              <a:avLst/>
              <a:gdLst/>
              <a:ahLst/>
              <a:cxnLst/>
              <a:rect l="l" t="t" r="r" b="b"/>
              <a:pathLst>
                <a:path w="288925" h="90170">
                  <a:moveTo>
                    <a:pt x="0" y="0"/>
                  </a:moveTo>
                  <a:lnTo>
                    <a:pt x="288417" y="0"/>
                  </a:lnTo>
                </a:path>
                <a:path w="288925" h="90170">
                  <a:moveTo>
                    <a:pt x="0" y="45720"/>
                  </a:moveTo>
                  <a:lnTo>
                    <a:pt x="288417" y="45720"/>
                  </a:lnTo>
                </a:path>
                <a:path w="288925" h="90170">
                  <a:moveTo>
                    <a:pt x="0" y="89916"/>
                  </a:moveTo>
                  <a:lnTo>
                    <a:pt x="288417" y="899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3464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853798" y="6483197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268200" cy="6858000"/>
            <a:chOff x="0" y="0"/>
            <a:chExt cx="12192000" cy="6858000"/>
          </a:xfrm>
        </p:grpSpPr>
        <p:sp>
          <p:nvSpPr>
            <p:cNvPr id="8" name="object 8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1650492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1650492" y="394715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0" y="394715"/>
                  </a:moveTo>
                  <a:lnTo>
                    <a:pt x="1650492" y="394715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1107" y="0"/>
              <a:ext cx="1040892" cy="10408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33543" y="365759"/>
              <a:ext cx="2613660" cy="1990725"/>
            </a:xfrm>
            <a:custGeom>
              <a:avLst/>
              <a:gdLst/>
              <a:ahLst/>
              <a:cxnLst/>
              <a:rect l="l" t="t" r="r" b="b"/>
              <a:pathLst>
                <a:path w="2613659" h="1990725">
                  <a:moveTo>
                    <a:pt x="2613659" y="0"/>
                  </a:moveTo>
                  <a:lnTo>
                    <a:pt x="0" y="0"/>
                  </a:lnTo>
                  <a:lnTo>
                    <a:pt x="0" y="1990344"/>
                  </a:lnTo>
                  <a:lnTo>
                    <a:pt x="2613659" y="1990344"/>
                  </a:lnTo>
                  <a:lnTo>
                    <a:pt x="2613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859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1154" y="3135560"/>
            <a:ext cx="7909690" cy="10586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81150" marR="5080" indent="-1568450">
              <a:lnSpc>
                <a:spcPts val="3890"/>
              </a:lnSpc>
              <a:spcBef>
                <a:spcPts val="585"/>
              </a:spcBef>
            </a:pPr>
            <a:r>
              <a:rPr lang="ru-RU" sz="3200" dirty="0">
                <a:solidFill>
                  <a:schemeClr val="tx2"/>
                </a:solidFill>
              </a:rPr>
              <a:t>Что такое </a:t>
            </a:r>
            <a:r>
              <a:rPr lang="ru-RU" sz="3200" dirty="0" err="1">
                <a:solidFill>
                  <a:schemeClr val="tx2"/>
                </a:solidFill>
              </a:rPr>
              <a:t>волонтерство</a:t>
            </a:r>
            <a:r>
              <a:rPr lang="ru-RU" sz="3200" dirty="0">
                <a:solidFill>
                  <a:schemeClr val="tx2"/>
                </a:solidFill>
              </a:rPr>
              <a:t>, основные понятия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в </a:t>
            </a:r>
            <a:r>
              <a:rPr lang="ru-RU" sz="3200" dirty="0" smtClean="0">
                <a:solidFill>
                  <a:schemeClr val="tx2"/>
                </a:solidFill>
              </a:rPr>
              <a:t>сфере добровольчества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212118"/>
            <a:ext cx="2822448" cy="949451"/>
          </a:xfrm>
          <a:prstGeom prst="rect">
            <a:avLst/>
          </a:prstGeom>
        </p:spPr>
      </p:pic>
      <p:sp>
        <p:nvSpPr>
          <p:cNvPr id="5" name="AutoShape 2" descr="https://t374010.sch.obrazovanie33.ru/upload/site_files/10/2.jpg1"/>
          <p:cNvSpPr>
            <a:spLocks noChangeAspect="1" noChangeArrowheads="1"/>
          </p:cNvSpPr>
          <p:nvPr/>
        </p:nvSpPr>
        <p:spPr bwMode="auto">
          <a:xfrm>
            <a:off x="155575" y="-1503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953"/>
            <a:ext cx="12192000" cy="4152900"/>
            <a:chOff x="0" y="0"/>
            <a:chExt cx="12192000" cy="41529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50875"/>
            </a:xfrm>
            <a:custGeom>
              <a:avLst/>
              <a:gdLst/>
              <a:ahLst/>
              <a:cxnLst/>
              <a:rect l="l" t="t" r="r" b="b"/>
              <a:pathLst>
                <a:path w="12192000" h="650875">
                  <a:moveTo>
                    <a:pt x="12192000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12192000" y="6507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5052" y="288036"/>
              <a:ext cx="288925" cy="90170"/>
            </a:xfrm>
            <a:custGeom>
              <a:avLst/>
              <a:gdLst/>
              <a:ahLst/>
              <a:cxnLst/>
              <a:rect l="l" t="t" r="r" b="b"/>
              <a:pathLst>
                <a:path w="288925" h="90170">
                  <a:moveTo>
                    <a:pt x="0" y="0"/>
                  </a:moveTo>
                  <a:lnTo>
                    <a:pt x="288417" y="0"/>
                  </a:lnTo>
                </a:path>
                <a:path w="288925" h="90170">
                  <a:moveTo>
                    <a:pt x="0" y="45720"/>
                  </a:moveTo>
                  <a:lnTo>
                    <a:pt x="288417" y="45720"/>
                  </a:lnTo>
                </a:path>
                <a:path w="288925" h="90170">
                  <a:moveTo>
                    <a:pt x="0" y="89916"/>
                  </a:moveTo>
                  <a:lnTo>
                    <a:pt x="288417" y="899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152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1650492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1650492" y="394715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0" y="394715"/>
                  </a:moveTo>
                  <a:lnTo>
                    <a:pt x="1650492" y="394715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583" y="204215"/>
              <a:ext cx="2019300" cy="464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1107" y="0"/>
              <a:ext cx="1040892" cy="1040891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958007" y="1253106"/>
            <a:ext cx="10397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  <a:latin typeface="Arial" panose="020B0604020202020204" pitchFamily="34" charset="0"/>
              </a:rPr>
              <a:t>Волонтёрство</a:t>
            </a:r>
            <a:r>
              <a:rPr lang="ru-RU" dirty="0">
                <a:latin typeface="Arial" panose="020B0604020202020204" pitchFamily="34" charset="0"/>
              </a:rPr>
              <a:t> — это деятельность, совершаемая добровольно на благо общества или отдельных социальных групп, без расчёта на вознаграждение.</a:t>
            </a:r>
          </a:p>
          <a:p>
            <a:pPr algn="just"/>
            <a:r>
              <a:rPr lang="ru-RU" dirty="0">
                <a:latin typeface="Arial" panose="020B0604020202020204" pitchFamily="34" charset="0"/>
              </a:rPr>
              <a:t>Волонтёры становятся добровольцами не из финансовых побуждений, а ради помощи другим и приобретения бесценного жизненного опыта.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4466" y="518286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Волонтерство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2661" y="2489820"/>
            <a:ext cx="10397899" cy="167603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55075" y="2624416"/>
            <a:ext cx="1039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Понятия 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«волонтер»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и 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«</a:t>
            </a:r>
            <a:r>
              <a:rPr lang="ru-RU" dirty="0" err="1">
                <a:solidFill>
                  <a:schemeClr val="accent2"/>
                </a:solidFill>
                <a:latin typeface="Arial" panose="020B0604020202020204" pitchFamily="34" charset="0"/>
              </a:rPr>
              <a:t>волонтерство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происходят от фр.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Volontair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—добровольный, а оно в свою очередь от лат.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Voluntarius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voluntas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— добрая воля, и равнозначны таким славяноязычным понятиям, как «доброволец» и «добровольчество», понимаемым как добровольческая деятельность.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4336834"/>
            <a:ext cx="115997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Работа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волонтеров в своей сущности носит системный характер. Волонтеры могут помогать тем людям, которых они до этого никогда не видели. Хорошо организованная работа волонтеров способна быть полезной не только конкретным людям, нуждающимся в помощи, но и всему государству в целом. Все больше молодых людей в свободное от учебы и основной работы время помогают нуждающимся, взамен приобретая опыт, удовлетворение, общение.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Волонтерство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как никакой другой вид человеческой деятельности, соответствует русскому менталитету и русскому национальному характеру: доброму, отзывчивому, сочувствующему.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9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953"/>
            <a:ext cx="12192000" cy="4152900"/>
            <a:chOff x="0" y="0"/>
            <a:chExt cx="12192000" cy="41529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50875"/>
            </a:xfrm>
            <a:custGeom>
              <a:avLst/>
              <a:gdLst/>
              <a:ahLst/>
              <a:cxnLst/>
              <a:rect l="l" t="t" r="r" b="b"/>
              <a:pathLst>
                <a:path w="12192000" h="650875">
                  <a:moveTo>
                    <a:pt x="12192000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12192000" y="6507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65052" y="288036"/>
              <a:ext cx="288925" cy="90170"/>
            </a:xfrm>
            <a:custGeom>
              <a:avLst/>
              <a:gdLst/>
              <a:ahLst/>
              <a:cxnLst/>
              <a:rect l="l" t="t" r="r" b="b"/>
              <a:pathLst>
                <a:path w="288925" h="90170">
                  <a:moveTo>
                    <a:pt x="0" y="0"/>
                  </a:moveTo>
                  <a:lnTo>
                    <a:pt x="288417" y="0"/>
                  </a:lnTo>
                </a:path>
                <a:path w="288925" h="90170">
                  <a:moveTo>
                    <a:pt x="0" y="45720"/>
                  </a:moveTo>
                  <a:lnTo>
                    <a:pt x="288417" y="45720"/>
                  </a:lnTo>
                </a:path>
                <a:path w="288925" h="90170">
                  <a:moveTo>
                    <a:pt x="0" y="89916"/>
                  </a:moveTo>
                  <a:lnTo>
                    <a:pt x="288417" y="89916"/>
                  </a:lnTo>
                </a:path>
              </a:pathLst>
            </a:custGeom>
            <a:ln w="9525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4152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1650492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1650492" y="394715"/>
                  </a:lnTo>
                  <a:lnTo>
                    <a:pt x="16504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1644" y="1498091"/>
              <a:ext cx="1651000" cy="394970"/>
            </a:xfrm>
            <a:custGeom>
              <a:avLst/>
              <a:gdLst/>
              <a:ahLst/>
              <a:cxnLst/>
              <a:rect l="l" t="t" r="r" b="b"/>
              <a:pathLst>
                <a:path w="1651000" h="394969">
                  <a:moveTo>
                    <a:pt x="0" y="394715"/>
                  </a:moveTo>
                  <a:lnTo>
                    <a:pt x="1650492" y="394715"/>
                  </a:lnTo>
                  <a:lnTo>
                    <a:pt x="1650492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583" y="204215"/>
              <a:ext cx="2019300" cy="464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1107" y="0"/>
              <a:ext cx="1040892" cy="104089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744466" y="518286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Волонтерство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2661" y="1349284"/>
            <a:ext cx="10397899" cy="474671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91703" y="1495257"/>
            <a:ext cx="10085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Волонтерская деятельность имеет определенный круг задач: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вовлечение молодежи в социальную практику и ее информирование о </a:t>
            </a:r>
            <a:r>
              <a:rPr lang="ru-RU" dirty="0" smtClean="0"/>
              <a:t>потенциальных возможностях </a:t>
            </a:r>
            <a:r>
              <a:rPr lang="ru-RU" dirty="0"/>
              <a:t>развития;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предоставление возможности молодым людям проявить себя, реализовать свой потенциал и получить заслуженное </a:t>
            </a:r>
            <a:r>
              <a:rPr lang="ru-RU" dirty="0" smtClean="0"/>
              <a:t>признание;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развитие созидательной активности молодежи;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интеграция молодых людей, оказавшихся в трудной жизненной ситуации, в жизнь </a:t>
            </a:r>
            <a:r>
              <a:rPr lang="ru-RU" dirty="0" smtClean="0"/>
              <a:t>общества.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ru-RU" dirty="0" smtClean="0"/>
              <a:t>К </a:t>
            </a:r>
            <a:r>
              <a:rPr lang="ru-RU" dirty="0"/>
              <a:t>прикладным задачам относятся: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обучение </a:t>
            </a:r>
            <a:r>
              <a:rPr lang="ru-RU" dirty="0"/>
              <a:t>молодых граждан определенным трудовым навыкам и </a:t>
            </a:r>
            <a:r>
              <a:rPr lang="ru-RU" dirty="0" smtClean="0"/>
              <a:t>стимулирование профессиональной </a:t>
            </a:r>
            <a:r>
              <a:rPr lang="ru-RU" dirty="0"/>
              <a:t>ориентации;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получение навыков самореализации и самоорганизации для решения социальных задач;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сохранение профессиональных навыков, знаний и компетенций после получения профессионального образования в период временного отсутствия работы, занятости;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замещение асоциального поведения социальным;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гуманистическое и патриотическое </a:t>
            </a:r>
            <a:r>
              <a:rPr lang="ru-RU" dirty="0" smtClean="0"/>
              <a:t>воспитание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6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859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1154" y="3135560"/>
            <a:ext cx="7909690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81150" marR="5080" indent="-1568450">
              <a:lnSpc>
                <a:spcPts val="3890"/>
              </a:lnSpc>
              <a:spcBef>
                <a:spcPts val="585"/>
              </a:spcBef>
            </a:pPr>
            <a:r>
              <a:rPr lang="ru-RU" sz="3200" dirty="0" smtClean="0">
                <a:solidFill>
                  <a:schemeClr val="tx2"/>
                </a:solidFill>
              </a:rPr>
              <a:t>Статистика </a:t>
            </a:r>
            <a:r>
              <a:rPr lang="ru-RU" sz="3200" dirty="0">
                <a:solidFill>
                  <a:schemeClr val="tx2"/>
                </a:solidFill>
              </a:rPr>
              <a:t>добровольческой деятельности в России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и Подмосковье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212118"/>
            <a:ext cx="2822448" cy="949451"/>
          </a:xfrm>
          <a:prstGeom prst="rect">
            <a:avLst/>
          </a:prstGeom>
        </p:spPr>
      </p:pic>
      <p:sp>
        <p:nvSpPr>
          <p:cNvPr id="5" name="AutoShape 2" descr="https://t374010.sch.obrazovanie33.ru/upload/site_files/10/2.jpg1"/>
          <p:cNvSpPr>
            <a:spLocks noChangeAspect="1" noChangeArrowheads="1"/>
          </p:cNvSpPr>
          <p:nvPr/>
        </p:nvSpPr>
        <p:spPr bwMode="auto">
          <a:xfrm>
            <a:off x="155575" y="-1503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859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1154" y="3135560"/>
            <a:ext cx="7909690" cy="55848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81150" marR="5080" indent="-1568450">
              <a:lnSpc>
                <a:spcPts val="3890"/>
              </a:lnSpc>
              <a:spcBef>
                <a:spcPts val="585"/>
              </a:spcBef>
            </a:pP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139825"/>
            <a:ext cx="2822448" cy="949451"/>
          </a:xfrm>
          <a:prstGeom prst="rect">
            <a:avLst/>
          </a:prstGeom>
        </p:spPr>
      </p:pic>
      <p:sp>
        <p:nvSpPr>
          <p:cNvPr id="5" name="AutoShape 2" descr="https://t374010.sch.obrazovanie33.ru/upload/site_files/10/2.jpg1"/>
          <p:cNvSpPr>
            <a:spLocks noChangeAspect="1" noChangeArrowheads="1"/>
          </p:cNvSpPr>
          <p:nvPr/>
        </p:nvSpPr>
        <p:spPr bwMode="auto">
          <a:xfrm>
            <a:off x="155575" y="-1503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33739"/>
            <a:ext cx="10268957" cy="56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859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1154" y="3135560"/>
            <a:ext cx="7909690" cy="55848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581150" marR="5080" indent="-1568450">
              <a:lnSpc>
                <a:spcPts val="3890"/>
              </a:lnSpc>
              <a:spcBef>
                <a:spcPts val="585"/>
              </a:spcBef>
            </a:pP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139825"/>
            <a:ext cx="2822448" cy="949451"/>
          </a:xfrm>
          <a:prstGeom prst="rect">
            <a:avLst/>
          </a:prstGeom>
        </p:spPr>
      </p:pic>
      <p:sp>
        <p:nvSpPr>
          <p:cNvPr id="5" name="AutoShape 2" descr="https://t374010.sch.obrazovanie33.ru/upload/site_files/10/2.jpg1"/>
          <p:cNvSpPr>
            <a:spLocks noChangeAspect="1" noChangeArrowheads="1"/>
          </p:cNvSpPr>
          <p:nvPr/>
        </p:nvSpPr>
        <p:spPr bwMode="auto">
          <a:xfrm>
            <a:off x="155575" y="-1503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14637"/>
            <a:ext cx="12192000" cy="56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791" y="3"/>
            <a:ext cx="12200791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1" y="2880740"/>
            <a:ext cx="9067800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70510" marR="5080" indent="-257810" algn="ctr">
              <a:lnSpc>
                <a:spcPts val="3890"/>
              </a:lnSpc>
              <a:spcBef>
                <a:spcPts val="585"/>
              </a:spcBef>
            </a:pPr>
            <a:r>
              <a:rPr lang="ru-RU" sz="3600" dirty="0" smtClean="0">
                <a:solidFill>
                  <a:schemeClr val="tx2"/>
                </a:solidFill>
              </a:rPr>
              <a:t>Мотиваци</a:t>
            </a:r>
            <a:r>
              <a:rPr lang="ru-RU" sz="3600" dirty="0">
                <a:solidFill>
                  <a:schemeClr val="tx2"/>
                </a:solidFill>
              </a:rPr>
              <a:t>я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участия </a:t>
            </a:r>
            <a:r>
              <a:rPr lang="ru-RU" sz="3600" dirty="0" smtClean="0">
                <a:solidFill>
                  <a:schemeClr val="tx2"/>
                </a:solidFill>
              </a:rPr>
              <a:t>в добровольческой </a:t>
            </a:r>
            <a:r>
              <a:rPr lang="ru-RU" sz="3600" dirty="0">
                <a:solidFill>
                  <a:schemeClr val="tx2"/>
                </a:solidFill>
              </a:rPr>
              <a:t>деятельности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4776" y="1618488"/>
            <a:ext cx="2822448" cy="94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363</Words>
  <Application>Microsoft Office PowerPoint</Application>
  <PresentationFormat>Произвольный</PresentationFormat>
  <Paragraphs>62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Волонтерское движение в Подмосковье </vt:lpstr>
      <vt:lpstr>Презентация PowerPoint</vt:lpstr>
      <vt:lpstr>Что такое волонтерство, основные понятия в сфере добровольчества</vt:lpstr>
      <vt:lpstr>Презентация PowerPoint</vt:lpstr>
      <vt:lpstr>Презентация PowerPoint</vt:lpstr>
      <vt:lpstr>Статистика добровольческой деятельности в России и Подмосковье</vt:lpstr>
      <vt:lpstr>Презентация PowerPoint</vt:lpstr>
      <vt:lpstr>Презентация PowerPoint</vt:lpstr>
      <vt:lpstr>Мотивация участия в добровольческой деятельности</vt:lpstr>
      <vt:lpstr>Презентация PowerPoint</vt:lpstr>
      <vt:lpstr>Направления добровольческой деятельности</vt:lpstr>
      <vt:lpstr>Презентация PowerPoint</vt:lpstr>
      <vt:lpstr>Презентация PowerPoint</vt:lpstr>
      <vt:lpstr>Презентация PowerPoint</vt:lpstr>
      <vt:lpstr>«Движение Первых»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ДОБРО.РУ</vt:lpstr>
      <vt:lpstr>ДОБРО.РУ</vt:lpstr>
      <vt:lpstr>ДОБРО.РУ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Анастасия М. Петерс</cp:lastModifiedBy>
  <cp:revision>35</cp:revision>
  <dcterms:created xsi:type="dcterms:W3CDTF">2023-12-24T13:26:58Z</dcterms:created>
  <dcterms:modified xsi:type="dcterms:W3CDTF">2024-04-02T07:56:58Z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2023-12-24T00:00:00Z</vt:filetime>
  </property>
</Properties>
</file>