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75" r:id="rId9"/>
    <p:sldId id="276" r:id="rId10"/>
    <p:sldId id="274" r:id="rId11"/>
    <p:sldId id="259" r:id="rId12"/>
    <p:sldId id="264" r:id="rId13"/>
    <p:sldId id="265" r:id="rId14"/>
    <p:sldId id="266" r:id="rId15"/>
    <p:sldId id="267" r:id="rId16"/>
    <p:sldId id="269" r:id="rId17"/>
    <p:sldId id="268" r:id="rId18"/>
    <p:sldId id="273" r:id="rId19"/>
    <p:sldId id="270" r:id="rId20"/>
    <p:sldId id="272" r:id="rId21"/>
    <p:sldId id="278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85D23-053B-4526-854C-D711ED012480}" v="4" dt="2020-04-21T13:22:53.912"/>
    <p1510:client id="{3F4ABDC9-9719-40CF-BD69-A7AA564B38AD}" v="1661" dt="2020-01-28T11:54:09.087"/>
    <p1510:client id="{6A5BC7F0-FC96-4226-B92F-3AB67461109F}" v="8" dt="2020-01-27T16:15:46.068"/>
    <p1510:client id="{8356A33D-1740-4969-96FB-3FE967D56B43}" v="2919" dt="2020-01-18T15:17:42.330"/>
    <p1510:client id="{9ADC2FE3-16E8-487E-BCC7-C769929A4DA1}" v="318" dt="2020-01-28T12:52:42.779"/>
    <p1510:client id="{A3C1948C-AD06-41CA-83B8-6B71995C8823}" v="72" dt="2020-04-21T13:18:21.516"/>
    <p1510:client id="{E3F6D408-9E37-4D0E-BE55-FA5E52AA12FE}" v="2301" dt="2020-01-28T16:53:1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570F1-2FAD-4A98-A4BB-316F4348D47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90E83D-05FF-41CB-89F4-422CC5A4F060}">
      <dgm:prSet/>
      <dgm:spPr/>
      <dgm:t>
        <a:bodyPr/>
        <a:lstStyle/>
        <a:p>
          <a:r>
            <a:rPr lang="en-US" b="1"/>
            <a:t>Проект "Счастливое Детство" направлен на:</a:t>
          </a:r>
          <a:endParaRPr lang="en-US"/>
        </a:p>
      </dgm:t>
    </dgm:pt>
    <dgm:pt modelId="{D4E53CEF-5563-44C3-B662-D7A18D4E5CB3}" type="parTrans" cxnId="{F748287C-26CB-453B-9636-979190EAEABD}">
      <dgm:prSet/>
      <dgm:spPr/>
      <dgm:t>
        <a:bodyPr/>
        <a:lstStyle/>
        <a:p>
          <a:endParaRPr lang="en-US"/>
        </a:p>
      </dgm:t>
    </dgm:pt>
    <dgm:pt modelId="{D9891AE4-2C31-42BC-9D07-71DCBF284C02}" type="sibTrans" cxnId="{F748287C-26CB-453B-9636-979190EAEABD}">
      <dgm:prSet/>
      <dgm:spPr/>
      <dgm:t>
        <a:bodyPr/>
        <a:lstStyle/>
        <a:p>
          <a:endParaRPr lang="en-US"/>
        </a:p>
      </dgm:t>
    </dgm:pt>
    <dgm:pt modelId="{D0CB22A5-E007-4507-89C0-E8878DC2D783}">
      <dgm:prSet/>
      <dgm:spPr/>
      <dgm:t>
        <a:bodyPr/>
        <a:lstStyle/>
        <a:p>
          <a:r>
            <a:rPr lang="en-US"/>
            <a:t>Формирование здорового образа жизни у приемных семей;</a:t>
          </a:r>
        </a:p>
      </dgm:t>
    </dgm:pt>
    <dgm:pt modelId="{7D6F4B76-F3F8-43B3-9239-AE126AFA458C}" type="parTrans" cxnId="{D804AF91-66C5-4828-8FE7-A356A44FA4A5}">
      <dgm:prSet/>
      <dgm:spPr/>
      <dgm:t>
        <a:bodyPr/>
        <a:lstStyle/>
        <a:p>
          <a:endParaRPr lang="en-US"/>
        </a:p>
      </dgm:t>
    </dgm:pt>
    <dgm:pt modelId="{47E6994F-2EAB-4AE2-84A6-2738EA377F10}" type="sibTrans" cxnId="{D804AF91-66C5-4828-8FE7-A356A44FA4A5}">
      <dgm:prSet/>
      <dgm:spPr/>
      <dgm:t>
        <a:bodyPr/>
        <a:lstStyle/>
        <a:p>
          <a:endParaRPr lang="en-US"/>
        </a:p>
      </dgm:t>
    </dgm:pt>
    <dgm:pt modelId="{EA44D738-835A-4D01-8C0E-F4EAC5588E8D}">
      <dgm:prSet/>
      <dgm:spPr/>
      <dgm:t>
        <a:bodyPr/>
        <a:lstStyle/>
        <a:p>
          <a:r>
            <a:rPr lang="en-US"/>
            <a:t>Профилактику деструктивных и аддективных форм поведения у детей-сирот, детей, оставшихся без попечения родителей, воспитывающихся в приемных семьях;</a:t>
          </a:r>
        </a:p>
      </dgm:t>
    </dgm:pt>
    <dgm:pt modelId="{700A64C0-3632-4D26-ABA3-CF3429F12873}" type="parTrans" cxnId="{FD01EA14-11AB-43E9-8E4F-79ECD998B294}">
      <dgm:prSet/>
      <dgm:spPr/>
      <dgm:t>
        <a:bodyPr/>
        <a:lstStyle/>
        <a:p>
          <a:endParaRPr lang="en-US"/>
        </a:p>
      </dgm:t>
    </dgm:pt>
    <dgm:pt modelId="{773ECD9E-A7F1-4B32-80EC-69EB215E03E6}" type="sibTrans" cxnId="{FD01EA14-11AB-43E9-8E4F-79ECD998B294}">
      <dgm:prSet/>
      <dgm:spPr/>
      <dgm:t>
        <a:bodyPr/>
        <a:lstStyle/>
        <a:p>
          <a:endParaRPr lang="en-US"/>
        </a:p>
      </dgm:t>
    </dgm:pt>
    <dgm:pt modelId="{7319876B-1475-4889-9B92-CA4F5746CD0C}">
      <dgm:prSet/>
      <dgm:spPr/>
      <dgm:t>
        <a:bodyPr/>
        <a:lstStyle/>
        <a:p>
          <a:r>
            <a:rPr lang="en-US"/>
            <a:t>Распространение опыта успешных приемных семей;</a:t>
          </a:r>
        </a:p>
      </dgm:t>
    </dgm:pt>
    <dgm:pt modelId="{33B0FEC2-9E1B-4CEE-A4F6-691A46F1789C}" type="parTrans" cxnId="{ED300DA3-68BC-4DE3-8515-0554B71CF478}">
      <dgm:prSet/>
      <dgm:spPr/>
      <dgm:t>
        <a:bodyPr/>
        <a:lstStyle/>
        <a:p>
          <a:endParaRPr lang="en-US"/>
        </a:p>
      </dgm:t>
    </dgm:pt>
    <dgm:pt modelId="{BC7E07C6-7765-46AC-B25D-10A94FAAB6C6}" type="sibTrans" cxnId="{ED300DA3-68BC-4DE3-8515-0554B71CF478}">
      <dgm:prSet/>
      <dgm:spPr/>
      <dgm:t>
        <a:bodyPr/>
        <a:lstStyle/>
        <a:p>
          <a:endParaRPr lang="en-US"/>
        </a:p>
      </dgm:t>
    </dgm:pt>
    <dgm:pt modelId="{E55B4FB5-11C4-487A-8FB2-84EAA4186444}">
      <dgm:prSet/>
      <dgm:spPr/>
      <dgm:t>
        <a:bodyPr/>
        <a:lstStyle/>
        <a:p>
          <a:r>
            <a:rPr lang="en-US"/>
            <a:t>Повышение воспитательных компетенций приемных семей;</a:t>
          </a:r>
        </a:p>
      </dgm:t>
    </dgm:pt>
    <dgm:pt modelId="{CC00BA3C-5409-4800-B909-DED2D3AB0D89}" type="parTrans" cxnId="{BEBECA7C-6B90-4483-B453-F5A5DE5B08D9}">
      <dgm:prSet/>
      <dgm:spPr/>
      <dgm:t>
        <a:bodyPr/>
        <a:lstStyle/>
        <a:p>
          <a:endParaRPr lang="en-US"/>
        </a:p>
      </dgm:t>
    </dgm:pt>
    <dgm:pt modelId="{E100EB0A-B57A-4402-81A0-5897C601700F}" type="sibTrans" cxnId="{BEBECA7C-6B90-4483-B453-F5A5DE5B08D9}">
      <dgm:prSet/>
      <dgm:spPr/>
      <dgm:t>
        <a:bodyPr/>
        <a:lstStyle/>
        <a:p>
          <a:endParaRPr lang="en-US"/>
        </a:p>
      </dgm:t>
    </dgm:pt>
    <dgm:pt modelId="{64469124-7829-421E-831C-9C570F983FC5}" type="pres">
      <dgm:prSet presAssocID="{B78570F1-2FAD-4A98-A4BB-316F4348D47E}" presName="outerComposite" presStyleCnt="0">
        <dgm:presLayoutVars>
          <dgm:chMax val="5"/>
          <dgm:dir/>
          <dgm:resizeHandles val="exact"/>
        </dgm:presLayoutVars>
      </dgm:prSet>
      <dgm:spPr/>
    </dgm:pt>
    <dgm:pt modelId="{4A5968D4-20EB-43F4-99DE-903725ECD70B}" type="pres">
      <dgm:prSet presAssocID="{B78570F1-2FAD-4A98-A4BB-316F4348D47E}" presName="dummyMaxCanvas" presStyleCnt="0">
        <dgm:presLayoutVars/>
      </dgm:prSet>
      <dgm:spPr/>
    </dgm:pt>
    <dgm:pt modelId="{3A63AAB7-5A09-4CD7-93EC-57A08A1CFDCB}" type="pres">
      <dgm:prSet presAssocID="{B78570F1-2FAD-4A98-A4BB-316F4348D47E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FD01EA14-11AB-43E9-8E4F-79ECD998B294}" srcId="{B890E83D-05FF-41CB-89F4-422CC5A4F060}" destId="{EA44D738-835A-4D01-8C0E-F4EAC5588E8D}" srcOrd="1" destOrd="0" parTransId="{700A64C0-3632-4D26-ABA3-CF3429F12873}" sibTransId="{773ECD9E-A7F1-4B32-80EC-69EB215E03E6}"/>
    <dgm:cxn modelId="{D158EA2D-8B92-4AB4-925A-BC6766C34E52}" type="presOf" srcId="{B78570F1-2FAD-4A98-A4BB-316F4348D47E}" destId="{64469124-7829-421E-831C-9C570F983FC5}" srcOrd="0" destOrd="0" presId="urn:microsoft.com/office/officeart/2005/8/layout/vProcess5"/>
    <dgm:cxn modelId="{0A06583F-11AF-4F1A-8199-DDBCA2180B3C}" type="presOf" srcId="{7319876B-1475-4889-9B92-CA4F5746CD0C}" destId="{3A63AAB7-5A09-4CD7-93EC-57A08A1CFDCB}" srcOrd="0" destOrd="3" presId="urn:microsoft.com/office/officeart/2005/8/layout/vProcess5"/>
    <dgm:cxn modelId="{1B90B461-C0D9-4B78-B195-7E3C1790DB64}" type="presOf" srcId="{EA44D738-835A-4D01-8C0E-F4EAC5588E8D}" destId="{3A63AAB7-5A09-4CD7-93EC-57A08A1CFDCB}" srcOrd="0" destOrd="2" presId="urn:microsoft.com/office/officeart/2005/8/layout/vProcess5"/>
    <dgm:cxn modelId="{F748287C-26CB-453B-9636-979190EAEABD}" srcId="{B78570F1-2FAD-4A98-A4BB-316F4348D47E}" destId="{B890E83D-05FF-41CB-89F4-422CC5A4F060}" srcOrd="0" destOrd="0" parTransId="{D4E53CEF-5563-44C3-B662-D7A18D4E5CB3}" sibTransId="{D9891AE4-2C31-42BC-9D07-71DCBF284C02}"/>
    <dgm:cxn modelId="{BEBECA7C-6B90-4483-B453-F5A5DE5B08D9}" srcId="{B890E83D-05FF-41CB-89F4-422CC5A4F060}" destId="{E55B4FB5-11C4-487A-8FB2-84EAA4186444}" srcOrd="3" destOrd="0" parTransId="{CC00BA3C-5409-4800-B909-DED2D3AB0D89}" sibTransId="{E100EB0A-B57A-4402-81A0-5897C601700F}"/>
    <dgm:cxn modelId="{DB5B0F89-BC92-46AC-9B30-37F88BF87D27}" type="presOf" srcId="{E55B4FB5-11C4-487A-8FB2-84EAA4186444}" destId="{3A63AAB7-5A09-4CD7-93EC-57A08A1CFDCB}" srcOrd="0" destOrd="4" presId="urn:microsoft.com/office/officeart/2005/8/layout/vProcess5"/>
    <dgm:cxn modelId="{D804AF91-66C5-4828-8FE7-A356A44FA4A5}" srcId="{B890E83D-05FF-41CB-89F4-422CC5A4F060}" destId="{D0CB22A5-E007-4507-89C0-E8878DC2D783}" srcOrd="0" destOrd="0" parTransId="{7D6F4B76-F3F8-43B3-9239-AE126AFA458C}" sibTransId="{47E6994F-2EAB-4AE2-84A6-2738EA377F10}"/>
    <dgm:cxn modelId="{ED300DA3-68BC-4DE3-8515-0554B71CF478}" srcId="{B890E83D-05FF-41CB-89F4-422CC5A4F060}" destId="{7319876B-1475-4889-9B92-CA4F5746CD0C}" srcOrd="2" destOrd="0" parTransId="{33B0FEC2-9E1B-4CEE-A4F6-691A46F1789C}" sibTransId="{BC7E07C6-7765-46AC-B25D-10A94FAAB6C6}"/>
    <dgm:cxn modelId="{4095F0BB-488F-45DF-A0B9-3F7922B4B05A}" type="presOf" srcId="{B890E83D-05FF-41CB-89F4-422CC5A4F060}" destId="{3A63AAB7-5A09-4CD7-93EC-57A08A1CFDCB}" srcOrd="0" destOrd="0" presId="urn:microsoft.com/office/officeart/2005/8/layout/vProcess5"/>
    <dgm:cxn modelId="{C96616E6-9C28-45E7-901E-F63DD20482A4}" type="presOf" srcId="{D0CB22A5-E007-4507-89C0-E8878DC2D783}" destId="{3A63AAB7-5A09-4CD7-93EC-57A08A1CFDCB}" srcOrd="0" destOrd="1" presId="urn:microsoft.com/office/officeart/2005/8/layout/vProcess5"/>
    <dgm:cxn modelId="{5C8520B6-C724-490C-ADEC-4381F658E24C}" type="presParOf" srcId="{64469124-7829-421E-831C-9C570F983FC5}" destId="{4A5968D4-20EB-43F4-99DE-903725ECD70B}" srcOrd="0" destOrd="0" presId="urn:microsoft.com/office/officeart/2005/8/layout/vProcess5"/>
    <dgm:cxn modelId="{461EE133-4D66-44E5-B0E3-CB65061577F9}" type="presParOf" srcId="{64469124-7829-421E-831C-9C570F983FC5}" destId="{3A63AAB7-5A09-4CD7-93EC-57A08A1CFDC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80D8B-F651-492E-B04D-F927D5E06D8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716EBA9-6E59-4002-9949-63DDF8164504}">
      <dgm:prSet/>
      <dgm:spPr/>
      <dgm:t>
        <a:bodyPr/>
        <a:lstStyle/>
        <a:p>
          <a:r>
            <a:rPr lang="en-US"/>
            <a:t>Повышение уровня культурного развития у детей-сирот, детей, оставшихся без попечения родителей, воспитывающихся в приемных семьях;</a:t>
          </a:r>
        </a:p>
      </dgm:t>
    </dgm:pt>
    <dgm:pt modelId="{85DBD700-A21F-48A8-A799-C43AC311BAF5}" type="parTrans" cxnId="{8839F492-17F9-41E2-9434-5CEDDD589E23}">
      <dgm:prSet/>
      <dgm:spPr/>
      <dgm:t>
        <a:bodyPr/>
        <a:lstStyle/>
        <a:p>
          <a:endParaRPr lang="en-US"/>
        </a:p>
      </dgm:t>
    </dgm:pt>
    <dgm:pt modelId="{A4B06585-CA18-4560-B7F6-F7C2BB8A345C}" type="sibTrans" cxnId="{8839F492-17F9-41E2-9434-5CEDDD589E23}">
      <dgm:prSet/>
      <dgm:spPr/>
      <dgm:t>
        <a:bodyPr/>
        <a:lstStyle/>
        <a:p>
          <a:endParaRPr lang="en-US"/>
        </a:p>
      </dgm:t>
    </dgm:pt>
    <dgm:pt modelId="{47ECFC8B-C0FF-4F08-92FA-CA608FB486F1}">
      <dgm:prSet/>
      <dgm:spPr/>
      <dgm:t>
        <a:bodyPr/>
        <a:lstStyle/>
        <a:p>
          <a:r>
            <a:rPr lang="en-US"/>
            <a:t>Развитие творческих способностей детей и родителей в совместной культурно-спортивной деятельности;</a:t>
          </a:r>
        </a:p>
      </dgm:t>
    </dgm:pt>
    <dgm:pt modelId="{4D3AC6B9-B263-49B8-B2E1-F572056CC08A}" type="parTrans" cxnId="{1259EFF5-3917-40B8-9996-DCDA438BD6EA}">
      <dgm:prSet/>
      <dgm:spPr/>
      <dgm:t>
        <a:bodyPr/>
        <a:lstStyle/>
        <a:p>
          <a:endParaRPr lang="en-US"/>
        </a:p>
      </dgm:t>
    </dgm:pt>
    <dgm:pt modelId="{C9424796-E81E-4042-9EB4-08714CD42B7E}" type="sibTrans" cxnId="{1259EFF5-3917-40B8-9996-DCDA438BD6EA}">
      <dgm:prSet/>
      <dgm:spPr/>
      <dgm:t>
        <a:bodyPr/>
        <a:lstStyle/>
        <a:p>
          <a:endParaRPr lang="en-US"/>
        </a:p>
      </dgm:t>
    </dgm:pt>
    <dgm:pt modelId="{3F5D7979-E6C0-41BE-B23F-4FE7C608D9A6}">
      <dgm:prSet/>
      <dgm:spPr/>
      <dgm:t>
        <a:bodyPr/>
        <a:lstStyle/>
        <a:p>
          <a:r>
            <a:rPr lang="en-US"/>
            <a:t>Создание </a:t>
          </a:r>
          <a:r>
            <a:rPr lang="en-US">
              <a:latin typeface="Trebuchet MS" panose="020B0603020202020204"/>
            </a:rPr>
            <a:t>условий</a:t>
          </a:r>
          <a:r>
            <a:rPr lang="en-US"/>
            <a:t> для общения и обмена опытом среди приемных семей;</a:t>
          </a:r>
        </a:p>
      </dgm:t>
    </dgm:pt>
    <dgm:pt modelId="{C3504DAF-6D63-4174-85F6-AEF3B0B475D7}" type="parTrans" cxnId="{EBA77D0E-2293-40B0-8679-6B91D20317E3}">
      <dgm:prSet/>
      <dgm:spPr/>
      <dgm:t>
        <a:bodyPr/>
        <a:lstStyle/>
        <a:p>
          <a:endParaRPr lang="en-US"/>
        </a:p>
      </dgm:t>
    </dgm:pt>
    <dgm:pt modelId="{18059219-393E-487D-91A1-7DCCD3C052EC}" type="sibTrans" cxnId="{EBA77D0E-2293-40B0-8679-6B91D20317E3}">
      <dgm:prSet/>
      <dgm:spPr/>
      <dgm:t>
        <a:bodyPr/>
        <a:lstStyle/>
        <a:p>
          <a:endParaRPr lang="en-US"/>
        </a:p>
      </dgm:t>
    </dgm:pt>
    <dgm:pt modelId="{2FB9C84D-7539-4CAF-9CF9-4B4841F70C96}">
      <dgm:prSet/>
      <dgm:spPr/>
      <dgm:t>
        <a:bodyPr/>
        <a:lstStyle/>
        <a:p>
          <a:r>
            <a:rPr lang="en-US"/>
            <a:t>Оказание психологической помощи приемным семьям;</a:t>
          </a:r>
        </a:p>
      </dgm:t>
    </dgm:pt>
    <dgm:pt modelId="{D8944205-7A27-4937-82A0-EE76A3055DD0}" type="parTrans" cxnId="{43131A1E-D582-4ACD-BEA1-88ED9657D3F3}">
      <dgm:prSet/>
      <dgm:spPr/>
      <dgm:t>
        <a:bodyPr/>
        <a:lstStyle/>
        <a:p>
          <a:endParaRPr lang="en-US"/>
        </a:p>
      </dgm:t>
    </dgm:pt>
    <dgm:pt modelId="{2BAFC167-B17C-4148-9FCC-2C1A4F5D26BF}" type="sibTrans" cxnId="{43131A1E-D582-4ACD-BEA1-88ED9657D3F3}">
      <dgm:prSet/>
      <dgm:spPr/>
      <dgm:t>
        <a:bodyPr/>
        <a:lstStyle/>
        <a:p>
          <a:endParaRPr lang="en-US"/>
        </a:p>
      </dgm:t>
    </dgm:pt>
    <dgm:pt modelId="{E88709F7-8F65-4D7C-8469-9B5CC923DE02}">
      <dgm:prSet/>
      <dgm:spPr/>
      <dgm:t>
        <a:bodyPr/>
        <a:lstStyle/>
        <a:p>
          <a:r>
            <a:rPr lang="en-US"/>
            <a:t>Формирование положительного имиджа института приемной семьи у молодого поколения;</a:t>
          </a:r>
        </a:p>
      </dgm:t>
    </dgm:pt>
    <dgm:pt modelId="{BB32D3D9-FF5F-4D58-9A95-1FCF0A4BC941}" type="parTrans" cxnId="{11E3B998-5C69-4118-930D-1B023C2D2EC5}">
      <dgm:prSet/>
      <dgm:spPr/>
      <dgm:t>
        <a:bodyPr/>
        <a:lstStyle/>
        <a:p>
          <a:endParaRPr lang="en-US"/>
        </a:p>
      </dgm:t>
    </dgm:pt>
    <dgm:pt modelId="{31DB0152-1951-4529-92DD-94ECAA5C6DCE}" type="sibTrans" cxnId="{11E3B998-5C69-4118-930D-1B023C2D2EC5}">
      <dgm:prSet/>
      <dgm:spPr/>
      <dgm:t>
        <a:bodyPr/>
        <a:lstStyle/>
        <a:p>
          <a:endParaRPr lang="en-US"/>
        </a:p>
      </dgm:t>
    </dgm:pt>
    <dgm:pt modelId="{9F305508-F4EA-4079-BD7D-45C13BC1292A}" type="pres">
      <dgm:prSet presAssocID="{A2180D8B-F651-492E-B04D-F927D5E06D85}" presName="linear" presStyleCnt="0">
        <dgm:presLayoutVars>
          <dgm:animLvl val="lvl"/>
          <dgm:resizeHandles val="exact"/>
        </dgm:presLayoutVars>
      </dgm:prSet>
      <dgm:spPr/>
    </dgm:pt>
    <dgm:pt modelId="{FAAB4308-E7CE-44E6-8E38-9403F7CCEF14}" type="pres">
      <dgm:prSet presAssocID="{3716EBA9-6E59-4002-9949-63DDF816450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C20488-7423-434C-9031-9F6269513CE2}" type="pres">
      <dgm:prSet presAssocID="{A4B06585-CA18-4560-B7F6-F7C2BB8A345C}" presName="spacer" presStyleCnt="0"/>
      <dgm:spPr/>
    </dgm:pt>
    <dgm:pt modelId="{8B1FC526-EAA1-4689-A677-0BA4867E10A7}" type="pres">
      <dgm:prSet presAssocID="{47ECFC8B-C0FF-4F08-92FA-CA608FB486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DC36B7-E0C5-4AAE-9DD3-E9E48ADA3A82}" type="pres">
      <dgm:prSet presAssocID="{C9424796-E81E-4042-9EB4-08714CD42B7E}" presName="spacer" presStyleCnt="0"/>
      <dgm:spPr/>
    </dgm:pt>
    <dgm:pt modelId="{E4EC763D-0043-4E4F-BA0D-E0E9398FE5B8}" type="pres">
      <dgm:prSet presAssocID="{3F5D7979-E6C0-41BE-B23F-4FE7C608D9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A431BC-4A1F-42C7-8207-E686881C0B28}" type="pres">
      <dgm:prSet presAssocID="{18059219-393E-487D-91A1-7DCCD3C052EC}" presName="spacer" presStyleCnt="0"/>
      <dgm:spPr/>
    </dgm:pt>
    <dgm:pt modelId="{CC6C5177-320B-47AD-9944-208327D6C6DB}" type="pres">
      <dgm:prSet presAssocID="{2FB9C84D-7539-4CAF-9CF9-4B4841F70C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C32CC8-CECD-4F6E-BB6A-352A92A4C352}" type="pres">
      <dgm:prSet presAssocID="{2BAFC167-B17C-4148-9FCC-2C1A4F5D26BF}" presName="spacer" presStyleCnt="0"/>
      <dgm:spPr/>
    </dgm:pt>
    <dgm:pt modelId="{278E3B34-AB3D-4B4C-A8BD-C102851FE12D}" type="pres">
      <dgm:prSet presAssocID="{E88709F7-8F65-4D7C-8469-9B5CC923DE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A77D0E-2293-40B0-8679-6B91D20317E3}" srcId="{A2180D8B-F651-492E-B04D-F927D5E06D85}" destId="{3F5D7979-E6C0-41BE-B23F-4FE7C608D9A6}" srcOrd="2" destOrd="0" parTransId="{C3504DAF-6D63-4174-85F6-AEF3B0B475D7}" sibTransId="{18059219-393E-487D-91A1-7DCCD3C052EC}"/>
    <dgm:cxn modelId="{43131A1E-D582-4ACD-BEA1-88ED9657D3F3}" srcId="{A2180D8B-F651-492E-B04D-F927D5E06D85}" destId="{2FB9C84D-7539-4CAF-9CF9-4B4841F70C96}" srcOrd="3" destOrd="0" parTransId="{D8944205-7A27-4937-82A0-EE76A3055DD0}" sibTransId="{2BAFC167-B17C-4148-9FCC-2C1A4F5D26BF}"/>
    <dgm:cxn modelId="{C6358526-FF42-4CF1-B402-6E4D801C5D14}" type="presOf" srcId="{3716EBA9-6E59-4002-9949-63DDF8164504}" destId="{FAAB4308-E7CE-44E6-8E38-9403F7CCEF14}" srcOrd="0" destOrd="0" presId="urn:microsoft.com/office/officeart/2005/8/layout/vList2"/>
    <dgm:cxn modelId="{399D7729-4A3B-4B42-B23C-5DBA79F835E7}" type="presOf" srcId="{E88709F7-8F65-4D7C-8469-9B5CC923DE02}" destId="{278E3B34-AB3D-4B4C-A8BD-C102851FE12D}" srcOrd="0" destOrd="0" presId="urn:microsoft.com/office/officeart/2005/8/layout/vList2"/>
    <dgm:cxn modelId="{09963835-46C2-4746-8426-3A517041A597}" type="presOf" srcId="{47ECFC8B-C0FF-4F08-92FA-CA608FB486F1}" destId="{8B1FC526-EAA1-4689-A677-0BA4867E10A7}" srcOrd="0" destOrd="0" presId="urn:microsoft.com/office/officeart/2005/8/layout/vList2"/>
    <dgm:cxn modelId="{A5266150-F926-4A2F-9669-B368EDFD9B5D}" type="presOf" srcId="{2FB9C84D-7539-4CAF-9CF9-4B4841F70C96}" destId="{CC6C5177-320B-47AD-9944-208327D6C6DB}" srcOrd="0" destOrd="0" presId="urn:microsoft.com/office/officeart/2005/8/layout/vList2"/>
    <dgm:cxn modelId="{8839F492-17F9-41E2-9434-5CEDDD589E23}" srcId="{A2180D8B-F651-492E-B04D-F927D5E06D85}" destId="{3716EBA9-6E59-4002-9949-63DDF8164504}" srcOrd="0" destOrd="0" parTransId="{85DBD700-A21F-48A8-A799-C43AC311BAF5}" sibTransId="{A4B06585-CA18-4560-B7F6-F7C2BB8A345C}"/>
    <dgm:cxn modelId="{39946096-B1C2-4960-8E3C-4EA90C25E2AC}" type="presOf" srcId="{3F5D7979-E6C0-41BE-B23F-4FE7C608D9A6}" destId="{E4EC763D-0043-4E4F-BA0D-E0E9398FE5B8}" srcOrd="0" destOrd="0" presId="urn:microsoft.com/office/officeart/2005/8/layout/vList2"/>
    <dgm:cxn modelId="{11E3B998-5C69-4118-930D-1B023C2D2EC5}" srcId="{A2180D8B-F651-492E-B04D-F927D5E06D85}" destId="{E88709F7-8F65-4D7C-8469-9B5CC923DE02}" srcOrd="4" destOrd="0" parTransId="{BB32D3D9-FF5F-4D58-9A95-1FCF0A4BC941}" sibTransId="{31DB0152-1951-4529-92DD-94ECAA5C6DCE}"/>
    <dgm:cxn modelId="{59D67EE5-752D-47D2-B5C3-4108A049FDEE}" type="presOf" srcId="{A2180D8B-F651-492E-B04D-F927D5E06D85}" destId="{9F305508-F4EA-4079-BD7D-45C13BC1292A}" srcOrd="0" destOrd="0" presId="urn:microsoft.com/office/officeart/2005/8/layout/vList2"/>
    <dgm:cxn modelId="{1259EFF5-3917-40B8-9996-DCDA438BD6EA}" srcId="{A2180D8B-F651-492E-B04D-F927D5E06D85}" destId="{47ECFC8B-C0FF-4F08-92FA-CA608FB486F1}" srcOrd="1" destOrd="0" parTransId="{4D3AC6B9-B263-49B8-B2E1-F572056CC08A}" sibTransId="{C9424796-E81E-4042-9EB4-08714CD42B7E}"/>
    <dgm:cxn modelId="{593C71B9-35D0-4F2C-971D-85DD2A391D33}" type="presParOf" srcId="{9F305508-F4EA-4079-BD7D-45C13BC1292A}" destId="{FAAB4308-E7CE-44E6-8E38-9403F7CCEF14}" srcOrd="0" destOrd="0" presId="urn:microsoft.com/office/officeart/2005/8/layout/vList2"/>
    <dgm:cxn modelId="{299FFFBF-D382-4E95-81F9-B3B21EE1E13C}" type="presParOf" srcId="{9F305508-F4EA-4079-BD7D-45C13BC1292A}" destId="{C8C20488-7423-434C-9031-9F6269513CE2}" srcOrd="1" destOrd="0" presId="urn:microsoft.com/office/officeart/2005/8/layout/vList2"/>
    <dgm:cxn modelId="{806E4095-A4B7-44D5-93B4-DAF070CD1AB5}" type="presParOf" srcId="{9F305508-F4EA-4079-BD7D-45C13BC1292A}" destId="{8B1FC526-EAA1-4689-A677-0BA4867E10A7}" srcOrd="2" destOrd="0" presId="urn:microsoft.com/office/officeart/2005/8/layout/vList2"/>
    <dgm:cxn modelId="{D182F877-2EFB-4CF1-B4D3-D47EF6134EF9}" type="presParOf" srcId="{9F305508-F4EA-4079-BD7D-45C13BC1292A}" destId="{02DC36B7-E0C5-4AAE-9DD3-E9E48ADA3A82}" srcOrd="3" destOrd="0" presId="urn:microsoft.com/office/officeart/2005/8/layout/vList2"/>
    <dgm:cxn modelId="{0B9ABEF1-8D3D-4613-9EC4-DFA4CC306ACB}" type="presParOf" srcId="{9F305508-F4EA-4079-BD7D-45C13BC1292A}" destId="{E4EC763D-0043-4E4F-BA0D-E0E9398FE5B8}" srcOrd="4" destOrd="0" presId="urn:microsoft.com/office/officeart/2005/8/layout/vList2"/>
    <dgm:cxn modelId="{83267957-8F22-4DE8-A2D7-E84D9D3FDBB1}" type="presParOf" srcId="{9F305508-F4EA-4079-BD7D-45C13BC1292A}" destId="{51A431BC-4A1F-42C7-8207-E686881C0B28}" srcOrd="5" destOrd="0" presId="urn:microsoft.com/office/officeart/2005/8/layout/vList2"/>
    <dgm:cxn modelId="{54ACE7C5-2F13-4A63-A2F5-DEFCC55CAD66}" type="presParOf" srcId="{9F305508-F4EA-4079-BD7D-45C13BC1292A}" destId="{CC6C5177-320B-47AD-9944-208327D6C6DB}" srcOrd="6" destOrd="0" presId="urn:microsoft.com/office/officeart/2005/8/layout/vList2"/>
    <dgm:cxn modelId="{E8597A5E-440E-48F0-AD69-EFC506DFE568}" type="presParOf" srcId="{9F305508-F4EA-4079-BD7D-45C13BC1292A}" destId="{03C32CC8-CECD-4F6E-BB6A-352A92A4C352}" srcOrd="7" destOrd="0" presId="urn:microsoft.com/office/officeart/2005/8/layout/vList2"/>
    <dgm:cxn modelId="{0863F74D-CBDA-4E4B-843D-A8E436812C50}" type="presParOf" srcId="{9F305508-F4EA-4079-BD7D-45C13BC1292A}" destId="{278E3B34-AB3D-4B4C-A8BD-C102851FE1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DC5B6-863B-4ED0-9BA5-61F73A91366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BFC3C8-A417-4DAC-858B-C6EB65C7668E}">
      <dgm:prSet/>
      <dgm:spPr/>
      <dgm:t>
        <a:bodyPr/>
        <a:lstStyle/>
        <a:p>
          <a:r>
            <a:rPr lang="en-US"/>
            <a:t>Необходимость гармонизации родительско-детских, супружеских отношений;</a:t>
          </a:r>
        </a:p>
      </dgm:t>
    </dgm:pt>
    <dgm:pt modelId="{6535C92B-EA99-4733-900C-2BF82E292D89}" type="parTrans" cxnId="{E61B316D-8416-4F28-940D-7CAD8DA95693}">
      <dgm:prSet/>
      <dgm:spPr/>
      <dgm:t>
        <a:bodyPr/>
        <a:lstStyle/>
        <a:p>
          <a:endParaRPr lang="en-US"/>
        </a:p>
      </dgm:t>
    </dgm:pt>
    <dgm:pt modelId="{C40D1346-586D-4F7D-9B04-58F5BDFC749B}" type="sibTrans" cxnId="{E61B316D-8416-4F28-940D-7CAD8DA95693}">
      <dgm:prSet/>
      <dgm:spPr/>
      <dgm:t>
        <a:bodyPr/>
        <a:lstStyle/>
        <a:p>
          <a:endParaRPr lang="en-US"/>
        </a:p>
      </dgm:t>
    </dgm:pt>
    <dgm:pt modelId="{A439513F-7754-4206-B6DD-24A11CFDFF2C}">
      <dgm:prSet/>
      <dgm:spPr/>
      <dgm:t>
        <a:bodyPr/>
        <a:lstStyle/>
        <a:p>
          <a:r>
            <a:rPr lang="en-US"/>
            <a:t>Повышение мотивации принятия в семью новых детей;</a:t>
          </a:r>
        </a:p>
      </dgm:t>
    </dgm:pt>
    <dgm:pt modelId="{61357A27-7A88-4B07-87B3-560B951F663E}" type="parTrans" cxnId="{AE4A74DD-A213-406A-9B8B-3882E772FB39}">
      <dgm:prSet/>
      <dgm:spPr/>
      <dgm:t>
        <a:bodyPr/>
        <a:lstStyle/>
        <a:p>
          <a:endParaRPr lang="en-US"/>
        </a:p>
      </dgm:t>
    </dgm:pt>
    <dgm:pt modelId="{A54E1F10-44CF-47EF-AA5A-CB4B65A92CC1}" type="sibTrans" cxnId="{AE4A74DD-A213-406A-9B8B-3882E772FB39}">
      <dgm:prSet/>
      <dgm:spPr/>
      <dgm:t>
        <a:bodyPr/>
        <a:lstStyle/>
        <a:p>
          <a:endParaRPr lang="en-US"/>
        </a:p>
      </dgm:t>
    </dgm:pt>
    <dgm:pt modelId="{3F6E5E87-8052-4F25-9951-EA608DD1A4DF}" type="pres">
      <dgm:prSet presAssocID="{7B9DC5B6-863B-4ED0-9BA5-61F73A9136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54F493-01AB-4332-A040-480AF6C13C8A}" type="pres">
      <dgm:prSet presAssocID="{30BFC3C8-A417-4DAC-858B-C6EB65C7668E}" presName="hierRoot1" presStyleCnt="0"/>
      <dgm:spPr/>
    </dgm:pt>
    <dgm:pt modelId="{A9BC3F85-14F5-4384-AE2D-4DF9ED918076}" type="pres">
      <dgm:prSet presAssocID="{30BFC3C8-A417-4DAC-858B-C6EB65C7668E}" presName="composite" presStyleCnt="0"/>
      <dgm:spPr/>
    </dgm:pt>
    <dgm:pt modelId="{A6BB4833-EAA7-4833-B43A-3A42FF37C1EB}" type="pres">
      <dgm:prSet presAssocID="{30BFC3C8-A417-4DAC-858B-C6EB65C7668E}" presName="background" presStyleLbl="node0" presStyleIdx="0" presStyleCnt="2"/>
      <dgm:spPr/>
    </dgm:pt>
    <dgm:pt modelId="{93760425-6FD2-43F5-BE9E-5FB6EFC9A865}" type="pres">
      <dgm:prSet presAssocID="{30BFC3C8-A417-4DAC-858B-C6EB65C7668E}" presName="text" presStyleLbl="fgAcc0" presStyleIdx="0" presStyleCnt="2">
        <dgm:presLayoutVars>
          <dgm:chPref val="3"/>
        </dgm:presLayoutVars>
      </dgm:prSet>
      <dgm:spPr/>
    </dgm:pt>
    <dgm:pt modelId="{FDB6F031-0E93-491A-B322-D7F78BF67D5F}" type="pres">
      <dgm:prSet presAssocID="{30BFC3C8-A417-4DAC-858B-C6EB65C7668E}" presName="hierChild2" presStyleCnt="0"/>
      <dgm:spPr/>
    </dgm:pt>
    <dgm:pt modelId="{B9CFAD2D-3643-4E67-BBB0-7E49D8CF6C30}" type="pres">
      <dgm:prSet presAssocID="{A439513F-7754-4206-B6DD-24A11CFDFF2C}" presName="hierRoot1" presStyleCnt="0"/>
      <dgm:spPr/>
    </dgm:pt>
    <dgm:pt modelId="{E30421AE-FCF2-46F1-A56B-BFE204494112}" type="pres">
      <dgm:prSet presAssocID="{A439513F-7754-4206-B6DD-24A11CFDFF2C}" presName="composite" presStyleCnt="0"/>
      <dgm:spPr/>
    </dgm:pt>
    <dgm:pt modelId="{4F2DFA3F-C963-4032-BB7F-BF27A707B6AD}" type="pres">
      <dgm:prSet presAssocID="{A439513F-7754-4206-B6DD-24A11CFDFF2C}" presName="background" presStyleLbl="node0" presStyleIdx="1" presStyleCnt="2"/>
      <dgm:spPr/>
    </dgm:pt>
    <dgm:pt modelId="{B0B33D60-686F-4206-A8A3-6C29B2F281A1}" type="pres">
      <dgm:prSet presAssocID="{A439513F-7754-4206-B6DD-24A11CFDFF2C}" presName="text" presStyleLbl="fgAcc0" presStyleIdx="1" presStyleCnt="2">
        <dgm:presLayoutVars>
          <dgm:chPref val="3"/>
        </dgm:presLayoutVars>
      </dgm:prSet>
      <dgm:spPr/>
    </dgm:pt>
    <dgm:pt modelId="{87834813-CFF1-4FCD-AC59-8716972C76DC}" type="pres">
      <dgm:prSet presAssocID="{A439513F-7754-4206-B6DD-24A11CFDFF2C}" presName="hierChild2" presStyleCnt="0"/>
      <dgm:spPr/>
    </dgm:pt>
  </dgm:ptLst>
  <dgm:cxnLst>
    <dgm:cxn modelId="{6A2DA333-35C0-4C13-80C3-F47172D20E2F}" type="presOf" srcId="{30BFC3C8-A417-4DAC-858B-C6EB65C7668E}" destId="{93760425-6FD2-43F5-BE9E-5FB6EFC9A865}" srcOrd="0" destOrd="0" presId="urn:microsoft.com/office/officeart/2005/8/layout/hierarchy1"/>
    <dgm:cxn modelId="{E61B316D-8416-4F28-940D-7CAD8DA95693}" srcId="{7B9DC5B6-863B-4ED0-9BA5-61F73A91366B}" destId="{30BFC3C8-A417-4DAC-858B-C6EB65C7668E}" srcOrd="0" destOrd="0" parTransId="{6535C92B-EA99-4733-900C-2BF82E292D89}" sibTransId="{C40D1346-586D-4F7D-9B04-58F5BDFC749B}"/>
    <dgm:cxn modelId="{1DD08096-CEA9-4A8D-83EA-E4B0662FED96}" type="presOf" srcId="{7B9DC5B6-863B-4ED0-9BA5-61F73A91366B}" destId="{3F6E5E87-8052-4F25-9951-EA608DD1A4DF}" srcOrd="0" destOrd="0" presId="urn:microsoft.com/office/officeart/2005/8/layout/hierarchy1"/>
    <dgm:cxn modelId="{D80C79B2-2CC9-4CAC-8527-DABCD41669B0}" type="presOf" srcId="{A439513F-7754-4206-B6DD-24A11CFDFF2C}" destId="{B0B33D60-686F-4206-A8A3-6C29B2F281A1}" srcOrd="0" destOrd="0" presId="urn:microsoft.com/office/officeart/2005/8/layout/hierarchy1"/>
    <dgm:cxn modelId="{AE4A74DD-A213-406A-9B8B-3882E772FB39}" srcId="{7B9DC5B6-863B-4ED0-9BA5-61F73A91366B}" destId="{A439513F-7754-4206-B6DD-24A11CFDFF2C}" srcOrd="1" destOrd="0" parTransId="{61357A27-7A88-4B07-87B3-560B951F663E}" sibTransId="{A54E1F10-44CF-47EF-AA5A-CB4B65A92CC1}"/>
    <dgm:cxn modelId="{9FB6AD6A-DA2F-4310-A693-9F4E611A5253}" type="presParOf" srcId="{3F6E5E87-8052-4F25-9951-EA608DD1A4DF}" destId="{B654F493-01AB-4332-A040-480AF6C13C8A}" srcOrd="0" destOrd="0" presId="urn:microsoft.com/office/officeart/2005/8/layout/hierarchy1"/>
    <dgm:cxn modelId="{DF1F7EBA-0520-4FDF-8A56-8CCE9B39BFED}" type="presParOf" srcId="{B654F493-01AB-4332-A040-480AF6C13C8A}" destId="{A9BC3F85-14F5-4384-AE2D-4DF9ED918076}" srcOrd="0" destOrd="0" presId="urn:microsoft.com/office/officeart/2005/8/layout/hierarchy1"/>
    <dgm:cxn modelId="{C307C9A0-4E5B-41BA-AB2F-7017C49A7054}" type="presParOf" srcId="{A9BC3F85-14F5-4384-AE2D-4DF9ED918076}" destId="{A6BB4833-EAA7-4833-B43A-3A42FF37C1EB}" srcOrd="0" destOrd="0" presId="urn:microsoft.com/office/officeart/2005/8/layout/hierarchy1"/>
    <dgm:cxn modelId="{B69761B6-9E03-4BA1-BF10-BC68823E59AC}" type="presParOf" srcId="{A9BC3F85-14F5-4384-AE2D-4DF9ED918076}" destId="{93760425-6FD2-43F5-BE9E-5FB6EFC9A865}" srcOrd="1" destOrd="0" presId="urn:microsoft.com/office/officeart/2005/8/layout/hierarchy1"/>
    <dgm:cxn modelId="{5C248678-059B-4741-BF40-CEBEDA284AC8}" type="presParOf" srcId="{B654F493-01AB-4332-A040-480AF6C13C8A}" destId="{FDB6F031-0E93-491A-B322-D7F78BF67D5F}" srcOrd="1" destOrd="0" presId="urn:microsoft.com/office/officeart/2005/8/layout/hierarchy1"/>
    <dgm:cxn modelId="{BBFC52F3-5295-4C62-A44F-D5CE0F53B7AA}" type="presParOf" srcId="{3F6E5E87-8052-4F25-9951-EA608DD1A4DF}" destId="{B9CFAD2D-3643-4E67-BBB0-7E49D8CF6C30}" srcOrd="1" destOrd="0" presId="urn:microsoft.com/office/officeart/2005/8/layout/hierarchy1"/>
    <dgm:cxn modelId="{23854CBD-54D5-49BE-A902-31C1F9EB73ED}" type="presParOf" srcId="{B9CFAD2D-3643-4E67-BBB0-7E49D8CF6C30}" destId="{E30421AE-FCF2-46F1-A56B-BFE204494112}" srcOrd="0" destOrd="0" presId="urn:microsoft.com/office/officeart/2005/8/layout/hierarchy1"/>
    <dgm:cxn modelId="{5F2F38E7-E758-4A02-A7F4-4CDED2AAB8BC}" type="presParOf" srcId="{E30421AE-FCF2-46F1-A56B-BFE204494112}" destId="{4F2DFA3F-C963-4032-BB7F-BF27A707B6AD}" srcOrd="0" destOrd="0" presId="urn:microsoft.com/office/officeart/2005/8/layout/hierarchy1"/>
    <dgm:cxn modelId="{54BB21A0-63F3-443E-BDC7-AD6975404A5C}" type="presParOf" srcId="{E30421AE-FCF2-46F1-A56B-BFE204494112}" destId="{B0B33D60-686F-4206-A8A3-6C29B2F281A1}" srcOrd="1" destOrd="0" presId="urn:microsoft.com/office/officeart/2005/8/layout/hierarchy1"/>
    <dgm:cxn modelId="{53ECAE2B-9EE9-473F-89AE-A68AE6BD37D9}" type="presParOf" srcId="{B9CFAD2D-3643-4E67-BBB0-7E49D8CF6C30}" destId="{87834813-CFF1-4FCD-AC59-8716972C76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46637-DD46-4AD2-A6A4-3F96E1FD899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561FE2-4604-4CF4-BDB7-4F7A0EB56FB7}">
      <dgm:prSet/>
      <dgm:spPr/>
      <dgm:t>
        <a:bodyPr/>
        <a:lstStyle/>
        <a:p>
          <a:r>
            <a:rPr lang="en-US"/>
            <a:t>Принимая участие в проведении данного Благотворительного фестиваля, Молодое поколение сможет:</a:t>
          </a:r>
          <a:endParaRPr lang="ru-RU"/>
        </a:p>
      </dgm:t>
    </dgm:pt>
    <dgm:pt modelId="{25240D12-1BD5-43F6-AC07-0EA16C730491}" type="parTrans" cxnId="{6E393526-9326-40A8-AF20-D0AADD09A535}">
      <dgm:prSet/>
      <dgm:spPr/>
      <dgm:t>
        <a:bodyPr/>
        <a:lstStyle/>
        <a:p>
          <a:endParaRPr lang="en-US"/>
        </a:p>
      </dgm:t>
    </dgm:pt>
    <dgm:pt modelId="{89C31FEE-8337-44DB-8F79-6B1D61913127}" type="sibTrans" cxnId="{6E393526-9326-40A8-AF20-D0AADD09A535}">
      <dgm:prSet/>
      <dgm:spPr/>
      <dgm:t>
        <a:bodyPr/>
        <a:lstStyle/>
        <a:p>
          <a:endParaRPr lang="en-US"/>
        </a:p>
      </dgm:t>
    </dgm:pt>
    <dgm:pt modelId="{109565D5-5517-471E-A856-394E42DEDB6E}">
      <dgm:prSet/>
      <dgm:spPr/>
      <dgm:t>
        <a:bodyPr/>
        <a:lstStyle/>
        <a:p>
          <a:r>
            <a:rPr lang="en-US"/>
            <a:t>сформировать положительный имидж института приемной семьи;</a:t>
          </a:r>
        </a:p>
      </dgm:t>
    </dgm:pt>
    <dgm:pt modelId="{AC15AE93-EA2F-4DA4-9CA9-24C0A3B653FC}" type="parTrans" cxnId="{C663963D-B770-48B6-9258-385DC640D418}">
      <dgm:prSet/>
      <dgm:spPr/>
      <dgm:t>
        <a:bodyPr/>
        <a:lstStyle/>
        <a:p>
          <a:endParaRPr lang="en-US"/>
        </a:p>
      </dgm:t>
    </dgm:pt>
    <dgm:pt modelId="{603E01C0-CFDD-4142-86DE-37B7B287D1CA}" type="sibTrans" cxnId="{C663963D-B770-48B6-9258-385DC640D418}">
      <dgm:prSet/>
      <dgm:spPr/>
      <dgm:t>
        <a:bodyPr/>
        <a:lstStyle/>
        <a:p>
          <a:endParaRPr lang="en-US"/>
        </a:p>
      </dgm:t>
    </dgm:pt>
    <dgm:pt modelId="{690CFA77-5BC7-43A0-8111-0C24FC05283C}">
      <dgm:prSet/>
      <dgm:spPr/>
      <dgm:t>
        <a:bodyPr/>
        <a:lstStyle/>
        <a:p>
          <a:r>
            <a:rPr lang="en-US"/>
            <a:t>обратить внимание на опыт успешных приемных родителей;</a:t>
          </a:r>
        </a:p>
      </dgm:t>
    </dgm:pt>
    <dgm:pt modelId="{60CA55C0-6595-4074-A69D-6BD479DDB81D}" type="parTrans" cxnId="{1C78273C-1D6F-44B1-88C8-5A62B996467B}">
      <dgm:prSet/>
      <dgm:spPr/>
      <dgm:t>
        <a:bodyPr/>
        <a:lstStyle/>
        <a:p>
          <a:endParaRPr lang="en-US"/>
        </a:p>
      </dgm:t>
    </dgm:pt>
    <dgm:pt modelId="{79C03172-8852-40EB-B477-71B46FAF9B0F}" type="sibTrans" cxnId="{1C78273C-1D6F-44B1-88C8-5A62B996467B}">
      <dgm:prSet/>
      <dgm:spPr/>
      <dgm:t>
        <a:bodyPr/>
        <a:lstStyle/>
        <a:p>
          <a:endParaRPr lang="en-US"/>
        </a:p>
      </dgm:t>
    </dgm:pt>
    <dgm:pt modelId="{AC904E24-CAE6-439C-AE38-7612022AB764}">
      <dgm:prSet/>
      <dgm:spPr/>
      <dgm:t>
        <a:bodyPr/>
        <a:lstStyle/>
        <a:p>
          <a:r>
            <a:rPr lang="en-US"/>
            <a:t>обратить внимание на те моральные ценности и базисы, на которых строится здоровая, счастливая семья;</a:t>
          </a:r>
        </a:p>
      </dgm:t>
    </dgm:pt>
    <dgm:pt modelId="{86DB9682-F81B-4FF9-A2F8-AE9BF5601011}" type="parTrans" cxnId="{2429B82B-8292-490E-874D-3BC2FBE2F9A4}">
      <dgm:prSet/>
      <dgm:spPr/>
      <dgm:t>
        <a:bodyPr/>
        <a:lstStyle/>
        <a:p>
          <a:endParaRPr lang="en-US"/>
        </a:p>
      </dgm:t>
    </dgm:pt>
    <dgm:pt modelId="{2E9A3680-26FD-4216-BAB4-773F4EDED673}" type="sibTrans" cxnId="{2429B82B-8292-490E-874D-3BC2FBE2F9A4}">
      <dgm:prSet/>
      <dgm:spPr/>
      <dgm:t>
        <a:bodyPr/>
        <a:lstStyle/>
        <a:p>
          <a:endParaRPr lang="en-US"/>
        </a:p>
      </dgm:t>
    </dgm:pt>
    <dgm:pt modelId="{5CC0E527-1F64-4B00-8DB4-5C89EB84D5E0}" type="pres">
      <dgm:prSet presAssocID="{99146637-DD46-4AD2-A6A4-3F96E1FD8994}" presName="linear" presStyleCnt="0">
        <dgm:presLayoutVars>
          <dgm:animLvl val="lvl"/>
          <dgm:resizeHandles val="exact"/>
        </dgm:presLayoutVars>
      </dgm:prSet>
      <dgm:spPr/>
    </dgm:pt>
    <dgm:pt modelId="{0A4ED86E-1310-4D62-8D84-345597672397}" type="pres">
      <dgm:prSet presAssocID="{44561FE2-4604-4CF4-BDB7-4F7A0EB56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67CB3F-04AF-45B4-8045-F9526739FE2E}" type="pres">
      <dgm:prSet presAssocID="{89C31FEE-8337-44DB-8F79-6B1D61913127}" presName="spacer" presStyleCnt="0"/>
      <dgm:spPr/>
    </dgm:pt>
    <dgm:pt modelId="{57E72F2F-5E28-4309-AEDE-7E5161DD8F55}" type="pres">
      <dgm:prSet presAssocID="{109565D5-5517-471E-A856-394E42DEDB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EF5863-427D-4E87-8103-BC5FF9FE1BAC}" type="pres">
      <dgm:prSet presAssocID="{603E01C0-CFDD-4142-86DE-37B7B287D1CA}" presName="spacer" presStyleCnt="0"/>
      <dgm:spPr/>
    </dgm:pt>
    <dgm:pt modelId="{49DCCD30-2788-482F-A566-0B2D08B02B03}" type="pres">
      <dgm:prSet presAssocID="{690CFA77-5BC7-43A0-8111-0C24FC0528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CE35DD-A471-49AB-9816-FB4C0338B3FE}" type="pres">
      <dgm:prSet presAssocID="{79C03172-8852-40EB-B477-71B46FAF9B0F}" presName="spacer" presStyleCnt="0"/>
      <dgm:spPr/>
    </dgm:pt>
    <dgm:pt modelId="{4DDB61B9-0E71-4C06-9F2B-C73319A3F3F3}" type="pres">
      <dgm:prSet presAssocID="{AC904E24-CAE6-439C-AE38-7612022AB7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393526-9326-40A8-AF20-D0AADD09A535}" srcId="{99146637-DD46-4AD2-A6A4-3F96E1FD8994}" destId="{44561FE2-4604-4CF4-BDB7-4F7A0EB56FB7}" srcOrd="0" destOrd="0" parTransId="{25240D12-1BD5-43F6-AC07-0EA16C730491}" sibTransId="{89C31FEE-8337-44DB-8F79-6B1D61913127}"/>
    <dgm:cxn modelId="{2429B82B-8292-490E-874D-3BC2FBE2F9A4}" srcId="{99146637-DD46-4AD2-A6A4-3F96E1FD8994}" destId="{AC904E24-CAE6-439C-AE38-7612022AB764}" srcOrd="3" destOrd="0" parTransId="{86DB9682-F81B-4FF9-A2F8-AE9BF5601011}" sibTransId="{2E9A3680-26FD-4216-BAB4-773F4EDED673}"/>
    <dgm:cxn modelId="{DFF6142C-1FEE-4F25-AEDA-A3219064A176}" type="presOf" srcId="{109565D5-5517-471E-A856-394E42DEDB6E}" destId="{57E72F2F-5E28-4309-AEDE-7E5161DD8F55}" srcOrd="0" destOrd="0" presId="urn:microsoft.com/office/officeart/2005/8/layout/vList2"/>
    <dgm:cxn modelId="{1C78273C-1D6F-44B1-88C8-5A62B996467B}" srcId="{99146637-DD46-4AD2-A6A4-3F96E1FD8994}" destId="{690CFA77-5BC7-43A0-8111-0C24FC05283C}" srcOrd="2" destOrd="0" parTransId="{60CA55C0-6595-4074-A69D-6BD479DDB81D}" sibTransId="{79C03172-8852-40EB-B477-71B46FAF9B0F}"/>
    <dgm:cxn modelId="{C663963D-B770-48B6-9258-385DC640D418}" srcId="{99146637-DD46-4AD2-A6A4-3F96E1FD8994}" destId="{109565D5-5517-471E-A856-394E42DEDB6E}" srcOrd="1" destOrd="0" parTransId="{AC15AE93-EA2F-4DA4-9CA9-24C0A3B653FC}" sibTransId="{603E01C0-CFDD-4142-86DE-37B7B287D1CA}"/>
    <dgm:cxn modelId="{5DA5266B-10D9-4FD0-A662-25F767113145}" type="presOf" srcId="{44561FE2-4604-4CF4-BDB7-4F7A0EB56FB7}" destId="{0A4ED86E-1310-4D62-8D84-345597672397}" srcOrd="0" destOrd="0" presId="urn:microsoft.com/office/officeart/2005/8/layout/vList2"/>
    <dgm:cxn modelId="{650A6DAB-0606-43E0-BF53-18D8C6FC0779}" type="presOf" srcId="{690CFA77-5BC7-43A0-8111-0C24FC05283C}" destId="{49DCCD30-2788-482F-A566-0B2D08B02B03}" srcOrd="0" destOrd="0" presId="urn:microsoft.com/office/officeart/2005/8/layout/vList2"/>
    <dgm:cxn modelId="{4C1EFBCA-D5BC-4F4F-BA8E-FBB39CBCE4F4}" type="presOf" srcId="{99146637-DD46-4AD2-A6A4-3F96E1FD8994}" destId="{5CC0E527-1F64-4B00-8DB4-5C89EB84D5E0}" srcOrd="0" destOrd="0" presId="urn:microsoft.com/office/officeart/2005/8/layout/vList2"/>
    <dgm:cxn modelId="{D56A19E6-A887-4E0E-8A91-CBAE93D36A11}" type="presOf" srcId="{AC904E24-CAE6-439C-AE38-7612022AB764}" destId="{4DDB61B9-0E71-4C06-9F2B-C73319A3F3F3}" srcOrd="0" destOrd="0" presId="urn:microsoft.com/office/officeart/2005/8/layout/vList2"/>
    <dgm:cxn modelId="{B4519E05-FB89-4829-8348-943416BD1B18}" type="presParOf" srcId="{5CC0E527-1F64-4B00-8DB4-5C89EB84D5E0}" destId="{0A4ED86E-1310-4D62-8D84-345597672397}" srcOrd="0" destOrd="0" presId="urn:microsoft.com/office/officeart/2005/8/layout/vList2"/>
    <dgm:cxn modelId="{06187CC3-04E4-4DB6-9E83-FDEE709C0DCF}" type="presParOf" srcId="{5CC0E527-1F64-4B00-8DB4-5C89EB84D5E0}" destId="{E767CB3F-04AF-45B4-8045-F9526739FE2E}" srcOrd="1" destOrd="0" presId="urn:microsoft.com/office/officeart/2005/8/layout/vList2"/>
    <dgm:cxn modelId="{F1967FD5-EB85-4ABD-B9BC-917D7E7AF2B7}" type="presParOf" srcId="{5CC0E527-1F64-4B00-8DB4-5C89EB84D5E0}" destId="{57E72F2F-5E28-4309-AEDE-7E5161DD8F55}" srcOrd="2" destOrd="0" presId="urn:microsoft.com/office/officeart/2005/8/layout/vList2"/>
    <dgm:cxn modelId="{E4B2751B-A124-4FAC-9772-1F551DAC7855}" type="presParOf" srcId="{5CC0E527-1F64-4B00-8DB4-5C89EB84D5E0}" destId="{40EF5863-427D-4E87-8103-BC5FF9FE1BAC}" srcOrd="3" destOrd="0" presId="urn:microsoft.com/office/officeart/2005/8/layout/vList2"/>
    <dgm:cxn modelId="{7C2E427F-DE04-44DA-BAB5-9D5B14E00BF5}" type="presParOf" srcId="{5CC0E527-1F64-4B00-8DB4-5C89EB84D5E0}" destId="{49DCCD30-2788-482F-A566-0B2D08B02B03}" srcOrd="4" destOrd="0" presId="urn:microsoft.com/office/officeart/2005/8/layout/vList2"/>
    <dgm:cxn modelId="{93142A4C-3AF8-40A4-9F9F-43D7BC772A47}" type="presParOf" srcId="{5CC0E527-1F64-4B00-8DB4-5C89EB84D5E0}" destId="{ADCE35DD-A471-49AB-9816-FB4C0338B3FE}" srcOrd="5" destOrd="0" presId="urn:microsoft.com/office/officeart/2005/8/layout/vList2"/>
    <dgm:cxn modelId="{02306ED3-E6A2-4EBF-A3A3-5433F2A2EC80}" type="presParOf" srcId="{5CC0E527-1F64-4B00-8DB4-5C89EB84D5E0}" destId="{4DDB61B9-0E71-4C06-9F2B-C73319A3F3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AAB7-5A09-4CD7-93EC-57A08A1CFDCB}">
      <dsp:nvSpPr>
        <dsp:cNvPr id="0" name=""/>
        <dsp:cNvSpPr/>
      </dsp:nvSpPr>
      <dsp:spPr>
        <a:xfrm>
          <a:off x="0" y="1576214"/>
          <a:ext cx="8269730" cy="3152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Проект "Счастливое Детство" направлен на: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Формирование здорового образа жизни у приемных семей;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Профилактику деструктивных и аддективных форм поведения у детей-сирот, детей, оставшихся без попечения родителей, воспитывающихся в приемных семьях;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Распространение опыта успешных приемных семей;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Повышение воспитательных компетенций приемных семей;</a:t>
          </a:r>
        </a:p>
      </dsp:txBody>
      <dsp:txXfrm>
        <a:off x="92331" y="1668545"/>
        <a:ext cx="8085068" cy="2967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B4308-E7CE-44E6-8E38-9403F7CCEF14}">
      <dsp:nvSpPr>
        <dsp:cNvPr id="0" name=""/>
        <dsp:cNvSpPr/>
      </dsp:nvSpPr>
      <dsp:spPr>
        <a:xfrm>
          <a:off x="0" y="76049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Повышение уровня культурного развития у детей-сирот, детей, оставшихся без попечения родителей, воспитывающихся в приемных семьях;</a:t>
          </a:r>
        </a:p>
      </dsp:txBody>
      <dsp:txXfrm>
        <a:off x="43693" y="119742"/>
        <a:ext cx="6605427" cy="807664"/>
      </dsp:txXfrm>
    </dsp:sp>
    <dsp:sp modelId="{8B1FC526-EAA1-4689-A677-0BA4867E10A7}">
      <dsp:nvSpPr>
        <dsp:cNvPr id="0" name=""/>
        <dsp:cNvSpPr/>
      </dsp:nvSpPr>
      <dsp:spPr>
        <a:xfrm>
          <a:off x="0" y="1020060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4844262"/>
                <a:satOff val="5585"/>
                <a:lumOff val="1862"/>
                <a:alphaOff val="0"/>
                <a:tint val="96000"/>
                <a:lumMod val="100000"/>
              </a:schemeClr>
            </a:gs>
            <a:gs pos="78000">
              <a:schemeClr val="accent2">
                <a:hueOff val="-4844262"/>
                <a:satOff val="5585"/>
                <a:lumOff val="186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Развитие творческих способностей детей и родителей в совместной культурно-спортивной деятельности;</a:t>
          </a:r>
        </a:p>
      </dsp:txBody>
      <dsp:txXfrm>
        <a:off x="43693" y="1063753"/>
        <a:ext cx="6605427" cy="807664"/>
      </dsp:txXfrm>
    </dsp:sp>
    <dsp:sp modelId="{E4EC763D-0043-4E4F-BA0D-E0E9398FE5B8}">
      <dsp:nvSpPr>
        <dsp:cNvPr id="0" name=""/>
        <dsp:cNvSpPr/>
      </dsp:nvSpPr>
      <dsp:spPr>
        <a:xfrm>
          <a:off x="0" y="1964070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9688523"/>
                <a:satOff val="11169"/>
                <a:lumOff val="3725"/>
                <a:alphaOff val="0"/>
                <a:tint val="96000"/>
                <a:lumMod val="100000"/>
              </a:schemeClr>
            </a:gs>
            <a:gs pos="78000">
              <a:schemeClr val="accent2">
                <a:hueOff val="-9688523"/>
                <a:satOff val="11169"/>
                <a:lumOff val="372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Создание </a:t>
          </a:r>
          <a:r>
            <a:rPr lang="en-US" sz="1700" kern="1200">
              <a:latin typeface="Trebuchet MS" panose="020B0603020202020204"/>
            </a:rPr>
            <a:t>условий</a:t>
          </a:r>
          <a:r>
            <a:rPr lang="en-US" sz="1700" kern="1200"/>
            <a:t> для общения и обмена опытом среди приемных семей;</a:t>
          </a:r>
        </a:p>
      </dsp:txBody>
      <dsp:txXfrm>
        <a:off x="43693" y="2007763"/>
        <a:ext cx="6605427" cy="807664"/>
      </dsp:txXfrm>
    </dsp:sp>
    <dsp:sp modelId="{CC6C5177-320B-47AD-9944-208327D6C6DB}">
      <dsp:nvSpPr>
        <dsp:cNvPr id="0" name=""/>
        <dsp:cNvSpPr/>
      </dsp:nvSpPr>
      <dsp:spPr>
        <a:xfrm>
          <a:off x="0" y="2908080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14532784"/>
                <a:satOff val="16754"/>
                <a:lumOff val="5587"/>
                <a:alphaOff val="0"/>
                <a:tint val="96000"/>
                <a:lumMod val="100000"/>
              </a:schemeClr>
            </a:gs>
            <a:gs pos="78000">
              <a:schemeClr val="accent2">
                <a:hueOff val="-14532784"/>
                <a:satOff val="16754"/>
                <a:lumOff val="558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Оказание психологической помощи приемным семьям;</a:t>
          </a:r>
        </a:p>
      </dsp:txBody>
      <dsp:txXfrm>
        <a:off x="43693" y="2951773"/>
        <a:ext cx="6605427" cy="807664"/>
      </dsp:txXfrm>
    </dsp:sp>
    <dsp:sp modelId="{278E3B34-AB3D-4B4C-A8BD-C102851FE12D}">
      <dsp:nvSpPr>
        <dsp:cNvPr id="0" name=""/>
        <dsp:cNvSpPr/>
      </dsp:nvSpPr>
      <dsp:spPr>
        <a:xfrm>
          <a:off x="0" y="3852090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19377047"/>
                <a:satOff val="22338"/>
                <a:lumOff val="7450"/>
                <a:alphaOff val="0"/>
                <a:tint val="96000"/>
                <a:lumMod val="100000"/>
              </a:schemeClr>
            </a:gs>
            <a:gs pos="78000">
              <a:schemeClr val="accent2">
                <a:hueOff val="-19377047"/>
                <a:satOff val="22338"/>
                <a:lumOff val="745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Формирование положительного имиджа института приемной семьи у молодого поколения;</a:t>
          </a:r>
        </a:p>
      </dsp:txBody>
      <dsp:txXfrm>
        <a:off x="43693" y="3895783"/>
        <a:ext cx="6605427" cy="807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B4833-EAA7-4833-B43A-3A42FF37C1EB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60425-6FD2-43F5-BE9E-5FB6EFC9A865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Необходимость гармонизации родительско-детских, супружеских отношений;</a:t>
          </a:r>
        </a:p>
      </dsp:txBody>
      <dsp:txXfrm>
        <a:off x="535713" y="1032452"/>
        <a:ext cx="3967760" cy="2463577"/>
      </dsp:txXfrm>
    </dsp:sp>
    <dsp:sp modelId="{4F2DFA3F-C963-4032-BB7F-BF27A707B6AD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33D60-686F-4206-A8A3-6C29B2F281A1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Повышение мотивации принятия в семью новых детей;</a:t>
          </a:r>
        </a:p>
      </dsp:txBody>
      <dsp:txXfrm>
        <a:off x="5572553" y="1032452"/>
        <a:ext cx="3967760" cy="2463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ED86E-1310-4D62-8D84-345597672397}">
      <dsp:nvSpPr>
        <dsp:cNvPr id="0" name=""/>
        <dsp:cNvSpPr/>
      </dsp:nvSpPr>
      <dsp:spPr>
        <a:xfrm>
          <a:off x="0" y="548054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Принимая участие в проведении данного Благотворительного фестиваля, Молодое поколение сможет:</a:t>
          </a:r>
          <a:endParaRPr lang="ru-RU" sz="1700" kern="1200"/>
        </a:p>
      </dsp:txBody>
      <dsp:txXfrm>
        <a:off x="43693" y="591747"/>
        <a:ext cx="6605427" cy="807664"/>
      </dsp:txXfrm>
    </dsp:sp>
    <dsp:sp modelId="{57E72F2F-5E28-4309-AEDE-7E5161DD8F55}">
      <dsp:nvSpPr>
        <dsp:cNvPr id="0" name=""/>
        <dsp:cNvSpPr/>
      </dsp:nvSpPr>
      <dsp:spPr>
        <a:xfrm>
          <a:off x="0" y="1492065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6459016"/>
                <a:satOff val="7446"/>
                <a:lumOff val="2483"/>
                <a:alphaOff val="0"/>
                <a:tint val="96000"/>
                <a:lumMod val="100000"/>
              </a:schemeClr>
            </a:gs>
            <a:gs pos="78000">
              <a:schemeClr val="accent2">
                <a:hueOff val="-6459016"/>
                <a:satOff val="7446"/>
                <a:lumOff val="24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сформировать положительный имидж института приемной семьи;</a:t>
          </a:r>
        </a:p>
      </dsp:txBody>
      <dsp:txXfrm>
        <a:off x="43693" y="1535758"/>
        <a:ext cx="6605427" cy="807664"/>
      </dsp:txXfrm>
    </dsp:sp>
    <dsp:sp modelId="{49DCCD30-2788-482F-A566-0B2D08B02B03}">
      <dsp:nvSpPr>
        <dsp:cNvPr id="0" name=""/>
        <dsp:cNvSpPr/>
      </dsp:nvSpPr>
      <dsp:spPr>
        <a:xfrm>
          <a:off x="0" y="2436075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12918031"/>
                <a:satOff val="14892"/>
                <a:lumOff val="4967"/>
                <a:alphaOff val="0"/>
                <a:tint val="96000"/>
                <a:lumMod val="100000"/>
              </a:schemeClr>
            </a:gs>
            <a:gs pos="78000">
              <a:schemeClr val="accent2">
                <a:hueOff val="-12918031"/>
                <a:satOff val="14892"/>
                <a:lumOff val="49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обратить внимание на опыт успешных приемных родителей;</a:t>
          </a:r>
        </a:p>
      </dsp:txBody>
      <dsp:txXfrm>
        <a:off x="43693" y="2479768"/>
        <a:ext cx="6605427" cy="807664"/>
      </dsp:txXfrm>
    </dsp:sp>
    <dsp:sp modelId="{4DDB61B9-0E71-4C06-9F2B-C73319A3F3F3}">
      <dsp:nvSpPr>
        <dsp:cNvPr id="0" name=""/>
        <dsp:cNvSpPr/>
      </dsp:nvSpPr>
      <dsp:spPr>
        <a:xfrm>
          <a:off x="0" y="3380085"/>
          <a:ext cx="6692813" cy="895050"/>
        </a:xfrm>
        <a:prstGeom prst="roundRect">
          <a:avLst/>
        </a:prstGeom>
        <a:gradFill rotWithShape="0">
          <a:gsLst>
            <a:gs pos="0">
              <a:schemeClr val="accent2">
                <a:hueOff val="-19377047"/>
                <a:satOff val="22338"/>
                <a:lumOff val="7450"/>
                <a:alphaOff val="0"/>
                <a:tint val="96000"/>
                <a:lumMod val="100000"/>
              </a:schemeClr>
            </a:gs>
            <a:gs pos="78000">
              <a:schemeClr val="accent2">
                <a:hueOff val="-19377047"/>
                <a:satOff val="22338"/>
                <a:lumOff val="745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обратить внимание на те моральные ценности и базисы, на которых строится здоровая, счастливая семья;</a:t>
          </a:r>
        </a:p>
      </dsp:txBody>
      <dsp:txXfrm>
        <a:off x="43693" y="3423778"/>
        <a:ext cx="6605427" cy="8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56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2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42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6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9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4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4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2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4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hand holding a baby&#10;&#10;Description generated with high confidence">
            <a:extLst>
              <a:ext uri="{FF2B5EF4-FFF2-40B4-BE49-F238E27FC236}">
                <a16:creationId xmlns:a16="http://schemas.microsoft.com/office/drawing/2014/main" id="{868AA89F-0DAE-4248-AE99-A58DCCFA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5"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9394" y="1656579"/>
            <a:ext cx="5181494" cy="23359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Georgia"/>
                <a:ea typeface="PMingLiU-ExtB"/>
              </a:rPr>
              <a:t>"С</a:t>
            </a:r>
            <a:r>
              <a:rPr lang="ru-RU" sz="4800" dirty="0">
                <a:solidFill>
                  <a:srgbClr val="FF0000"/>
                </a:solidFill>
                <a:latin typeface="Georgia"/>
                <a:ea typeface="PMingLiU-ExtB"/>
              </a:rPr>
              <a:t>Ч</a:t>
            </a:r>
            <a:r>
              <a:rPr lang="ru-RU" sz="4800" dirty="0">
                <a:solidFill>
                  <a:srgbClr val="FFFF00"/>
                </a:solidFill>
                <a:latin typeface="Georgia"/>
                <a:ea typeface="PMingLiU-ExtB"/>
              </a:rPr>
              <a:t>А</a:t>
            </a:r>
            <a:r>
              <a:rPr lang="ru-RU" sz="4800" dirty="0">
                <a:solidFill>
                  <a:srgbClr val="002060"/>
                </a:solidFill>
                <a:latin typeface="Georgia"/>
                <a:ea typeface="PMingLiU-ExtB"/>
              </a:rPr>
              <a:t>С</a:t>
            </a:r>
            <a:r>
              <a:rPr lang="ru-RU" sz="4800" dirty="0">
                <a:solidFill>
                  <a:schemeClr val="accent4"/>
                </a:solidFill>
                <a:latin typeface="Georgia"/>
                <a:ea typeface="PMingLiU-ExtB"/>
              </a:rPr>
              <a:t>Т</a:t>
            </a:r>
            <a:r>
              <a:rPr lang="ru-RU" sz="4800" dirty="0">
                <a:solidFill>
                  <a:schemeClr val="accent6"/>
                </a:solidFill>
                <a:latin typeface="Georgia"/>
                <a:ea typeface="PMingLiU-ExtB"/>
              </a:rPr>
              <a:t>Л</a:t>
            </a:r>
            <a:r>
              <a:rPr lang="ru-RU" sz="4800" dirty="0">
                <a:solidFill>
                  <a:srgbClr val="00B0F0"/>
                </a:solidFill>
                <a:latin typeface="Georgia"/>
                <a:ea typeface="PMingLiU-ExtB"/>
              </a:rPr>
              <a:t>И</a:t>
            </a:r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/>
                <a:ea typeface="PMingLiU-ExtB"/>
              </a:rPr>
              <a:t>В</a:t>
            </a:r>
            <a:r>
              <a:rPr lang="ru-RU" sz="4800" dirty="0">
                <a:solidFill>
                  <a:srgbClr val="FFC000"/>
                </a:solidFill>
                <a:latin typeface="Georgia"/>
                <a:ea typeface="PMingLiU-ExtB"/>
              </a:rPr>
              <a:t>О</a:t>
            </a:r>
            <a:r>
              <a:rPr lang="ru-RU" sz="4800" dirty="0">
                <a:solidFill>
                  <a:srgbClr val="7030A0"/>
                </a:solidFill>
                <a:latin typeface="Georgia"/>
                <a:ea typeface="PMingLiU-ExtB"/>
              </a:rPr>
              <a:t>Е</a:t>
            </a:r>
            <a:r>
              <a:rPr lang="ru-RU" sz="4800" dirty="0">
                <a:solidFill>
                  <a:srgbClr val="00B050"/>
                </a:solidFill>
                <a:latin typeface="Georgia"/>
                <a:ea typeface="PMingLiU-ExtB"/>
              </a:rPr>
              <a:t> </a:t>
            </a:r>
            <a:r>
              <a:rPr lang="ru-RU" sz="4800" dirty="0">
                <a:solidFill>
                  <a:srgbClr val="FFFF00"/>
                </a:solidFill>
                <a:latin typeface="Georgia"/>
                <a:ea typeface="PMingLiU-ExtB"/>
              </a:rPr>
              <a:t>Д</a:t>
            </a:r>
            <a:r>
              <a:rPr lang="ru-RU" sz="4800" dirty="0">
                <a:solidFill>
                  <a:srgbClr val="FF0000"/>
                </a:solidFill>
                <a:latin typeface="Georgia"/>
                <a:ea typeface="PMingLiU-ExtB"/>
              </a:rPr>
              <a:t>Е</a:t>
            </a:r>
            <a:r>
              <a:rPr lang="ru-RU" sz="4800" dirty="0">
                <a:solidFill>
                  <a:srgbClr val="00B0F0"/>
                </a:solidFill>
                <a:latin typeface="Georgia"/>
                <a:ea typeface="PMingLiU-ExtB"/>
              </a:rPr>
              <a:t>Т</a:t>
            </a:r>
            <a:r>
              <a:rPr lang="ru-RU" sz="4800" dirty="0">
                <a:solidFill>
                  <a:srgbClr val="00B050"/>
                </a:solidFill>
                <a:latin typeface="Georgia"/>
                <a:ea typeface="PMingLiU-ExtB"/>
              </a:rPr>
              <a:t>С</a:t>
            </a:r>
            <a:r>
              <a:rPr lang="ru-RU" sz="4800" dirty="0">
                <a:solidFill>
                  <a:srgbClr val="002060"/>
                </a:solidFill>
                <a:latin typeface="Georgia"/>
                <a:ea typeface="PMingLiU-ExtB"/>
              </a:rPr>
              <a:t>Т</a:t>
            </a:r>
            <a:r>
              <a:rPr lang="ru-RU" sz="4800" dirty="0">
                <a:solidFill>
                  <a:schemeClr val="accent2"/>
                </a:solidFill>
                <a:latin typeface="Georgia"/>
                <a:ea typeface="PMingLiU-ExtB"/>
              </a:rPr>
              <a:t>В</a:t>
            </a:r>
            <a:r>
              <a:rPr lang="ru-RU" sz="4800" dirty="0">
                <a:solidFill>
                  <a:srgbClr val="FFC000"/>
                </a:solidFill>
                <a:latin typeface="Georgia"/>
                <a:ea typeface="PMingLiU-ExtB"/>
              </a:rPr>
              <a:t>О</a:t>
            </a:r>
            <a:r>
              <a:rPr lang="ru-RU" sz="4800" dirty="0">
                <a:solidFill>
                  <a:srgbClr val="00B050"/>
                </a:solidFill>
                <a:latin typeface="Georgia"/>
                <a:ea typeface="PMingLiU-ExtB"/>
              </a:rPr>
              <a:t>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>
                <a:solidFill>
                  <a:srgbClr val="002060"/>
                </a:solidFill>
                <a:latin typeface="Times New Roman"/>
                <a:cs typeface="Times New Roman"/>
              </a:rPr>
              <a:t>Благотворительный Фестиваль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2325E-BA17-41D4-A853-15EAEDC0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ru-RU"/>
              <a:t>Количественные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6671A-AEF3-4DEF-B34D-5D16EED18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>
                <a:latin typeface="Georgia"/>
              </a:rPr>
              <a:t>Количество благополучателей проекта - 100 человек (25 семей);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12285-DD72-44FF-93DB-9DB018722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8" r="21945" b="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8431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2C5E-A75F-4FAD-A3B5-F2948D0F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9" y="1905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Georgia"/>
              </a:rPr>
              <a:t>СОДЕРЖАНИЕ</a:t>
            </a:r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FC638ED9-9E37-4081-9302-9E6E8D5AD6BC}"/>
              </a:ext>
            </a:extLst>
          </p:cNvPr>
          <p:cNvSpPr/>
          <p:nvPr/>
        </p:nvSpPr>
        <p:spPr>
          <a:xfrm>
            <a:off x="4581525" y="1104900"/>
            <a:ext cx="4495800" cy="452437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С</a:t>
            </a:r>
            <a:r>
              <a:rPr lang="en-US" dirty="0">
                <a:solidFill>
                  <a:srgbClr val="FF0000"/>
                </a:solidFill>
              </a:rPr>
              <a:t>Ч</a:t>
            </a:r>
            <a:r>
              <a:rPr lang="en-US" dirty="0">
                <a:solidFill>
                  <a:srgbClr val="FFFF00"/>
                </a:solidFill>
              </a:rPr>
              <a:t>А</a:t>
            </a:r>
            <a:r>
              <a:rPr lang="en-US" dirty="0">
                <a:solidFill>
                  <a:srgbClr val="002060"/>
                </a:solidFill>
              </a:rPr>
              <a:t>С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en-US" dirty="0">
                <a:solidFill>
                  <a:schemeClr val="accent2"/>
                </a:solidFill>
              </a:rPr>
              <a:t>Л</a:t>
            </a:r>
            <a:r>
              <a:rPr lang="en-US" dirty="0">
                <a:solidFill>
                  <a:srgbClr val="00B0F0"/>
                </a:solidFill>
              </a:rPr>
              <a:t>И</a:t>
            </a:r>
            <a:r>
              <a:rPr lang="en-US" dirty="0">
                <a:solidFill>
                  <a:schemeClr val="accent3"/>
                </a:solidFill>
              </a:rPr>
              <a:t>В</a:t>
            </a:r>
            <a:r>
              <a:rPr lang="en-US" dirty="0">
                <a:solidFill>
                  <a:srgbClr val="C00000"/>
                </a:solidFill>
              </a:rPr>
              <a:t>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Д</a:t>
            </a:r>
            <a:r>
              <a:rPr lang="en-US" dirty="0">
                <a:solidFill>
                  <a:srgbClr val="FF0000"/>
                </a:solidFill>
              </a:rPr>
              <a:t>Е</a:t>
            </a:r>
            <a:r>
              <a:rPr lang="en-US" dirty="0">
                <a:solidFill>
                  <a:srgbClr val="00B0F0"/>
                </a:solidFill>
              </a:rPr>
              <a:t>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en-US" dirty="0"/>
              <a:t>Т</a:t>
            </a:r>
            <a:r>
              <a:rPr lang="en-US" dirty="0">
                <a:solidFill>
                  <a:srgbClr val="00B050"/>
                </a:solidFill>
              </a:rPr>
              <a:t>В</a:t>
            </a:r>
            <a:r>
              <a:rPr lang="en-US" dirty="0">
                <a:solidFill>
                  <a:srgbClr val="FFC000"/>
                </a:solidFill>
              </a:rPr>
              <a:t>О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EA6D47-D717-417F-BDB8-42F09394C31D}"/>
              </a:ext>
            </a:extLst>
          </p:cNvPr>
          <p:cNvSpPr/>
          <p:nvPr/>
        </p:nvSpPr>
        <p:spPr>
          <a:xfrm>
            <a:off x="8829674" y="2752724"/>
            <a:ext cx="2343150" cy="1609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Квест</a:t>
            </a:r>
            <a:r>
              <a:rPr lang="en-US" dirty="0"/>
              <a:t> "</a:t>
            </a:r>
            <a:r>
              <a:rPr lang="en-US" dirty="0" err="1"/>
              <a:t>Лукоморье</a:t>
            </a:r>
            <a:r>
              <a:rPr lang="en-US" dirty="0"/>
              <a:t>"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C35809-EF53-47D7-BDC2-A09ED04CC75F}"/>
              </a:ext>
            </a:extLst>
          </p:cNvPr>
          <p:cNvSpPr/>
          <p:nvPr/>
        </p:nvSpPr>
        <p:spPr>
          <a:xfrm>
            <a:off x="5714999" y="47624"/>
            <a:ext cx="2343150" cy="16097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Конкурс</a:t>
            </a:r>
            <a:r>
              <a:rPr lang="en-US" dirty="0"/>
              <a:t> </a:t>
            </a:r>
            <a:r>
              <a:rPr lang="en-US" dirty="0" err="1"/>
              <a:t>Талантов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2A67DB-D4E6-4945-8F5C-B619E8A6AB96}"/>
              </a:ext>
            </a:extLst>
          </p:cNvPr>
          <p:cNvSpPr/>
          <p:nvPr/>
        </p:nvSpPr>
        <p:spPr>
          <a:xfrm>
            <a:off x="2400300" y="952499"/>
            <a:ext cx="2981325" cy="185737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Родительский</a:t>
            </a:r>
            <a:r>
              <a:rPr lang="en-US" dirty="0"/>
              <a:t> </a:t>
            </a:r>
            <a:r>
              <a:rPr lang="en-US" dirty="0" err="1"/>
              <a:t>всеобуч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B0631C-A120-44BD-97D1-F153C4A608C4}"/>
              </a:ext>
            </a:extLst>
          </p:cNvPr>
          <p:cNvSpPr/>
          <p:nvPr/>
        </p:nvSpPr>
        <p:spPr>
          <a:xfrm>
            <a:off x="8277224" y="657224"/>
            <a:ext cx="2981325" cy="185737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Семейная</a:t>
            </a:r>
            <a:r>
              <a:rPr lang="en-US" dirty="0"/>
              <a:t> </a:t>
            </a:r>
            <a:r>
              <a:rPr lang="en-US" dirty="0" err="1"/>
              <a:t>Спортокиада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642128-A3C9-447C-A93F-28AAA5C30447}"/>
              </a:ext>
            </a:extLst>
          </p:cNvPr>
          <p:cNvSpPr/>
          <p:nvPr/>
        </p:nvSpPr>
        <p:spPr>
          <a:xfrm>
            <a:off x="2457449" y="2905124"/>
            <a:ext cx="2343150" cy="1609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Песочная</a:t>
            </a:r>
            <a:r>
              <a:rPr lang="en-US" dirty="0"/>
              <a:t> </a:t>
            </a:r>
            <a:r>
              <a:rPr lang="en-US" dirty="0" err="1"/>
              <a:t>Анимация</a:t>
            </a: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04AB1277-5039-4436-8BCC-1D770794FD1A}"/>
              </a:ext>
            </a:extLst>
          </p:cNvPr>
          <p:cNvSpPr/>
          <p:nvPr/>
        </p:nvSpPr>
        <p:spPr>
          <a:xfrm>
            <a:off x="3765041" y="4965191"/>
            <a:ext cx="2076450" cy="1038225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Театральная</a:t>
            </a:r>
            <a:r>
              <a:rPr lang="en-US" dirty="0"/>
              <a:t> </a:t>
            </a:r>
            <a:r>
              <a:rPr lang="en-US" dirty="0" err="1"/>
              <a:t>мастерская</a:t>
            </a:r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08A9E5F2-D3BF-4F23-8959-E14D548ABE90}"/>
              </a:ext>
            </a:extLst>
          </p:cNvPr>
          <p:cNvSpPr/>
          <p:nvPr/>
        </p:nvSpPr>
        <p:spPr>
          <a:xfrm>
            <a:off x="5898641" y="5450966"/>
            <a:ext cx="2076450" cy="1038225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Сказкотерапия</a:t>
            </a:r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21BB8C86-7958-4D15-9406-1F7D6245E3F9}"/>
              </a:ext>
            </a:extLst>
          </p:cNvPr>
          <p:cNvSpPr/>
          <p:nvPr/>
        </p:nvSpPr>
        <p:spPr>
          <a:xfrm>
            <a:off x="8041766" y="4965191"/>
            <a:ext cx="2076450" cy="1038225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Творческие</a:t>
            </a:r>
          </a:p>
          <a:p>
            <a:pPr algn="ctr"/>
            <a:r>
              <a:rPr lang="en-US" dirty="0" err="1"/>
              <a:t>мастерские</a:t>
            </a:r>
          </a:p>
        </p:txBody>
      </p:sp>
    </p:spTree>
    <p:extLst>
      <p:ext uri="{BB962C8B-B14F-4D97-AF65-F5344CB8AC3E}">
        <p14:creationId xmlns:p14="http://schemas.microsoft.com/office/powerpoint/2010/main" val="7203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20909-743B-4CFF-A797-32051039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/>
              </a:rPr>
              <a:t>"Родительский Всеобуч"</a:t>
            </a:r>
            <a:br>
              <a:rPr lang="ru-RU" dirty="0"/>
            </a:br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EFB72FF-EE91-4ACA-9B6C-A0C3A1B88388}"/>
              </a:ext>
            </a:extLst>
          </p:cNvPr>
          <p:cNvSpPr/>
          <p:nvPr/>
        </p:nvSpPr>
        <p:spPr>
          <a:xfrm>
            <a:off x="1986533" y="1511045"/>
            <a:ext cx="485775" cy="9810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717B5C7-BF03-4E36-9F54-48D5E67472FD}"/>
              </a:ext>
            </a:extLst>
          </p:cNvPr>
          <p:cNvSpPr/>
          <p:nvPr/>
        </p:nvSpPr>
        <p:spPr>
          <a:xfrm>
            <a:off x="1162050" y="2962275"/>
            <a:ext cx="2200275" cy="1371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Семейная Гостиная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BC46C8D4-6E76-4F85-893E-C618B799A845}"/>
              </a:ext>
            </a:extLst>
          </p:cNvPr>
          <p:cNvSpPr/>
          <p:nvPr/>
        </p:nvSpPr>
        <p:spPr>
          <a:xfrm>
            <a:off x="4967858" y="1511045"/>
            <a:ext cx="485775" cy="9810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ABD9C94-47F3-4BB8-B8FB-A91CBF983EC8}"/>
              </a:ext>
            </a:extLst>
          </p:cNvPr>
          <p:cNvSpPr/>
          <p:nvPr/>
        </p:nvSpPr>
        <p:spPr>
          <a:xfrm>
            <a:off x="4114800" y="3000375"/>
            <a:ext cx="2200275" cy="1371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Родительская почта: вечер вопросов и ответов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EF4ACD9-59D5-4D8F-92FE-95A768DBA108}"/>
              </a:ext>
            </a:extLst>
          </p:cNvPr>
          <p:cNvSpPr/>
          <p:nvPr/>
        </p:nvSpPr>
        <p:spPr>
          <a:xfrm>
            <a:off x="7853933" y="1511045"/>
            <a:ext cx="485775" cy="9810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77FD826-A6CC-49E3-9135-ECC8CF7E0710}"/>
              </a:ext>
            </a:extLst>
          </p:cNvPr>
          <p:cNvSpPr/>
          <p:nvPr/>
        </p:nvSpPr>
        <p:spPr>
          <a:xfrm>
            <a:off x="6943725" y="2962275"/>
            <a:ext cx="2200275" cy="1371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Родительский лекторий</a:t>
            </a:r>
          </a:p>
        </p:txBody>
      </p:sp>
    </p:spTree>
    <p:extLst>
      <p:ext uri="{BB962C8B-B14F-4D97-AF65-F5344CB8AC3E}">
        <p14:creationId xmlns:p14="http://schemas.microsoft.com/office/powerpoint/2010/main" val="296898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DC29E-E2F8-4BAD-A2D8-EC6FE4C0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К</a:t>
            </a:r>
            <a:r>
              <a:rPr lang="ru-RU" dirty="0">
                <a:solidFill>
                  <a:srgbClr val="FFFF00"/>
                </a:solidFill>
                <a:latin typeface="Times New Roman"/>
                <a:cs typeface="Times New Roman"/>
              </a:rPr>
              <a:t>о</a:t>
            </a:r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н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ур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дарований</a:t>
            </a:r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3"/>
                </a:solidFill>
                <a:latin typeface="Times New Roman"/>
                <a:cs typeface="Times New Roman"/>
              </a:rPr>
              <a:t>и</a:t>
            </a:r>
            <a:r>
              <a:rPr lang="ru-RU" dirty="0">
                <a:solidFill>
                  <a:srgbClr val="00B050"/>
                </a:solidFill>
                <a:latin typeface="Times New Roman"/>
                <a:cs typeface="Times New Roman"/>
              </a:rPr>
              <a:t> талантов</a:t>
            </a:r>
            <a:r>
              <a:rPr lang="ru-RU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27A4E-FE63-4B6C-B837-0271B191F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Georgia"/>
              </a:rPr>
              <a:t>Направления</a:t>
            </a:r>
            <a:r>
              <a:rPr lang="ru-RU" dirty="0">
                <a:latin typeface="Georgia"/>
              </a:rPr>
              <a:t>: хореография, вокал (академический и эстрадный), инструментальное музицирование, цирковое искусство;</a:t>
            </a:r>
          </a:p>
          <a:p>
            <a:r>
              <a:rPr lang="ru-RU" b="1" dirty="0">
                <a:solidFill>
                  <a:schemeClr val="tx1"/>
                </a:solidFill>
                <a:latin typeface="Georgia"/>
              </a:rPr>
              <a:t>Возрастные категории</a:t>
            </a:r>
            <a:r>
              <a:rPr lang="ru-RU" dirty="0">
                <a:latin typeface="Georgia"/>
              </a:rPr>
              <a:t>: Дети 8-11 лет, Юниоры 12-15 лет;</a:t>
            </a:r>
          </a:p>
          <a:p>
            <a:r>
              <a:rPr lang="ru-RU" b="1" dirty="0">
                <a:solidFill>
                  <a:schemeClr val="tx1"/>
                </a:solidFill>
                <a:latin typeface="Georgia"/>
              </a:rPr>
              <a:t>Номинации</a:t>
            </a:r>
            <a:r>
              <a:rPr lang="ru-RU" dirty="0">
                <a:latin typeface="Georgia"/>
              </a:rPr>
              <a:t>: соло, дуэты, малые группы (3-7 человек), </a:t>
            </a:r>
            <a:r>
              <a:rPr lang="ru-RU" dirty="0" err="1">
                <a:latin typeface="Georgia"/>
              </a:rPr>
              <a:t>формейшен</a:t>
            </a:r>
            <a:r>
              <a:rPr lang="ru-RU" dirty="0">
                <a:latin typeface="Georgia"/>
              </a:rPr>
              <a:t>;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/>
                <a:cs typeface="Times New Roman"/>
              </a:rPr>
              <a:t>Условия участия в конкурсе: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Приглашаются к участию дети, подростки - солисты; самодеятельные детские коллективы, детские ансамбли учреждений культуры и образования; 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0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CDDE8-A378-401C-B67A-8C939B7D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Члены-жюри конкурса дарований и талантов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E40B1B-09D8-4AD6-81F9-33FFFAD3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Peter Gladson One Man Band </a:t>
            </a:r>
            <a:r>
              <a:rPr lang="en-US" sz="2000" u="sng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ЧЕЛОВЕК-ОРКЕСТР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международный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певец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композитор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из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Мумбаи</a:t>
            </a:r>
            <a:r>
              <a:rPr lang="en-US" sz="2000" dirty="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. </a:t>
            </a:r>
            <a:endParaRPr lang="en-US" sz="2000" dirty="0">
              <a:solidFill>
                <a:schemeClr val="tx1"/>
              </a:solidFill>
              <a:latin typeface="Trebuchet MS" panose="020B0603020202020204"/>
            </a:endParaRPr>
          </a:p>
        </p:txBody>
      </p:sp>
      <p:pic>
        <p:nvPicPr>
          <p:cNvPr id="4" name="Рисунок 4" descr="Изображение выглядит как человек, внешний, молодой, но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FDE65EB-675B-43DF-8EE9-8809C678B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6D4A4-258C-48C2-9570-BA08A794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u-RU" dirty="0"/>
              <a:t>КАЙРА</a:t>
            </a:r>
            <a:endParaRPr lang="ru-RU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A5E1638-949D-43B0-93E4-AADCCF0D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620" y="276756"/>
            <a:ext cx="2934714" cy="56164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Georgia"/>
                <a:ea typeface="+mn-lt"/>
                <a:cs typeface="+mn-lt"/>
              </a:rPr>
              <a:t> ПРОФЕССИОНАЛЬНАЯ ТАНЦОВЩИЦА ОРИГИНАЛЬНОГО ЖАНРА; </a:t>
            </a:r>
            <a:endParaRPr lang="en-US" sz="160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Georgia"/>
                <a:ea typeface="+mn-lt"/>
                <a:cs typeface="+mn-lt"/>
              </a:rPr>
              <a:t>СОЗДАТЕЛЬ СОБСТВЕННОГО СТИЛЯ </a:t>
            </a:r>
            <a:r>
              <a:rPr lang="en-US" sz="1600" dirty="0" err="1">
                <a:latin typeface="Georgia"/>
                <a:ea typeface="+mn-lt"/>
                <a:cs typeface="+mn-lt"/>
              </a:rPr>
              <a:t>Kayra</a:t>
            </a:r>
            <a:r>
              <a:rPr lang="en-US" sz="1600" dirty="0">
                <a:latin typeface="Georgia"/>
                <a:ea typeface="+mn-lt"/>
                <a:cs typeface="+mn-lt"/>
              </a:rPr>
              <a:t>-style; </a:t>
            </a:r>
            <a:endParaRPr lang="en-US" sz="160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Georgia"/>
                <a:ea typeface="+mn-lt"/>
                <a:cs typeface="+mn-lt"/>
              </a:rPr>
              <a:t>СУДЬЯ ВСЕРОССИЙСКОЙ КАТЕГОРИИ ПО ТАНЦАМ; </a:t>
            </a:r>
            <a:endParaRPr lang="en-US" sz="160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Georgia"/>
                <a:ea typeface="+mn-lt"/>
                <a:cs typeface="+mn-lt"/>
              </a:rPr>
              <a:t>ПРЕЗИДЕНТ САНКТ-ПЕТЕРБУРГСКОГО ЦЕНТРА ИНДОКИТАЙСКОЙ И ДАЛЬНЕВОСТОЧНОЙ КУЛЬТУРЫ; </a:t>
            </a:r>
            <a:endParaRPr lang="en-US" sz="160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Georgia"/>
                <a:ea typeface="+mn-lt"/>
                <a:cs typeface="+mn-lt"/>
              </a:rPr>
              <a:t>ИНСТРУКТОР ПО БОЕВЫМ ИСКУССТВАМ; </a:t>
            </a:r>
            <a:endParaRPr lang="en-US" sz="1600">
              <a:latin typeface="Georgi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>
              <a:latin typeface="Georgia"/>
            </a:endParaRPr>
          </a:p>
        </p:txBody>
      </p:sp>
      <p:pic>
        <p:nvPicPr>
          <p:cNvPr id="4" name="Рисунок 4" descr="Изображение выглядит как человек, фотография, молодой, в поз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91F3A53-E144-40C4-BC4A-34DBE9B58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r="1507" b="2"/>
          <a:stretch/>
        </p:blipFill>
        <p:spPr>
          <a:xfrm>
            <a:off x="412751" y="142908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C0A97-69F7-4CC6-A158-EBED4BC5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023" y="-521132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/>
              <a:t>Наталья Курганова</a:t>
            </a:r>
            <a:endParaRPr lang="ru-RU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30D67605-098C-42CC-B96D-F581BCAE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9625" y="2597843"/>
            <a:ext cx="3179628" cy="2462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Певица </a:t>
            </a:r>
            <a:endParaRPr lang="ru-RU">
              <a:solidFill>
                <a:schemeClr val="tx1"/>
              </a:solidFill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Композитор </a:t>
            </a:r>
            <a:endParaRPr lang="en-US">
              <a:solidFill>
                <a:schemeClr val="tx1"/>
              </a:solidFill>
              <a:latin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Преподаватель академического вокала в Cambridge International School (г. Санкт-Петербург)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dirty="0"/>
          </a:p>
          <a:p>
            <a:pPr algn="r"/>
            <a:endParaRPr lang="en-US" sz="1800" dirty="0"/>
          </a:p>
        </p:txBody>
      </p:sp>
      <p:pic>
        <p:nvPicPr>
          <p:cNvPr id="8" name="Рисунок 8" descr="Изображение выглядит как человек, внутренний, держит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371542F-572A-4A39-B6FA-01738DC587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-2" b="26555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E4BF5-2697-4F13-B2F1-04A13AC4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ru-RU" sz="3300" dirty="0">
                <a:solidFill>
                  <a:srgbClr val="C00000"/>
                </a:solidFill>
              </a:rPr>
              <a:t>Ольга Никитина-Дикова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34DA01-41ED-409E-ABC2-6D22D4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Хореограф-постановщик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Руководитель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коллектива</a:t>
            </a:r>
            <a:r>
              <a:rPr lang="en-US" dirty="0">
                <a:ea typeface="+mn-lt"/>
                <a:cs typeface="+mn-lt"/>
              </a:rPr>
              <a:t> “AMIRA DANCE” - </a:t>
            </a:r>
            <a:r>
              <a:rPr lang="en-US" dirty="0" err="1">
                <a:ea typeface="+mn-lt"/>
                <a:cs typeface="+mn-lt"/>
              </a:rPr>
              <a:t>одного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ярких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креативных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творческих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коллективов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восточного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танца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Санкт-Петербурга</a:t>
            </a:r>
            <a:r>
              <a:rPr lang="en-US" dirty="0">
                <a:ea typeface="+mn-lt"/>
                <a:cs typeface="+mn-lt"/>
              </a:rPr>
              <a:t>;</a:t>
            </a:r>
          </a:p>
          <a:p>
            <a:r>
              <a:rPr lang="en-US" dirty="0" err="1">
                <a:ea typeface="+mn-lt"/>
                <a:cs typeface="+mn-lt"/>
              </a:rPr>
              <a:t>Сертифицированный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педагог</a:t>
            </a:r>
            <a:r>
              <a:rPr lang="en-US" dirty="0">
                <a:ea typeface="+mn-lt"/>
                <a:cs typeface="+mn-lt"/>
              </a:rPr>
              <a:t> CAIRO MIRAGE BELLYDANCE UNION;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Имеет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судейскую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категорию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версии</a:t>
            </a:r>
            <a:r>
              <a:rPr lang="en-US" dirty="0">
                <a:ea typeface="+mn-lt"/>
                <a:cs typeface="+mn-lt"/>
              </a:rPr>
              <a:t> ОРТО;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4" descr="Изображение выглядит как здание, передний, держит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A58FDA6-4794-4C96-AD19-8FAAA39A2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06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39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A6187-3F4F-4F09-AA1A-4C698639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359" y="2428875"/>
            <a:ext cx="3737268" cy="27495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Цирковой, огненный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коллектив "Kresiva"</a:t>
            </a:r>
            <a:br>
              <a:rPr lang="ru-RU" dirty="0">
                <a:latin typeface="Times New Roman"/>
                <a:cs typeface="Times New Roman"/>
              </a:rPr>
            </a:b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Республика Беларусь</a:t>
            </a:r>
            <a:br>
              <a:rPr lang="ru-RU" sz="3100" dirty="0">
                <a:latin typeface="Times New Roman"/>
                <a:cs typeface="Times New Roman"/>
              </a:rPr>
            </a:br>
            <a:endParaRPr lang="ru-RU" sz="3100" dirty="0">
              <a:latin typeface="Times New Roman"/>
              <a:cs typeface="Times New Roman"/>
            </a:endParaRPr>
          </a:p>
        </p:txBody>
      </p:sp>
      <p:pic>
        <p:nvPicPr>
          <p:cNvPr id="8" name="Рисунок 8" descr="Изображение выглядит как огонь, трава, человек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70B3CF8-5829-4690-8C98-3314C6B49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5" r="25210" b="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8022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133E1-C8ED-4A9A-82F6-CDE2C5A7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>
                <a:solidFill>
                  <a:srgbClr val="002060"/>
                </a:solidFill>
              </a:rPr>
              <a:t>Специальный Гость 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>
                <a:solidFill>
                  <a:srgbClr val="002060"/>
                </a:solidFill>
              </a:rPr>
              <a:t>-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>
                <a:solidFill>
                  <a:srgbClr val="002060"/>
                </a:solidFill>
              </a:rPr>
              <a:t>Вадим Гордеев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41D87-5831-4946-A7C5-6FE9E657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Иллюзионист;</a:t>
            </a:r>
          </a:p>
          <a:p>
            <a:r>
              <a:rPr lang="en-US">
                <a:ea typeface="+mn-lt"/>
                <a:cs typeface="+mn-lt"/>
              </a:rPr>
              <a:t>Призер чемпионата России по фокусам; 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Участник международного шоу-фестиваля «Masters of Magic» в Италии;</a:t>
            </a:r>
            <a:endParaRPr lang="en-US"/>
          </a:p>
        </p:txBody>
      </p:sp>
      <p:pic>
        <p:nvPicPr>
          <p:cNvPr id="4" name="Рисунок 4" descr="Изображение выглядит как человек, держит, мужчина, мальч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39AD32-529E-414E-A441-10BE9A75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6100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16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5844-4708-479F-8278-B1CB0766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onstantia"/>
                <a:cs typeface="Segoe UI"/>
              </a:rPr>
              <a:t>Основные</a:t>
            </a:r>
            <a:r>
              <a:rPr lang="en-US" dirty="0">
                <a:solidFill>
                  <a:srgbClr val="002060"/>
                </a:solidFill>
                <a:latin typeface="Constantia"/>
                <a:cs typeface="Segoe U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nstantia"/>
                <a:cs typeface="Segoe UI"/>
              </a:rPr>
              <a:t>целевые</a:t>
            </a:r>
            <a:r>
              <a:rPr lang="en-US" dirty="0">
                <a:solidFill>
                  <a:srgbClr val="002060"/>
                </a:solidFill>
                <a:latin typeface="Constantia"/>
                <a:cs typeface="Segoe U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nstantia"/>
                <a:cs typeface="Segoe UI"/>
              </a:rPr>
              <a:t>группы</a:t>
            </a:r>
            <a:r>
              <a:rPr lang="en-US" dirty="0">
                <a:solidFill>
                  <a:srgbClr val="002060"/>
                </a:solidFill>
                <a:latin typeface="Constantia"/>
                <a:cs typeface="Segoe U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nstantia"/>
                <a:cs typeface="Segoe UI"/>
              </a:rPr>
              <a:t>проекта</a:t>
            </a:r>
            <a:endParaRPr lang="en-US" dirty="0">
              <a:solidFill>
                <a:srgbClr val="002060"/>
              </a:solidFill>
              <a:latin typeface="Constantia"/>
              <a:cs typeface="Segoe U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6DB274-3EFA-494B-9B56-3DBCCF4F616D}"/>
              </a:ext>
            </a:extLst>
          </p:cNvPr>
          <p:cNvSpPr/>
          <p:nvPr/>
        </p:nvSpPr>
        <p:spPr>
          <a:xfrm>
            <a:off x="5772150" y="1714500"/>
            <a:ext cx="4391025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Дети</a:t>
            </a: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, 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оставшиеся</a:t>
            </a: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попечения</a:t>
            </a: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родителей</a:t>
            </a:r>
            <a:r>
              <a:rPr lang="en-US" sz="32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endParaRPr lang="en-US" dirty="0" err="1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03BED2-93A4-4F83-A815-52848BD9FEAF}"/>
              </a:ext>
            </a:extLst>
          </p:cNvPr>
          <p:cNvSpPr/>
          <p:nvPr/>
        </p:nvSpPr>
        <p:spPr>
          <a:xfrm>
            <a:off x="819150" y="1714500"/>
            <a:ext cx="4391025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/>
                <a:cs typeface="Times New Roman"/>
              </a:rPr>
              <a:t>Дети-сироты</a:t>
            </a: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73A3CA1-AB60-4B18-B777-9D7129A86E0D}"/>
              </a:ext>
            </a:extLst>
          </p:cNvPr>
          <p:cNvSpPr/>
          <p:nvPr/>
        </p:nvSpPr>
        <p:spPr>
          <a:xfrm rot="-1620000">
            <a:off x="2805683" y="3749420"/>
            <a:ext cx="48577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8770A40-6603-4E9B-8DD7-093B7BAAAA33}"/>
              </a:ext>
            </a:extLst>
          </p:cNvPr>
          <p:cNvSpPr/>
          <p:nvPr/>
        </p:nvSpPr>
        <p:spPr>
          <a:xfrm rot="1320000">
            <a:off x="7834883" y="3749420"/>
            <a:ext cx="485775" cy="98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5DE0EFFD-58D7-4754-8EC0-D370236DFEBB}"/>
              </a:ext>
            </a:extLst>
          </p:cNvPr>
          <p:cNvSpPr/>
          <p:nvPr/>
        </p:nvSpPr>
        <p:spPr>
          <a:xfrm>
            <a:off x="3162300" y="4381500"/>
            <a:ext cx="4762500" cy="23526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Воспитывающиеся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Приемных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Семьях</a:t>
            </a:r>
            <a:endParaRPr lang="en-US" sz="2400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6581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C6117-CC69-4CB5-8CA5-DE6C426E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Партнер проекта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08027A-9BD4-48E3-A053-E492BB70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Уникальная авторская гимнастика для моделирования фигуры, коррекции осанки, увеличения растяжки, восстановления подвижности суставов и гибкости позвоночника;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C8953D0-562D-41B1-AC3E-D12E07AB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9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2A42-B786-4916-A5F2-03BAD6FE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17" y="59267"/>
            <a:ext cx="8586085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Календарный План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89467BC-A57F-4571-8290-79F972D06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04454"/>
              </p:ext>
            </p:extLst>
          </p:nvPr>
        </p:nvGraphicFramePr>
        <p:xfrm>
          <a:off x="910696" y="668338"/>
          <a:ext cx="8596306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30">
                  <a:extLst>
                    <a:ext uri="{9D8B030D-6E8A-4147-A177-3AD203B41FA5}">
                      <a16:colId xmlns:a16="http://schemas.microsoft.com/office/drawing/2014/main" val="2915282683"/>
                    </a:ext>
                  </a:extLst>
                </a:gridCol>
                <a:gridCol w="3214687">
                  <a:extLst>
                    <a:ext uri="{9D8B030D-6E8A-4147-A177-3AD203B41FA5}">
                      <a16:colId xmlns:a16="http://schemas.microsoft.com/office/drawing/2014/main" val="2028448609"/>
                    </a:ext>
                  </a:extLst>
                </a:gridCol>
                <a:gridCol w="1393031">
                  <a:extLst>
                    <a:ext uri="{9D8B030D-6E8A-4147-A177-3AD203B41FA5}">
                      <a16:colId xmlns:a16="http://schemas.microsoft.com/office/drawing/2014/main" val="1100576867"/>
                    </a:ext>
                  </a:extLst>
                </a:gridCol>
                <a:gridCol w="3548058">
                  <a:extLst>
                    <a:ext uri="{9D8B030D-6E8A-4147-A177-3AD203B41FA5}">
                      <a16:colId xmlns:a16="http://schemas.microsoft.com/office/drawing/2014/main" val="1594864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</a:rPr>
                        <a:t>Количественные показатели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11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Поиск и утверждение площадки для проведения 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15.02-29.02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Площадки вместимостью до 100 человек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Поиск спонсорских и партнерских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1.03-31.03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Не менее 3-х спонсорских, партнерских организаций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49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Распространение приглашений на фестиваль, начало регистрации участников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1.03-31.03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100 приглашений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3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Утверждение членов-жюри и специальных гостей фестиваля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1.04-30.04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10 человек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0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Закупка призового фонда для </a:t>
                      </a:r>
                      <a:r>
                        <a:rPr lang="ru-RU" sz="1600"/>
                        <a:t>участников и победителей </a:t>
                      </a:r>
                      <a:r>
                        <a:rPr lang="ru-RU" sz="1600" dirty="0"/>
                        <a:t>конкурса-талантов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1.05-31.05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Дипломы - 48 шт;</a:t>
                      </a:r>
                      <a:endParaRPr lang="ru-RU" sz="1600" dirty="0"/>
                    </a:p>
                    <a:p>
                      <a:pPr lvl="0">
                        <a:buNone/>
                      </a:pPr>
                      <a:r>
                        <a:rPr lang="ru-RU" sz="1600"/>
                        <a:t>Медали - 24 шт;</a:t>
                      </a:r>
                      <a:endParaRPr lang="ru-RU" sz="1600" dirty="0"/>
                    </a:p>
                    <a:p>
                      <a:pPr lvl="0">
                        <a:buNone/>
                      </a:pPr>
                      <a:r>
                        <a:rPr lang="ru-RU" sz="1600"/>
                        <a:t>Кубки - 12 шт;</a:t>
                      </a:r>
                      <a:endParaRPr lang="ru-RU" sz="1600" dirty="0"/>
                    </a:p>
                    <a:p>
                      <a:pPr lvl="0">
                        <a:buNone/>
                      </a:pPr>
                      <a:r>
                        <a:rPr lang="ru-RU" sz="1600"/>
                        <a:t>Кружки - 100 шт;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Привлечение средств СМИ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1.06-30.06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От 3-х до 5-ти источников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1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Проведение фестиваля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Диапазон дат 7.07-12.07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Длительность фестиваля - 3 дня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0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77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3817-2F83-4C05-97BC-220D9569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ru-RU"/>
              <a:t>Качественные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58474-678D-46AF-8964-D59FEEF2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Выявление талантов одаренных детей из приёмных семей;</a:t>
            </a:r>
          </a:p>
          <a:p>
            <a:r>
              <a:rPr lang="ru-RU"/>
              <a:t>Укрепление института приемной семьи;</a:t>
            </a:r>
          </a:p>
          <a:p>
            <a:r>
              <a:rPr lang="ru-RU"/>
              <a:t>Привлечение внимания общественности к институту приемной семьи;</a:t>
            </a:r>
          </a:p>
          <a:p>
            <a:r>
              <a:rPr lang="ru-RU"/>
              <a:t>Увелечение мотивации принятия нового ребенка в семью среди супружеских пар;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C305-1803-4759-9AD7-CD015D1DE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r="22965" b="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49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E721C1C-25F9-4317-B872-2444BC5A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92C555F-2EA8-43FC-804A-C8A0197DE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E2B455-492A-43D3-B378-54B66D571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EF09B3D2-B58A-4ABA-B2A8-4680BF06C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0FA9C903-985C-4D49-8C1A-6EB5017F8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E12832F-B33A-49C7-8994-68EED855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6F17E22-3CE0-4111-ADB4-5612B4B35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19E3FD99-5A4A-45A3-A6F7-37CE98B5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2F6B9C22-3B33-4E9D-ADFA-7EB9D3771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8791F96-6634-47EA-9924-199C50AD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E246BDC-8C6E-4555-9F43-E9B2D16B2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80DAE-8733-4702-848D-974961AE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latin typeface="Georgia"/>
              </a:rPr>
              <a:t>Краткая аннотация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1366470-C97D-4B6A-93D2-F0709C8EF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46809"/>
              </p:ext>
            </p:extLst>
          </p:nvPr>
        </p:nvGraphicFramePr>
        <p:xfrm>
          <a:off x="3730710" y="468314"/>
          <a:ext cx="8269730" cy="63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84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1778F-3CAD-4C83-A7A4-7C000E2D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552" y="258870"/>
            <a:ext cx="6960759" cy="1844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Цель проекта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CF34-F68E-470A-AB65-19D0CB02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386" y="3210671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err="1">
                <a:solidFill>
                  <a:srgbClr val="FFFFFF"/>
                </a:solidFill>
                <a:latin typeface="Georgia"/>
              </a:rPr>
              <a:t>Развитие</a:t>
            </a:r>
            <a:r>
              <a:rPr lang="en-US" sz="3200">
                <a:solidFill>
                  <a:srgbClr val="FFFFFF"/>
                </a:solidFill>
                <a:latin typeface="Georgia"/>
              </a:rPr>
              <a:t> и </a:t>
            </a:r>
            <a:r>
              <a:rPr lang="en-US" sz="3200" err="1">
                <a:solidFill>
                  <a:srgbClr val="FFFFFF"/>
                </a:solidFill>
                <a:latin typeface="Georgia"/>
              </a:rPr>
              <a:t>укрепление</a:t>
            </a:r>
            <a:r>
              <a:rPr lang="en-US" sz="32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Georgia"/>
              </a:rPr>
              <a:t>института</a:t>
            </a:r>
            <a:r>
              <a:rPr lang="en-US" sz="32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Georgia"/>
              </a:rPr>
              <a:t>приемной</a:t>
            </a:r>
            <a:r>
              <a:rPr lang="en-US" sz="32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200" err="1">
                <a:solidFill>
                  <a:srgbClr val="FFFFFF"/>
                </a:solidFill>
                <a:latin typeface="Georgia"/>
              </a:rPr>
              <a:t>семьи</a:t>
            </a:r>
            <a:r>
              <a:rPr lang="en-US" sz="3200">
                <a:solidFill>
                  <a:srgbClr val="FFFFFF"/>
                </a:solidFill>
                <a:latin typeface="Georgia"/>
              </a:rPr>
              <a:t>;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DBE947-FB50-41AE-A0D5-C5DACA3C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Задачи проекта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37F765-2449-4073-9589-B440F3C71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5556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91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6DF63-B580-43B4-9662-98ECCD3C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err="1">
                <a:latin typeface="Georgia"/>
                <a:cs typeface="Times New Roman"/>
              </a:rPr>
              <a:t>Описание</a:t>
            </a:r>
            <a:r>
              <a:rPr lang="en-US">
                <a:latin typeface="Georgia"/>
                <a:cs typeface="Times New Roman"/>
              </a:rPr>
              <a:t> </a:t>
            </a:r>
            <a:r>
              <a:rPr lang="en-US" err="1">
                <a:latin typeface="Georgia"/>
                <a:cs typeface="Times New Roman"/>
              </a:rPr>
              <a:t>проблемы</a:t>
            </a:r>
            <a:endParaRPr lang="en-US">
              <a:latin typeface="Georgia"/>
              <a:cs typeface="Times New Roman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A71384F-F8BB-4701-95AB-4E58DC5A8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27595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85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261D85-4910-4221-8408-A0F3A1D3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4" y="1107319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err="1">
                <a:solidFill>
                  <a:srgbClr val="0070C0"/>
                </a:solidFill>
                <a:latin typeface="Georgia"/>
              </a:rPr>
              <a:t>Актуальность</a:t>
            </a:r>
            <a:r>
              <a:rPr lang="en-US" sz="4100" dirty="0">
                <a:solidFill>
                  <a:srgbClr val="0070C0"/>
                </a:solidFill>
                <a:latin typeface="Georgia"/>
              </a:rPr>
              <a:t> </a:t>
            </a:r>
            <a:r>
              <a:rPr lang="en-US" sz="4100" err="1">
                <a:solidFill>
                  <a:srgbClr val="0070C0"/>
                </a:solidFill>
                <a:latin typeface="Georgia"/>
              </a:rPr>
              <a:t>проекта</a:t>
            </a:r>
            <a:r>
              <a:rPr lang="en-US" sz="4100" dirty="0">
                <a:solidFill>
                  <a:srgbClr val="0070C0"/>
                </a:solidFill>
                <a:latin typeface="Georgia"/>
              </a:rPr>
              <a:t> </a:t>
            </a:r>
            <a:r>
              <a:rPr lang="en-US" sz="4100" err="1">
                <a:solidFill>
                  <a:srgbClr val="0070C0"/>
                </a:solidFill>
                <a:latin typeface="Georgia"/>
              </a:rPr>
              <a:t>для</a:t>
            </a:r>
            <a:r>
              <a:rPr lang="en-US" sz="4100" dirty="0">
                <a:solidFill>
                  <a:srgbClr val="0070C0"/>
                </a:solidFill>
                <a:latin typeface="Georgia"/>
              </a:rPr>
              <a:t> </a:t>
            </a:r>
            <a:r>
              <a:rPr lang="en-US" sz="4100" err="1">
                <a:solidFill>
                  <a:srgbClr val="0070C0"/>
                </a:solidFill>
                <a:latin typeface="Georgia"/>
              </a:rPr>
              <a:t>молодежи</a:t>
            </a:r>
            <a:endParaRPr lang="ru-RU" err="1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C9CB19-5C84-400F-8092-0F01B263C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735222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69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35563-DDF1-4CC4-A9B6-BA22279E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17" y="1314090"/>
            <a:ext cx="4680782" cy="170798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Georgia"/>
              </a:rPr>
              <a:t>Организации и учреждения,</a:t>
            </a:r>
            <a:br>
              <a:rPr lang="ru-RU" sz="2800" b="1" dirty="0">
                <a:solidFill>
                  <a:schemeClr val="tx1"/>
                </a:solidFill>
                <a:latin typeface="Georgia"/>
              </a:rPr>
            </a:br>
            <a:r>
              <a:rPr lang="ru-RU" sz="2800" b="1" dirty="0">
                <a:solidFill>
                  <a:schemeClr val="tx1"/>
                </a:solidFill>
                <a:latin typeface="Georgia"/>
              </a:rPr>
              <a:t> которые планируется задействовать </a:t>
            </a:r>
            <a:br>
              <a:rPr lang="ru-RU" sz="2800" b="1" dirty="0">
                <a:solidFill>
                  <a:schemeClr val="tx1"/>
                </a:solidFill>
                <a:latin typeface="Georgia"/>
              </a:rPr>
            </a:br>
            <a:r>
              <a:rPr lang="ru-RU" sz="2800" b="1" dirty="0">
                <a:solidFill>
                  <a:schemeClr val="tx1"/>
                </a:solidFill>
                <a:latin typeface="Georgia"/>
              </a:rPr>
              <a:t>в проекте</a:t>
            </a:r>
            <a:r>
              <a:rPr lang="ru-RU" sz="2000" b="1" dirty="0">
                <a:solidFill>
                  <a:schemeClr val="tx1"/>
                </a:solidFill>
                <a:latin typeface="Georgia"/>
              </a:rPr>
              <a:t>:</a:t>
            </a:r>
            <a:endParaRPr lang="ru-RU" b="1" dirty="0">
              <a:solidFill>
                <a:schemeClr val="tx1"/>
              </a:solidFill>
              <a:latin typeface="Georgi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1DA37-AAB1-413A-92BE-F51BE175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343" y="3523841"/>
            <a:ext cx="4064439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/>
              <a:t>Комитет по социальной политике Санкт-Петербурга;</a:t>
            </a:r>
          </a:p>
          <a:p>
            <a:r>
              <a:rPr lang="ru-RU" sz="2400" dirty="0"/>
              <a:t>Центры социальной помощи семье и детям;</a:t>
            </a: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FAA0B-BB07-4403-9018-D037B4215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4" r="17332" b="-4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7142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3581-213B-44C0-BA32-1EF25485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ru-RU">
                <a:latin typeface="Georgia"/>
              </a:rPr>
              <a:t>Молодежные организации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12058-BA7D-47A7-921D-8498275A1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>
                <a:latin typeface="Georgia"/>
              </a:rPr>
              <a:t>Союз Культурной Молодежи Санкт-Петербурга;</a:t>
            </a:r>
          </a:p>
          <a:p>
            <a:r>
              <a:rPr lang="ru-RU" sz="2800">
                <a:latin typeface="Georgia"/>
              </a:rPr>
              <a:t>Молодая гвардия Санкт-Петербурга;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1FD5A-2692-4FA9-A5B2-68525F8AE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5" r="25526" b="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24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Facet</vt:lpstr>
      <vt:lpstr>"СЧАСТЛИВОЕ ДЕТСТВО"</vt:lpstr>
      <vt:lpstr>Основные целевые группы проекта</vt:lpstr>
      <vt:lpstr>Краткая аннотация</vt:lpstr>
      <vt:lpstr>Цель проекта</vt:lpstr>
      <vt:lpstr>Задачи проекта</vt:lpstr>
      <vt:lpstr>Описание проблемы</vt:lpstr>
      <vt:lpstr>Актуальность проекта для молодежи</vt:lpstr>
      <vt:lpstr>Организации и учреждения,  которые планируется задействовать  в проекте:</vt:lpstr>
      <vt:lpstr>Молодежные организации</vt:lpstr>
      <vt:lpstr>Количественные показатели</vt:lpstr>
      <vt:lpstr>СОДЕРЖАНИЕ</vt:lpstr>
      <vt:lpstr>"Родительский Всеобуч" </vt:lpstr>
      <vt:lpstr>Конкурс дарований и талантов </vt:lpstr>
      <vt:lpstr>Члены-жюри конкурса дарований и талантов</vt:lpstr>
      <vt:lpstr>КАЙРА</vt:lpstr>
      <vt:lpstr>Наталья Курганова</vt:lpstr>
      <vt:lpstr>Ольга Никитина-Дикова</vt:lpstr>
      <vt:lpstr>Цирковой, огненный коллектив "Kresiva" Республика Беларусь </vt:lpstr>
      <vt:lpstr>Специальный Гость  - Вадим Гордеев</vt:lpstr>
      <vt:lpstr>Партнер проекта</vt:lpstr>
      <vt:lpstr>Календарный План</vt:lpstr>
      <vt:lpstr>Качественные показатели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1332</cp:revision>
  <dcterms:created xsi:type="dcterms:W3CDTF">2020-01-18T13:46:10Z</dcterms:created>
  <dcterms:modified xsi:type="dcterms:W3CDTF">2020-04-21T13:22:55Z</dcterms:modified>
</cp:coreProperties>
</file>