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5143500" cx="9144000"/>
  <p:notesSz cx="6858000" cy="9144000"/>
  <p:embeddedFontLst>
    <p:embeddedFont>
      <p:font typeface="Roboto"/>
      <p:regular r:id="rId56"/>
      <p:bold r:id="rId57"/>
      <p:italic r:id="rId58"/>
      <p:boldItalic r:id="rId59"/>
    </p:embeddedFont>
    <p:embeddedFont>
      <p:font typeface="Caveat"/>
      <p:regular r:id="rId60"/>
      <p:bold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1" Type="http://schemas.openxmlformats.org/officeDocument/2006/relationships/font" Target="fonts/Caveat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Caveat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Roboto-bold.fntdata"/><Relationship Id="rId12" Type="http://schemas.openxmlformats.org/officeDocument/2006/relationships/slide" Target="slides/slide7.xml"/><Relationship Id="rId56" Type="http://schemas.openxmlformats.org/officeDocument/2006/relationships/font" Target="fonts/Roboto-regular.fntdata"/><Relationship Id="rId15" Type="http://schemas.openxmlformats.org/officeDocument/2006/relationships/slide" Target="slides/slide10.xml"/><Relationship Id="rId59" Type="http://schemas.openxmlformats.org/officeDocument/2006/relationships/font" Target="fonts/Roboto-boldItalic.fntdata"/><Relationship Id="rId14" Type="http://schemas.openxmlformats.org/officeDocument/2006/relationships/slide" Target="slides/slide9.xml"/><Relationship Id="rId58" Type="http://schemas.openxmlformats.org/officeDocument/2006/relationships/font" Target="fonts/Robot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6f73a04f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6f73a0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ccf357888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ccf35788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c0f0343d5_0_4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c0f0343d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c0f0343d5_0_12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6c0f0343d5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c0f0343d5_0_3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c0f0343d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6c0f0343d5_0_13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6c0f0343d5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5e30d4030_1_2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5e30d4030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c0f0343d5_0_1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6c0f0343d5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d0b7e52de_0_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d0b7e52d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6c0f0343d5_0_1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6c0f0343d5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5e30d4030_4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5e30d4030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c6f73a04f_0_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c6f73a04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7671151680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767115168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75e30d4030_4_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75e30d4030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cb5c2845e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cb5c2845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5e30d4030_1_5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75e30d4030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88dbd92e47_0_1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88dbd92e4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c0f0343d5_0_18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6c0f0343d5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6c0f0343d5_0_18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6c0f0343d5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c6f73a04f_0_2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c6f73a04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6c0f0343d5_0_19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6c0f0343d5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75e9826855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75e98268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c0f0343d5_0_10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c0f0343d5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6c0f0343d5_0_21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6c0f0343d5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6c0f0343d5_0_22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6c0f0343d5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c0f0343d5_0_23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6c0f0343d5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c0f0343d5_0_25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6c0f0343d5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75e30d4030_1_2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75e30d4030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6c0f0343d5_0_23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6c0f0343d5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75e30d4030_1_4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75e30d4030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6c0f0343d5_0_26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6c0f0343d5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c0f0343d5_0_28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c0f0343d5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75e30d4030_1_10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75e30d4030_1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5e9826855_0_2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5e982685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6c3de61142_0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6c3de6114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6c3de61142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6c3de6114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75e30d4030_1_7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75e30d4030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6ca6edf14d_0_5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6ca6edf14d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6ca6edf14d_0_4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6ca6edf14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6c3de61142_0_3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6c3de61142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6ca6edf14d_0_13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6ca6edf14d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6c3de61142_0_3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6c3de61142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6c98df39d1_0_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6c98df39d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c6f73a04f_0_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c6f73a04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6ca6edf14d_0_3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6ca6edf14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c6f73a04f_0_4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c6f73a04f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c0f0343d5_0_1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6c0f0343d5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ca6edf14d_0_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ca6edf14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c0f0343d5_0_11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6c0f0343d5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c0f0343d5_0_1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c0f0343d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vk.com/im?sel=391523533&amp;st=%23%D0%94%D0%BE%D0%B1%D1%80%D1%8B%D0%B5_%D0%BA%D1%80%D1%8B%D1%88%D0%B5%D1%87%D0%BA%D0%B8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jpg"/><Relationship Id="rId10" Type="http://schemas.openxmlformats.org/officeDocument/2006/relationships/image" Target="../media/image15.jpg"/><Relationship Id="rId13" Type="http://schemas.openxmlformats.org/officeDocument/2006/relationships/image" Target="../media/image23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image" Target="../media/image17.jpg"/><Relationship Id="rId9" Type="http://schemas.openxmlformats.org/officeDocument/2006/relationships/image" Target="../media/image25.jpg"/><Relationship Id="rId15" Type="http://schemas.openxmlformats.org/officeDocument/2006/relationships/image" Target="../media/image22.png"/><Relationship Id="rId14" Type="http://schemas.openxmlformats.org/officeDocument/2006/relationships/image" Target="../media/image16.png"/><Relationship Id="rId5" Type="http://schemas.openxmlformats.org/officeDocument/2006/relationships/image" Target="../media/image50.png"/><Relationship Id="rId6" Type="http://schemas.openxmlformats.org/officeDocument/2006/relationships/image" Target="../media/image14.png"/><Relationship Id="rId7" Type="http://schemas.openxmlformats.org/officeDocument/2006/relationships/image" Target="../media/image12.png"/><Relationship Id="rId8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Relationship Id="rId4" Type="http://schemas.openxmlformats.org/officeDocument/2006/relationships/image" Target="../media/image2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Relationship Id="rId4" Type="http://schemas.openxmlformats.org/officeDocument/2006/relationships/image" Target="../media/image26.png"/><Relationship Id="rId5" Type="http://schemas.openxmlformats.org/officeDocument/2006/relationships/image" Target="../media/image9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png"/><Relationship Id="rId4" Type="http://schemas.openxmlformats.org/officeDocument/2006/relationships/image" Target="../media/image35.jpg"/><Relationship Id="rId5" Type="http://schemas.openxmlformats.org/officeDocument/2006/relationships/image" Target="../media/image36.png"/><Relationship Id="rId6" Type="http://schemas.openxmlformats.org/officeDocument/2006/relationships/image" Target="../media/image26.png"/><Relationship Id="rId7" Type="http://schemas.openxmlformats.org/officeDocument/2006/relationships/image" Target="../media/image37.jpg"/><Relationship Id="rId8" Type="http://schemas.openxmlformats.org/officeDocument/2006/relationships/image" Target="../media/image4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png"/><Relationship Id="rId4" Type="http://schemas.openxmlformats.org/officeDocument/2006/relationships/image" Target="../media/image78.png"/><Relationship Id="rId5" Type="http://schemas.openxmlformats.org/officeDocument/2006/relationships/image" Target="../media/image47.png"/><Relationship Id="rId6" Type="http://schemas.openxmlformats.org/officeDocument/2006/relationships/image" Target="../media/image67.png"/></Relationships>
</file>

<file path=ppt/slides/_rels/slide39.xml.rels><?xml version="1.0" encoding="UTF-8" standalone="yes"?><Relationships xmlns="http://schemas.openxmlformats.org/package/2006/relationships"><Relationship Id="rId11" Type="http://schemas.openxmlformats.org/officeDocument/2006/relationships/image" Target="../media/image55.png"/><Relationship Id="rId10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jpg"/><Relationship Id="rId4" Type="http://schemas.openxmlformats.org/officeDocument/2006/relationships/image" Target="../media/image44.jpg"/><Relationship Id="rId9" Type="http://schemas.openxmlformats.org/officeDocument/2006/relationships/image" Target="../media/image58.png"/><Relationship Id="rId5" Type="http://schemas.openxmlformats.org/officeDocument/2006/relationships/image" Target="../media/image46.jpg"/><Relationship Id="rId6" Type="http://schemas.openxmlformats.org/officeDocument/2006/relationships/image" Target="../media/image45.jpg"/><Relationship Id="rId7" Type="http://schemas.openxmlformats.org/officeDocument/2006/relationships/image" Target="../media/image54.jpg"/><Relationship Id="rId8" Type="http://schemas.openxmlformats.org/officeDocument/2006/relationships/image" Target="../media/image5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vk.com/pages?oid=-135845131&amp;p=%D0%93%D0%BB%D0%B0%D0%B2%D0%BD%D0%BE%D0%B5%20%D0%BC%D0%B5%D0%BD%D1%8E%20%E2%86%93%E2%86%93%E2%86%93" TargetMode="External"/><Relationship Id="rId4" Type="http://schemas.openxmlformats.org/officeDocument/2006/relationships/image" Target="../media/image5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7.png"/><Relationship Id="rId4" Type="http://schemas.openxmlformats.org/officeDocument/2006/relationships/image" Target="../media/image78.png"/><Relationship Id="rId5" Type="http://schemas.openxmlformats.org/officeDocument/2006/relationships/image" Target="../media/image4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8.png"/><Relationship Id="rId4" Type="http://schemas.openxmlformats.org/officeDocument/2006/relationships/image" Target="../media/image40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0.png"/><Relationship Id="rId4" Type="http://schemas.openxmlformats.org/officeDocument/2006/relationships/image" Target="../media/image61.jpg"/><Relationship Id="rId5" Type="http://schemas.openxmlformats.org/officeDocument/2006/relationships/image" Target="../media/image65.jpg"/><Relationship Id="rId6" Type="http://schemas.openxmlformats.org/officeDocument/2006/relationships/image" Target="../media/image66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7.png"/><Relationship Id="rId4" Type="http://schemas.openxmlformats.org/officeDocument/2006/relationships/image" Target="../media/image64.png"/><Relationship Id="rId5" Type="http://schemas.openxmlformats.org/officeDocument/2006/relationships/image" Target="../media/image7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2.jpg"/></Relationships>
</file>

<file path=ppt/slides/_rels/slide46.xml.rels><?xml version="1.0" encoding="UTF-8" standalone="yes"?><Relationships xmlns="http://schemas.openxmlformats.org/package/2006/relationships"><Relationship Id="rId10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9.png"/><Relationship Id="rId4" Type="http://schemas.openxmlformats.org/officeDocument/2006/relationships/image" Target="../media/image77.png"/><Relationship Id="rId9" Type="http://schemas.openxmlformats.org/officeDocument/2006/relationships/image" Target="../media/image96.png"/><Relationship Id="rId5" Type="http://schemas.openxmlformats.org/officeDocument/2006/relationships/image" Target="../media/image74.png"/><Relationship Id="rId6" Type="http://schemas.openxmlformats.org/officeDocument/2006/relationships/image" Target="../media/image73.jpg"/><Relationship Id="rId7" Type="http://schemas.openxmlformats.org/officeDocument/2006/relationships/image" Target="../media/image92.jpg"/><Relationship Id="rId8" Type="http://schemas.openxmlformats.org/officeDocument/2006/relationships/image" Target="../media/image7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8.png"/><Relationship Id="rId4" Type="http://schemas.openxmlformats.org/officeDocument/2006/relationships/image" Target="../media/image80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6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1" Type="http://schemas.openxmlformats.org/officeDocument/2006/relationships/image" Target="../media/image83.png"/><Relationship Id="rId10" Type="http://schemas.openxmlformats.org/officeDocument/2006/relationships/image" Target="../media/image82.png"/><Relationship Id="rId1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://www.example.com" TargetMode="External"/><Relationship Id="rId4" Type="http://schemas.openxmlformats.org/officeDocument/2006/relationships/image" Target="../media/image99.png"/><Relationship Id="rId9" Type="http://schemas.openxmlformats.org/officeDocument/2006/relationships/image" Target="../media/image85.png"/><Relationship Id="rId5" Type="http://schemas.openxmlformats.org/officeDocument/2006/relationships/image" Target="../media/image79.jpg"/><Relationship Id="rId6" Type="http://schemas.openxmlformats.org/officeDocument/2006/relationships/image" Target="../media/image89.png"/><Relationship Id="rId7" Type="http://schemas.openxmlformats.org/officeDocument/2006/relationships/image" Target="../media/image88.png"/><Relationship Id="rId8" Type="http://schemas.openxmlformats.org/officeDocument/2006/relationships/image" Target="../media/image8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vk.com/pages?oid=-135845131&amp;p=%D0%93%D0%BB%D0%B0%D0%B2%D0%BD%D0%BE%D0%B5%20%D0%BC%D0%B5%D0%BD%D1%8E%20%E2%86%93%E2%86%93%E2%86%93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 rot="950">
            <a:off x="2576425" y="3470825"/>
            <a:ext cx="43437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#Добрые_Крышечки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8600" y="765323"/>
            <a:ext cx="1690550" cy="27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/>
          <p:nvPr/>
        </p:nvSpPr>
        <p:spPr>
          <a:xfrm>
            <a:off x="6998725" y="4809350"/>
            <a:ext cx="64704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475" y="152400"/>
            <a:ext cx="680905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16425"/>
            <a:ext cx="9144000" cy="7388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ctrTitle"/>
          </p:nvPr>
        </p:nvSpPr>
        <p:spPr>
          <a:xfrm rot="685">
            <a:off x="3065400" y="3155575"/>
            <a:ext cx="30132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Почему крышки?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4416" y="707100"/>
            <a:ext cx="1515162" cy="2448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type="title"/>
          </p:nvPr>
        </p:nvSpPr>
        <p:spPr>
          <a:xfrm>
            <a:off x="460950" y="6264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дордолр</a:t>
            </a:r>
            <a:endParaRPr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9" name="Google Shape;149;p25"/>
          <p:cNvSpPr txBox="1"/>
          <p:nvPr>
            <p:ph idx="1" type="body"/>
          </p:nvPr>
        </p:nvSpPr>
        <p:spPr>
          <a:xfrm>
            <a:off x="460950" y="1997700"/>
            <a:ext cx="8222100" cy="31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 </a:t>
            </a: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Крышечки не требуют прессовки. Их удобно собирать и перевозить. Например, одна не прессованная бутылка займет место более 50 крышечек! </a:t>
            </a:r>
            <a:b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</a:b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  Крышечки сделаны из полиэтилена высокой плотности (HDPE) – это один из самых безопасных пластиков, который не выделяет токсичных химических веществ.</a:t>
            </a:r>
            <a:b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</a:b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  Начиная собирать крышечки, участники расширяют свои границы сознания и узнают много нового: о видах пластика, о процессе переработки, экологии.</a:t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pic>
        <p:nvPicPr>
          <p:cNvPr id="150" name="Google Shape;150;p25"/>
          <p:cNvPicPr preferRelativeResize="0"/>
          <p:nvPr/>
        </p:nvPicPr>
        <p:blipFill rotWithShape="1">
          <a:blip r:embed="rId3">
            <a:alphaModFix/>
          </a:blip>
          <a:srcRect b="0" l="119" r="0" t="0"/>
          <a:stretch/>
        </p:blipFill>
        <p:spPr>
          <a:xfrm>
            <a:off x="0" y="-4446450"/>
            <a:ext cx="9144000" cy="614404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 txBox="1"/>
          <p:nvPr/>
        </p:nvSpPr>
        <p:spPr>
          <a:xfrm>
            <a:off x="517050" y="632875"/>
            <a:ext cx="64704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Почему крышки?</a:t>
            </a: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6"/>
          <p:cNvPicPr preferRelativeResize="0"/>
          <p:nvPr/>
        </p:nvPicPr>
        <p:blipFill rotWithShape="1">
          <a:blip r:embed="rId3">
            <a:alphaModFix/>
          </a:blip>
          <a:srcRect b="0" l="-3889" r="3890" t="0"/>
          <a:stretch/>
        </p:blipFill>
        <p:spPr>
          <a:xfrm>
            <a:off x="-757500" y="68850"/>
            <a:ext cx="4046150" cy="404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 rotWithShape="1">
          <a:blip r:embed="rId4">
            <a:alphaModFix/>
          </a:blip>
          <a:srcRect b="-10450" l="0" r="0" t="10450"/>
          <a:stretch/>
        </p:blipFill>
        <p:spPr>
          <a:xfrm>
            <a:off x="5777550" y="2090700"/>
            <a:ext cx="752875" cy="7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6"/>
          <p:cNvSpPr txBox="1"/>
          <p:nvPr/>
        </p:nvSpPr>
        <p:spPr>
          <a:xfrm>
            <a:off x="254975" y="3890325"/>
            <a:ext cx="87732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   </a:t>
            </a: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20 рублей                             25 рублей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                      </a:t>
            </a:r>
            <a:r>
              <a:rPr lang="ru" sz="24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(цена выдуманная, для примера)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9" name="Google Shape;159;p26"/>
          <p:cNvCxnSpPr/>
          <p:nvPr/>
        </p:nvCxnSpPr>
        <p:spPr>
          <a:xfrm flipH="1">
            <a:off x="1059575" y="4044900"/>
            <a:ext cx="681000" cy="4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0" name="Google Shape;16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2513" y="136250"/>
            <a:ext cx="1499050" cy="416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 rotWithShape="1">
          <a:blip r:embed="rId4">
            <a:alphaModFix/>
          </a:blip>
          <a:srcRect b="-10450" l="0" r="0" t="10450"/>
          <a:stretch/>
        </p:blipFill>
        <p:spPr>
          <a:xfrm>
            <a:off x="6997125" y="3292025"/>
            <a:ext cx="752875" cy="7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 rotWithShape="1">
          <a:blip r:embed="rId4">
            <a:alphaModFix/>
          </a:blip>
          <a:srcRect b="-10450" l="0" r="0" t="10450"/>
          <a:stretch/>
        </p:blipFill>
        <p:spPr>
          <a:xfrm rot="4342516">
            <a:off x="7371450" y="3131025"/>
            <a:ext cx="752875" cy="7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 rotWithShape="1">
          <a:blip r:embed="rId4">
            <a:alphaModFix/>
          </a:blip>
          <a:srcRect b="-10450" l="0" r="0" t="10450"/>
          <a:stretch/>
        </p:blipFill>
        <p:spPr>
          <a:xfrm>
            <a:off x="6997125" y="2752150"/>
            <a:ext cx="752875" cy="7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 rotWithShape="1">
          <a:blip r:embed="rId4">
            <a:alphaModFix/>
          </a:blip>
          <a:srcRect b="-10450" l="0" r="0" t="10450"/>
          <a:stretch/>
        </p:blipFill>
        <p:spPr>
          <a:xfrm rot="2057916">
            <a:off x="7334350" y="2555687"/>
            <a:ext cx="752875" cy="7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 rotWithShape="1">
          <a:blip r:embed="rId4">
            <a:alphaModFix/>
          </a:blip>
          <a:srcRect b="-10450" l="0" r="0" t="10450"/>
          <a:stretch/>
        </p:blipFill>
        <p:spPr>
          <a:xfrm rot="-1178576">
            <a:off x="7098925" y="2195325"/>
            <a:ext cx="752875" cy="7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/>
          <p:cNvPicPr preferRelativeResize="0"/>
          <p:nvPr/>
        </p:nvPicPr>
        <p:blipFill rotWithShape="1">
          <a:blip r:embed="rId4">
            <a:alphaModFix/>
          </a:blip>
          <a:srcRect b="-10450" l="0" r="0" t="10450"/>
          <a:stretch/>
        </p:blipFill>
        <p:spPr>
          <a:xfrm rot="3124716">
            <a:off x="7339550" y="1841850"/>
            <a:ext cx="752875" cy="7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4">
            <a:alphaModFix/>
          </a:blip>
          <a:srcRect b="-10450" l="0" r="0" t="10450"/>
          <a:stretch/>
        </p:blipFill>
        <p:spPr>
          <a:xfrm rot="-4829158">
            <a:off x="7054175" y="1556925"/>
            <a:ext cx="752875" cy="7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 rotWithShape="1">
          <a:blip r:embed="rId4">
            <a:alphaModFix/>
          </a:blip>
          <a:srcRect b="-10450" l="0" r="0" t="10450"/>
          <a:stretch/>
        </p:blipFill>
        <p:spPr>
          <a:xfrm rot="975931">
            <a:off x="7371450" y="1367075"/>
            <a:ext cx="752875" cy="7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 rotWithShape="1">
          <a:blip r:embed="rId4">
            <a:alphaModFix/>
          </a:blip>
          <a:srcRect b="-10450" l="0" r="0" t="10450"/>
          <a:stretch/>
        </p:blipFill>
        <p:spPr>
          <a:xfrm rot="-1201538">
            <a:off x="7098925" y="992475"/>
            <a:ext cx="752875" cy="7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6"/>
          <p:cNvSpPr/>
          <p:nvPr/>
        </p:nvSpPr>
        <p:spPr>
          <a:xfrm>
            <a:off x="2935100" y="2122350"/>
            <a:ext cx="2185200" cy="449400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666666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ru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КОМПАКТНЕЕ</a:t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1" name="Google Shape;171;p26"/>
          <p:cNvSpPr txBox="1"/>
          <p:nvPr/>
        </p:nvSpPr>
        <p:spPr>
          <a:xfrm>
            <a:off x="1970025" y="136250"/>
            <a:ext cx="49125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 Собирать и хранить крышки легче и приятнее, чем бутылки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/>
          <p:nvPr>
            <p:ph type="ctrTitle"/>
          </p:nvPr>
        </p:nvSpPr>
        <p:spPr>
          <a:xfrm rot="633">
            <a:off x="3065400" y="3155575"/>
            <a:ext cx="32598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География проекта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77" name="Google Shape;1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1775" y="500075"/>
            <a:ext cx="5100449" cy="265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>
            <p:ph type="title"/>
          </p:nvPr>
        </p:nvSpPr>
        <p:spPr>
          <a:xfrm>
            <a:off x="460950" y="6264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дордолр</a:t>
            </a:r>
            <a:endParaRPr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83" name="Google Shape;183;p28"/>
          <p:cNvSpPr txBox="1"/>
          <p:nvPr>
            <p:ph idx="1" type="body"/>
          </p:nvPr>
        </p:nvSpPr>
        <p:spPr>
          <a:xfrm>
            <a:off x="460950" y="1997700"/>
            <a:ext cx="8222100" cy="31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На декабрь 2019 года в проекте участвуют:</a:t>
            </a:r>
            <a:b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</a:br>
            <a:b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</a:b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-  26 регионов РФ</a:t>
            </a:r>
            <a:b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</a:b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- 89 городов, поселков </a:t>
            </a:r>
            <a:b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</a:b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- 1169 пунктов приёма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</a:rPr>
              <a:t>Аналогичные проекты есть в более чем в 40 странах.</a:t>
            </a:r>
            <a:br>
              <a:rPr lang="ru">
                <a:solidFill>
                  <a:srgbClr val="666666"/>
                </a:solidFill>
              </a:rPr>
            </a:br>
            <a:r>
              <a:rPr lang="ru">
                <a:solidFill>
                  <a:srgbClr val="666666"/>
                </a:solidFill>
              </a:rPr>
              <a:t>В России похожие проекты существуют более чем в 60 городах.</a:t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pic>
        <p:nvPicPr>
          <p:cNvPr id="184" name="Google Shape;184;p28"/>
          <p:cNvPicPr preferRelativeResize="0"/>
          <p:nvPr/>
        </p:nvPicPr>
        <p:blipFill rotWithShape="1">
          <a:blip r:embed="rId3">
            <a:alphaModFix/>
          </a:blip>
          <a:srcRect b="0" l="119" r="0" t="0"/>
          <a:stretch/>
        </p:blipFill>
        <p:spPr>
          <a:xfrm>
            <a:off x="0" y="-4446450"/>
            <a:ext cx="9144000" cy="614404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8"/>
          <p:cNvSpPr txBox="1"/>
          <p:nvPr/>
        </p:nvSpPr>
        <p:spPr>
          <a:xfrm>
            <a:off x="517050" y="632875"/>
            <a:ext cx="64704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География проекта</a:t>
            </a: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/>
          <p:nvPr>
            <p:ph type="ctrTitle"/>
          </p:nvPr>
        </p:nvSpPr>
        <p:spPr>
          <a:xfrm rot="633">
            <a:off x="3065400" y="3155575"/>
            <a:ext cx="32598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География проекта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91" name="Google Shape;191;p29"/>
          <p:cNvPicPr preferRelativeResize="0"/>
          <p:nvPr/>
        </p:nvPicPr>
        <p:blipFill rotWithShape="1">
          <a:blip r:embed="rId3">
            <a:alphaModFix/>
          </a:blip>
          <a:srcRect b="0" l="1800" r="-1800" t="0"/>
          <a:stretch/>
        </p:blipFill>
        <p:spPr>
          <a:xfrm>
            <a:off x="0" y="-143625"/>
            <a:ext cx="9144001" cy="528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9"/>
          <p:cNvSpPr txBox="1"/>
          <p:nvPr/>
        </p:nvSpPr>
        <p:spPr>
          <a:xfrm>
            <a:off x="52500" y="4800000"/>
            <a:ext cx="63579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Зелёным выделены регионы в которых организован проект #Добрые_крышечки.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54601" y="0"/>
            <a:ext cx="97639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 txBox="1"/>
          <p:nvPr>
            <p:ph type="ctrTitle"/>
          </p:nvPr>
        </p:nvSpPr>
        <p:spPr>
          <a:xfrm rot="614">
            <a:off x="2297250" y="3503600"/>
            <a:ext cx="50385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География похожих проектов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03" name="Google Shape;20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9924" y="157500"/>
            <a:ext cx="5124150" cy="30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>
            <p:ph type="title"/>
          </p:nvPr>
        </p:nvSpPr>
        <p:spPr>
          <a:xfrm>
            <a:off x="460950" y="6264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дордолр</a:t>
            </a:r>
            <a:endParaRPr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5" name="Google Shape;75;p14"/>
          <p:cNvSpPr txBox="1"/>
          <p:nvPr>
            <p:ph idx="1" type="body"/>
          </p:nvPr>
        </p:nvSpPr>
        <p:spPr>
          <a:xfrm>
            <a:off x="460950" y="2010100"/>
            <a:ext cx="8222100" cy="29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#Добрые_крышечки</a:t>
            </a: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 - это единый эколого-благотворительный волонтёрский проект, в котором жители разных регионов России собирают пластиковые крышки определённых видов ТОЛЬКО для помощи детям с ОВЗ (ограниченными возможностями здоровья) - подопечным фонда "Волонтёры в помощь детям-сиротам". </a:t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На деньги - пожертвования от сданных на переработку крышек фонд приобретает инвалидные коляски и другую реабилитационную технику для детей , проживающих в приёмных семьях разных субъектов РФ.</a:t>
            </a:r>
            <a:b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</a:b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 </a:t>
            </a:r>
            <a:b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</a:b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 rotWithShape="1">
          <a:blip r:embed="rId4">
            <a:alphaModFix/>
          </a:blip>
          <a:srcRect b="0" l="119" r="0" t="0"/>
          <a:stretch/>
        </p:blipFill>
        <p:spPr>
          <a:xfrm>
            <a:off x="0" y="-4446450"/>
            <a:ext cx="9144000" cy="614404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517050" y="632875"/>
            <a:ext cx="64704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О проекте</a:t>
            </a: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6613" y="358312"/>
            <a:ext cx="935891" cy="122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9850" y="14675"/>
            <a:ext cx="1634700" cy="122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2"/>
          <p:cNvPicPr preferRelativeResize="0"/>
          <p:nvPr/>
        </p:nvPicPr>
        <p:blipFill rotWithShape="1">
          <a:blip r:embed="rId5">
            <a:alphaModFix/>
          </a:blip>
          <a:srcRect b="-8759" l="5250" r="-5250" t="8760"/>
          <a:stretch/>
        </p:blipFill>
        <p:spPr>
          <a:xfrm rot="-274723">
            <a:off x="1505038" y="3503200"/>
            <a:ext cx="1634700" cy="163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4744" y="123600"/>
            <a:ext cx="1065605" cy="10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47150" y="1991012"/>
            <a:ext cx="1319800" cy="13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8">
            <a:alphaModFix/>
          </a:blip>
          <a:srcRect b="4579" l="4790" r="-4790" t="-4580"/>
          <a:stretch/>
        </p:blipFill>
        <p:spPr>
          <a:xfrm>
            <a:off x="6580549" y="107047"/>
            <a:ext cx="995530" cy="104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96274" y="117763"/>
            <a:ext cx="1319798" cy="134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60050" y="4245625"/>
            <a:ext cx="1701225" cy="89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29525" y="4102200"/>
            <a:ext cx="1570676" cy="10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1725" y="2571833"/>
            <a:ext cx="1222325" cy="2438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807375" y="3469774"/>
            <a:ext cx="1116075" cy="154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696275" y="2571751"/>
            <a:ext cx="1338275" cy="1103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flipH="1">
            <a:off x="7755800" y="1336187"/>
            <a:ext cx="1338275" cy="13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2"/>
          <p:cNvSpPr txBox="1"/>
          <p:nvPr/>
        </p:nvSpPr>
        <p:spPr>
          <a:xfrm>
            <a:off x="114600" y="123600"/>
            <a:ext cx="2739600" cy="2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Германия</a:t>
            </a:r>
            <a:r>
              <a:rPr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- вакцина от паралича</a:t>
            </a:r>
            <a:endParaRPr sz="1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Австралия </a:t>
            </a:r>
            <a:r>
              <a:rPr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- протезы </a:t>
            </a:r>
            <a:endParaRPr sz="1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Польша </a:t>
            </a:r>
            <a:r>
              <a:rPr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- инвалидные коляски</a:t>
            </a:r>
            <a:br>
              <a:rPr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Франция </a:t>
            </a:r>
            <a:r>
              <a:rPr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инвалидные коляски</a:t>
            </a:r>
            <a:endParaRPr sz="1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Греция </a:t>
            </a:r>
            <a:r>
              <a:rPr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инвалидные коляски</a:t>
            </a:r>
            <a:endParaRPr sz="1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Болгария </a:t>
            </a:r>
            <a:r>
              <a:rPr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- мед. оборудование</a:t>
            </a:r>
            <a:endParaRPr sz="1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Бельгия </a:t>
            </a:r>
            <a:r>
              <a:rPr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- собаки поводыри</a:t>
            </a:r>
            <a:endParaRPr sz="1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Колумбия </a:t>
            </a:r>
            <a:r>
              <a:rPr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- онкоцентр</a:t>
            </a:r>
            <a:endParaRPr sz="1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США </a:t>
            </a:r>
            <a:r>
              <a:rPr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- мотоколяски</a:t>
            </a:r>
            <a:br>
              <a:rPr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Турция </a:t>
            </a:r>
            <a:r>
              <a:rPr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инвалидные коляски</a:t>
            </a:r>
            <a:endParaRPr sz="1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Япония </a:t>
            </a:r>
            <a:r>
              <a:rPr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- вакцины</a:t>
            </a:r>
            <a:br>
              <a:rPr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Аргентина </a:t>
            </a:r>
            <a:r>
              <a:rPr lang="ru" sz="1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- центр переливания крови</a:t>
            </a:r>
            <a:endParaRPr sz="11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2" name="Google Shape;222;p32"/>
          <p:cNvCxnSpPr/>
          <p:nvPr/>
        </p:nvCxnSpPr>
        <p:spPr>
          <a:xfrm rot="10800000">
            <a:off x="5030425" y="1346700"/>
            <a:ext cx="295800" cy="67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3" name="Google Shape;223;p32"/>
          <p:cNvCxnSpPr/>
          <p:nvPr/>
        </p:nvCxnSpPr>
        <p:spPr>
          <a:xfrm rot="10800000">
            <a:off x="3875400" y="1413675"/>
            <a:ext cx="1145400" cy="75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4" name="Google Shape;224;p32"/>
          <p:cNvCxnSpPr>
            <a:stCxn id="212" idx="1"/>
          </p:cNvCxnSpPr>
          <p:nvPr/>
        </p:nvCxnSpPr>
        <p:spPr>
          <a:xfrm flipH="1">
            <a:off x="1384050" y="2650912"/>
            <a:ext cx="3563100" cy="74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5" name="Google Shape;225;p32"/>
          <p:cNvCxnSpPr/>
          <p:nvPr/>
        </p:nvCxnSpPr>
        <p:spPr>
          <a:xfrm flipH="1">
            <a:off x="3102125" y="3122075"/>
            <a:ext cx="1794600" cy="80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6" name="Google Shape;226;p32"/>
          <p:cNvCxnSpPr/>
          <p:nvPr/>
        </p:nvCxnSpPr>
        <p:spPr>
          <a:xfrm flipH="1">
            <a:off x="4973125" y="3351150"/>
            <a:ext cx="353100" cy="63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7" name="Google Shape;227;p32"/>
          <p:cNvCxnSpPr/>
          <p:nvPr/>
        </p:nvCxnSpPr>
        <p:spPr>
          <a:xfrm>
            <a:off x="6070725" y="3303425"/>
            <a:ext cx="391500" cy="69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" name="Google Shape;228;p32"/>
          <p:cNvCxnSpPr/>
          <p:nvPr/>
        </p:nvCxnSpPr>
        <p:spPr>
          <a:xfrm>
            <a:off x="6366625" y="3064800"/>
            <a:ext cx="1345800" cy="73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9" name="Google Shape;229;p32"/>
          <p:cNvCxnSpPr/>
          <p:nvPr/>
        </p:nvCxnSpPr>
        <p:spPr>
          <a:xfrm>
            <a:off x="6547975" y="2683000"/>
            <a:ext cx="878100" cy="15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0" name="Google Shape;230;p32"/>
          <p:cNvCxnSpPr/>
          <p:nvPr/>
        </p:nvCxnSpPr>
        <p:spPr>
          <a:xfrm flipH="1" rot="10800000">
            <a:off x="6586150" y="2186825"/>
            <a:ext cx="983100" cy="18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1" name="Google Shape;231;p32"/>
          <p:cNvCxnSpPr/>
          <p:nvPr/>
        </p:nvCxnSpPr>
        <p:spPr>
          <a:xfrm flipH="1" rot="10800000">
            <a:off x="6404800" y="1375475"/>
            <a:ext cx="1374600" cy="81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2" name="Google Shape;232;p32"/>
          <p:cNvCxnSpPr/>
          <p:nvPr/>
        </p:nvCxnSpPr>
        <p:spPr>
          <a:xfrm flipH="1" rot="10800000">
            <a:off x="6089825" y="1356250"/>
            <a:ext cx="620400" cy="67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3" name="Google Shape;233;p32"/>
          <p:cNvCxnSpPr/>
          <p:nvPr/>
        </p:nvCxnSpPr>
        <p:spPr>
          <a:xfrm flipH="1" rot="10800000">
            <a:off x="5736650" y="1356225"/>
            <a:ext cx="114600" cy="477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 txBox="1"/>
          <p:nvPr>
            <p:ph type="ctrTitle"/>
          </p:nvPr>
        </p:nvSpPr>
        <p:spPr>
          <a:xfrm rot="412">
            <a:off x="3319950" y="3155425"/>
            <a:ext cx="25041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Инфографика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39" name="Google Shape;23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0023" y="651325"/>
            <a:ext cx="2503952" cy="2503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36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46" name="Google Shape;24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9850" y="0"/>
            <a:ext cx="935182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363" y="76200"/>
            <a:ext cx="8664936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6229" y="2571750"/>
            <a:ext cx="2186620" cy="218280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6"/>
          <p:cNvSpPr txBox="1"/>
          <p:nvPr>
            <p:ph idx="4294967295" type="title"/>
          </p:nvPr>
        </p:nvSpPr>
        <p:spPr>
          <a:xfrm>
            <a:off x="3636425" y="3269238"/>
            <a:ext cx="2907300" cy="79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3 часа</a:t>
            </a:r>
            <a:endParaRPr sz="60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58" name="Google Shape;258;p36"/>
          <p:cNvSpPr txBox="1"/>
          <p:nvPr>
            <p:ph type="ctrTitle"/>
          </p:nvPr>
        </p:nvSpPr>
        <p:spPr>
          <a:xfrm rot="832">
            <a:off x="533225" y="4065600"/>
            <a:ext cx="6201000" cy="36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Среднее время использования крышки от напитков в пластиковой бутылки</a:t>
            </a:r>
            <a:endParaRPr sz="18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59" name="Google Shape;259;p36"/>
          <p:cNvSpPr txBox="1"/>
          <p:nvPr>
            <p:ph idx="4294967295" type="title"/>
          </p:nvPr>
        </p:nvSpPr>
        <p:spPr>
          <a:xfrm>
            <a:off x="2818625" y="542113"/>
            <a:ext cx="5431200" cy="795600"/>
          </a:xfrm>
          <a:prstGeom prst="rect">
            <a:avLst/>
          </a:prstGeom>
          <a:solidFill>
            <a:srgbClr val="FFFFFF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8-9 килограмм</a:t>
            </a:r>
            <a:endParaRPr sz="60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60" name="Google Shape;260;p36"/>
          <p:cNvSpPr txBox="1"/>
          <p:nvPr>
            <p:ph type="ctrTitle"/>
          </p:nvPr>
        </p:nvSpPr>
        <p:spPr>
          <a:xfrm rot="870">
            <a:off x="3015475" y="1338325"/>
            <a:ext cx="4741200" cy="36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Помещается крышек в строительный мешок</a:t>
            </a:r>
            <a:endParaRPr sz="18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61" name="Google Shape;26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700" y="96122"/>
            <a:ext cx="2637925" cy="3283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/>
          <p:nvPr>
            <p:ph type="ctrTitle"/>
          </p:nvPr>
        </p:nvSpPr>
        <p:spPr>
          <a:xfrm rot="469">
            <a:off x="2373450" y="3155575"/>
            <a:ext cx="43971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Зачем мне это всё нужно?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67" name="Google Shape;26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7675" y="466925"/>
            <a:ext cx="2068650" cy="2897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"/>
          <p:cNvSpPr txBox="1"/>
          <p:nvPr>
            <p:ph type="title"/>
          </p:nvPr>
        </p:nvSpPr>
        <p:spPr>
          <a:xfrm>
            <a:off x="460950" y="6264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дордолр</a:t>
            </a:r>
            <a:endParaRPr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73" name="Google Shape;273;p38"/>
          <p:cNvSpPr txBox="1"/>
          <p:nvPr>
            <p:ph idx="1" type="body"/>
          </p:nvPr>
        </p:nvSpPr>
        <p:spPr>
          <a:xfrm>
            <a:off x="460950" y="1821175"/>
            <a:ext cx="8222100" cy="31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  Несложно складывать крышечки в контейнер дома (например, в банку на подоконнике) и раз в полтора/два месяца отнести или отвезти в пункт приёма. </a:t>
            </a:r>
            <a:b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</a:b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  Это первый шаг к раздельному сбору отходов дома и простой способ донести мысль о том, что всё выбрасываемое - это не мусор, а полезное сырьё.</a:t>
            </a:r>
            <a:b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</a:b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  Всем известно, что добро – высшая моральная и нравственная ценность, в отношении которой все остальные категории являются вторичными, творить добро – дело светлое, чистое.</a:t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pic>
        <p:nvPicPr>
          <p:cNvPr id="274" name="Google Shape;274;p38"/>
          <p:cNvPicPr preferRelativeResize="0"/>
          <p:nvPr/>
        </p:nvPicPr>
        <p:blipFill rotWithShape="1">
          <a:blip r:embed="rId3">
            <a:alphaModFix/>
          </a:blip>
          <a:srcRect b="0" l="119" r="0" t="0"/>
          <a:stretch/>
        </p:blipFill>
        <p:spPr>
          <a:xfrm>
            <a:off x="0" y="-4446450"/>
            <a:ext cx="9144000" cy="614404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8"/>
          <p:cNvSpPr txBox="1"/>
          <p:nvPr/>
        </p:nvSpPr>
        <p:spPr>
          <a:xfrm>
            <a:off x="517050" y="632875"/>
            <a:ext cx="64704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Зачем мне это всё нужно?</a:t>
            </a: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9"/>
          <p:cNvSpPr txBox="1"/>
          <p:nvPr>
            <p:ph type="title"/>
          </p:nvPr>
        </p:nvSpPr>
        <p:spPr>
          <a:xfrm>
            <a:off x="0" y="763850"/>
            <a:ext cx="4000500" cy="162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5 место</a:t>
            </a:r>
            <a:endParaRPr sz="9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81" name="Google Shape;281;p39"/>
          <p:cNvSpPr txBox="1"/>
          <p:nvPr>
            <p:ph idx="1" type="body"/>
          </p:nvPr>
        </p:nvSpPr>
        <p:spPr>
          <a:xfrm>
            <a:off x="191275" y="2753625"/>
            <a:ext cx="3628500" cy="17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666666"/>
                </a:solidFill>
              </a:rPr>
              <a:t>В этом печальном рейтинге занимают крышечки от пластиковых бутылок среди мусора собранного с пляжей и прибрежных зон океана.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282" name="Google Shape;28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/>
          <p:nvPr/>
        </p:nvSpPr>
        <p:spPr>
          <a:xfrm>
            <a:off x="0" y="-44275"/>
            <a:ext cx="91440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Google Shape;28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800" y="2066850"/>
            <a:ext cx="5942801" cy="347902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0"/>
          <p:cNvSpPr txBox="1"/>
          <p:nvPr/>
        </p:nvSpPr>
        <p:spPr>
          <a:xfrm>
            <a:off x="476525" y="662800"/>
            <a:ext cx="4983300" cy="13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2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200 - 400 лет</a:t>
            </a:r>
            <a:endParaRPr sz="72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90" name="Google Shape;290;p40"/>
          <p:cNvSpPr txBox="1"/>
          <p:nvPr/>
        </p:nvSpPr>
        <p:spPr>
          <a:xfrm>
            <a:off x="5684425" y="348125"/>
            <a:ext cx="3348900" cy="44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Именно столько времени </a:t>
            </a:r>
            <a: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будут разлагаться крышки, попавшие в мусорный контейнер. Они окажутся на полигоне, </a:t>
            </a:r>
            <a: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распадаясь на мелкие частицы. И могут попасть в корм птицам, рыбам и т.д, отравляя почву в регионе, где живёте Вы, и будут жить Ваши дети и внуки.</a:t>
            </a:r>
            <a:endParaRPr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type="ctrTitle"/>
          </p:nvPr>
        </p:nvSpPr>
        <p:spPr>
          <a:xfrm rot="995">
            <a:off x="3018012" y="3481900"/>
            <a:ext cx="31080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Как это работает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0688" y="1102325"/>
            <a:ext cx="2482625" cy="226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2"/>
          <p:cNvSpPr txBox="1"/>
          <p:nvPr>
            <p:ph type="ctrTitle"/>
          </p:nvPr>
        </p:nvSpPr>
        <p:spPr>
          <a:xfrm rot="404">
            <a:off x="2017800" y="3144325"/>
            <a:ext cx="51084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Как присоединиться к проекту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01" name="Google Shape;30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5313" y="388300"/>
            <a:ext cx="4193371" cy="283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3"/>
          <p:cNvSpPr txBox="1"/>
          <p:nvPr>
            <p:ph type="title"/>
          </p:nvPr>
        </p:nvSpPr>
        <p:spPr>
          <a:xfrm>
            <a:off x="460950" y="6264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дордолр</a:t>
            </a:r>
            <a:endParaRPr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07" name="Google Shape;307;p43"/>
          <p:cNvSpPr txBox="1"/>
          <p:nvPr>
            <p:ph idx="1" type="body"/>
          </p:nvPr>
        </p:nvSpPr>
        <p:spPr>
          <a:xfrm>
            <a:off x="460950" y="1851675"/>
            <a:ext cx="8222100" cy="31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 </a:t>
            </a:r>
            <a:r>
              <a:rPr b="1" lang="ru">
                <a:solidFill>
                  <a:srgbClr val="666666"/>
                </a:solidFill>
              </a:rPr>
              <a:t>Присоединиться</a:t>
            </a:r>
            <a:r>
              <a:rPr lang="ru">
                <a:solidFill>
                  <a:srgbClr val="666666"/>
                </a:solidFill>
              </a:rPr>
              <a:t> к проекту очень просто! </a:t>
            </a:r>
            <a:br>
              <a:rPr lang="ru">
                <a:solidFill>
                  <a:srgbClr val="666666"/>
                </a:solidFill>
              </a:rPr>
            </a:br>
            <a:r>
              <a:rPr lang="ru">
                <a:solidFill>
                  <a:srgbClr val="666666"/>
                </a:solidFill>
              </a:rPr>
              <a:t> Изучите правила, задайте вопросы в сообщество если непонятно.</a:t>
            </a:r>
            <a:br>
              <a:rPr lang="ru">
                <a:solidFill>
                  <a:srgbClr val="666666"/>
                </a:solidFill>
              </a:rPr>
            </a:br>
            <a:r>
              <a:rPr lang="ru">
                <a:solidFill>
                  <a:srgbClr val="666666"/>
                </a:solidFill>
              </a:rPr>
              <a:t> Далее поставьте в удобном месте контейнер для сбора крышек (банку, бутылку, вазочку, ведёрко и т.д.). </a:t>
            </a:r>
            <a:br>
              <a:rPr lang="ru">
                <a:solidFill>
                  <a:srgbClr val="666666"/>
                </a:solidFill>
              </a:rPr>
            </a:b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  Распечатайте листовку о проекте, установите контейнер если это общественное место (дет.сад, школа, общественная организация, офис, подъезд и т.д.) с согласия руководства.</a:t>
            </a:r>
            <a:b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</a:b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  </a:t>
            </a:r>
            <a:r>
              <a:rPr lang="ru">
                <a:solidFill>
                  <a:srgbClr val="666666"/>
                </a:solidFill>
              </a:rPr>
              <a:t>По мере накопления сдавайте </a:t>
            </a:r>
            <a:r>
              <a:rPr b="1" lang="ru">
                <a:solidFill>
                  <a:srgbClr val="666666"/>
                </a:solidFill>
              </a:rPr>
              <a:t>ЧИСТЫЕ </a:t>
            </a:r>
            <a:r>
              <a:rPr lang="ru">
                <a:solidFill>
                  <a:srgbClr val="666666"/>
                </a:solidFill>
              </a:rPr>
              <a:t>крышечки в пункты приёма либо на акциях РазДельного Сбора отходов. </a:t>
            </a:r>
            <a:br>
              <a:rPr lang="ru">
                <a:solidFill>
                  <a:srgbClr val="666666"/>
                </a:solidFill>
              </a:rPr>
            </a:br>
            <a:endParaRPr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pic>
        <p:nvPicPr>
          <p:cNvPr id="308" name="Google Shape;308;p43"/>
          <p:cNvPicPr preferRelativeResize="0"/>
          <p:nvPr/>
        </p:nvPicPr>
        <p:blipFill rotWithShape="1">
          <a:blip r:embed="rId3">
            <a:alphaModFix/>
          </a:blip>
          <a:srcRect b="0" l="119" r="0" t="0"/>
          <a:stretch/>
        </p:blipFill>
        <p:spPr>
          <a:xfrm>
            <a:off x="0" y="-4446450"/>
            <a:ext cx="9144000" cy="614404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3"/>
          <p:cNvSpPr txBox="1"/>
          <p:nvPr/>
        </p:nvSpPr>
        <p:spPr>
          <a:xfrm>
            <a:off x="517050" y="632875"/>
            <a:ext cx="64704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Как присоединиться к проекту</a:t>
            </a: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4"/>
          <p:cNvSpPr txBox="1"/>
          <p:nvPr>
            <p:ph type="ctrTitle"/>
          </p:nvPr>
        </p:nvSpPr>
        <p:spPr>
          <a:xfrm rot="538">
            <a:off x="2654400" y="3144325"/>
            <a:ext cx="38352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Пошаговая инструкция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15" name="Google Shape;31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188" y="433225"/>
            <a:ext cx="3657616" cy="2839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5"/>
          <p:cNvSpPr txBox="1"/>
          <p:nvPr>
            <p:ph type="ctrTitle"/>
          </p:nvPr>
        </p:nvSpPr>
        <p:spPr>
          <a:xfrm rot="600">
            <a:off x="1995450" y="450"/>
            <a:ext cx="51531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ШАГ  1.        Город, логистика.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21" name="Google Shape;321;p45"/>
          <p:cNvSpPr txBox="1"/>
          <p:nvPr/>
        </p:nvSpPr>
        <p:spPr>
          <a:xfrm>
            <a:off x="3258000" y="1359750"/>
            <a:ext cx="5620500" cy="32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Для начала необходимо выяснить, организован ли проект в вашем городе. </a:t>
            </a:r>
            <a:b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Далее нужно изучить карты пунктов приёма крышек (для мелких и крупных партий), как далеко они находятся, и будет ли у вас возможность самостоятельно их доставлять. </a:t>
            </a:r>
            <a:endParaRPr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2" name="Google Shape;32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75" y="1359750"/>
            <a:ext cx="3014324" cy="242399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5"/>
          <p:cNvSpPr/>
          <p:nvPr/>
        </p:nvSpPr>
        <p:spPr>
          <a:xfrm>
            <a:off x="1393250" y="3989920"/>
            <a:ext cx="6942250" cy="851225"/>
          </a:xfrm>
          <a:custGeom>
            <a:rect b="b" l="l" r="r" t="t"/>
            <a:pathLst>
              <a:path extrusionOk="0" h="34049" w="277690">
                <a:moveTo>
                  <a:pt x="0" y="30081"/>
                </a:moveTo>
                <a:cubicBezTo>
                  <a:pt x="5995" y="30081"/>
                  <a:pt x="13285" y="30276"/>
                  <a:pt x="17524" y="26037"/>
                </a:cubicBezTo>
                <a:cubicBezTo>
                  <a:pt x="20833" y="22728"/>
                  <a:pt x="22617" y="17847"/>
                  <a:pt x="26511" y="15253"/>
                </a:cubicBezTo>
                <a:cubicBezTo>
                  <a:pt x="31060" y="12222"/>
                  <a:pt x="37295" y="11659"/>
                  <a:pt x="42687" y="12557"/>
                </a:cubicBezTo>
                <a:cubicBezTo>
                  <a:pt x="53068" y="14286"/>
                  <a:pt x="61064" y="23858"/>
                  <a:pt x="71445" y="25587"/>
                </a:cubicBezTo>
                <a:cubicBezTo>
                  <a:pt x="87555" y="28270"/>
                  <a:pt x="106417" y="32641"/>
                  <a:pt x="120422" y="24239"/>
                </a:cubicBezTo>
                <a:cubicBezTo>
                  <a:pt x="124039" y="22069"/>
                  <a:pt x="129181" y="23176"/>
                  <a:pt x="132555" y="20645"/>
                </a:cubicBezTo>
                <a:cubicBezTo>
                  <a:pt x="134688" y="19045"/>
                  <a:pt x="139383" y="16240"/>
                  <a:pt x="137497" y="14354"/>
                </a:cubicBezTo>
                <a:cubicBezTo>
                  <a:pt x="132068" y="8925"/>
                  <a:pt x="112495" y="13134"/>
                  <a:pt x="115929" y="6266"/>
                </a:cubicBezTo>
                <a:cubicBezTo>
                  <a:pt x="117310" y="3504"/>
                  <a:pt x="121497" y="3519"/>
                  <a:pt x="124466" y="2671"/>
                </a:cubicBezTo>
                <a:cubicBezTo>
                  <a:pt x="132105" y="490"/>
                  <a:pt x="140337" y="1773"/>
                  <a:pt x="148281" y="1773"/>
                </a:cubicBezTo>
                <a:cubicBezTo>
                  <a:pt x="162538" y="1773"/>
                  <a:pt x="179102" y="-3435"/>
                  <a:pt x="190968" y="4469"/>
                </a:cubicBezTo>
                <a:cubicBezTo>
                  <a:pt x="193477" y="6140"/>
                  <a:pt x="189723" y="11437"/>
                  <a:pt x="186924" y="12557"/>
                </a:cubicBezTo>
                <a:cubicBezTo>
                  <a:pt x="178744" y="15830"/>
                  <a:pt x="169316" y="16113"/>
                  <a:pt x="161761" y="20645"/>
                </a:cubicBezTo>
                <a:cubicBezTo>
                  <a:pt x="158626" y="22526"/>
                  <a:pt x="153661" y="23388"/>
                  <a:pt x="152775" y="26935"/>
                </a:cubicBezTo>
                <a:cubicBezTo>
                  <a:pt x="152396" y="28452"/>
                  <a:pt x="152671" y="30848"/>
                  <a:pt x="154123" y="31429"/>
                </a:cubicBezTo>
                <a:cubicBezTo>
                  <a:pt x="165279" y="35892"/>
                  <a:pt x="179320" y="34102"/>
                  <a:pt x="190070" y="28733"/>
                </a:cubicBezTo>
                <a:cubicBezTo>
                  <a:pt x="197717" y="24914"/>
                  <a:pt x="207588" y="27614"/>
                  <a:pt x="215232" y="23790"/>
                </a:cubicBezTo>
                <a:cubicBezTo>
                  <a:pt x="223939" y="19434"/>
                  <a:pt x="232748" y="14917"/>
                  <a:pt x="242193" y="12557"/>
                </a:cubicBezTo>
                <a:cubicBezTo>
                  <a:pt x="253673" y="9689"/>
                  <a:pt x="265857" y="12107"/>
                  <a:pt x="277690" y="12107"/>
                </a:cubicBezTo>
              </a:path>
            </a:pathLst>
          </a:custGeom>
          <a:noFill/>
          <a:ln cap="flat" cmpd="sng" w="28575">
            <a:solidFill>
              <a:srgbClr val="F1C232"/>
            </a:solidFill>
            <a:prstDash val="lgDash"/>
            <a:round/>
            <a:headEnd len="med" w="med" type="none"/>
            <a:tailEnd len="med" w="med" type="none"/>
          </a:ln>
        </p:spPr>
      </p:sp>
      <p:pic>
        <p:nvPicPr>
          <p:cNvPr id="324" name="Google Shape;32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009" y="3928301"/>
            <a:ext cx="551675" cy="97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9388" y="3539026"/>
            <a:ext cx="650975" cy="65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5"/>
          <p:cNvSpPr/>
          <p:nvPr/>
        </p:nvSpPr>
        <p:spPr>
          <a:xfrm>
            <a:off x="8285771" y="4247150"/>
            <a:ext cx="118200" cy="111000"/>
          </a:xfrm>
          <a:prstGeom prst="ellipse">
            <a:avLst/>
          </a:prstGeom>
          <a:solidFill>
            <a:srgbClr val="FFD966"/>
          </a:solidFill>
          <a:ln cap="flat" cmpd="sng" w="9525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46325" y="0"/>
            <a:ext cx="861815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3881" y="0"/>
            <a:ext cx="88738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6"/>
          <p:cNvSpPr/>
          <p:nvPr/>
        </p:nvSpPr>
        <p:spPr>
          <a:xfrm>
            <a:off x="403550" y="4438650"/>
            <a:ext cx="3493500" cy="573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46"/>
          <p:cNvSpPr txBox="1"/>
          <p:nvPr/>
        </p:nvSpPr>
        <p:spPr>
          <a:xfrm>
            <a:off x="819175" y="4347750"/>
            <a:ext cx="28983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Карта № 1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5" name="Google Shape;335;p46"/>
          <p:cNvSpPr/>
          <p:nvPr/>
        </p:nvSpPr>
        <p:spPr>
          <a:xfrm>
            <a:off x="5307675" y="4438650"/>
            <a:ext cx="3493500" cy="573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6"/>
          <p:cNvSpPr txBox="1"/>
          <p:nvPr/>
        </p:nvSpPr>
        <p:spPr>
          <a:xfrm>
            <a:off x="5852400" y="4347750"/>
            <a:ext cx="28983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Карта № 2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7"/>
          <p:cNvSpPr txBox="1"/>
          <p:nvPr>
            <p:ph type="ctrTitle"/>
          </p:nvPr>
        </p:nvSpPr>
        <p:spPr>
          <a:xfrm rot="600">
            <a:off x="1995450" y="450"/>
            <a:ext cx="51531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ШАГ  2.        ПРАВИЛА 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42" name="Google Shape;342;p47"/>
          <p:cNvPicPr preferRelativeResize="0"/>
          <p:nvPr/>
        </p:nvPicPr>
        <p:blipFill rotWithShape="1">
          <a:blip r:embed="rId3">
            <a:alphaModFix/>
          </a:blip>
          <a:srcRect b="6270" l="-4700" r="4700" t="-6270"/>
          <a:stretch/>
        </p:blipFill>
        <p:spPr>
          <a:xfrm>
            <a:off x="-813675" y="1371925"/>
            <a:ext cx="4775376" cy="2507076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7"/>
          <p:cNvSpPr txBox="1"/>
          <p:nvPr/>
        </p:nvSpPr>
        <p:spPr>
          <a:xfrm>
            <a:off x="3877125" y="1460225"/>
            <a:ext cx="5035200" cy="26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ВАЖНО!!!</a:t>
            </a:r>
            <a: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Для участия в проекте необходимо соблюдать правила по сбору крышек (это не сложно). От этого напрямую зависит в итоге какую сумму перечислит переработчик в благотворительный фонд. Если вы не готовы соблюдать правила, то не следует начинать собирать крышки. </a:t>
            </a:r>
            <a:endParaRPr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5288" y="1981863"/>
            <a:ext cx="1179750" cy="117975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8"/>
          <p:cNvSpPr txBox="1"/>
          <p:nvPr/>
        </p:nvSpPr>
        <p:spPr>
          <a:xfrm>
            <a:off x="141700" y="1348200"/>
            <a:ext cx="1038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ЧИСТАЯ</a:t>
            </a:r>
            <a:endParaRPr sz="18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50" name="Google Shape;35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9738" y="5525888"/>
            <a:ext cx="3629025" cy="7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8"/>
          <p:cNvSpPr txBox="1"/>
          <p:nvPr/>
        </p:nvSpPr>
        <p:spPr>
          <a:xfrm>
            <a:off x="3325475" y="409625"/>
            <a:ext cx="5234400" cy="16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666666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Основные правила</a:t>
            </a:r>
            <a:r>
              <a:rPr lang="ru" sz="1800">
                <a:solidFill>
                  <a:srgbClr val="666666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: Крышечки должны быть </a:t>
            </a:r>
            <a:r>
              <a:rPr b="1" lang="ru" sz="1800">
                <a:solidFill>
                  <a:srgbClr val="666666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ЧИСТЫЕ</a:t>
            </a:r>
            <a:r>
              <a:rPr lang="ru" sz="1800">
                <a:solidFill>
                  <a:srgbClr val="666666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, правильной маркировки и </a:t>
            </a:r>
            <a:r>
              <a:rPr b="1" lang="ru" sz="1800">
                <a:solidFill>
                  <a:srgbClr val="666666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САМОСТОЯТЕЛЬНО</a:t>
            </a:r>
            <a:r>
              <a:rPr lang="ru" sz="1800">
                <a:solidFill>
                  <a:srgbClr val="666666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доставлены до пунктов приёма или на сданы на акциях РСО.</a:t>
            </a:r>
            <a:endParaRPr sz="1800">
              <a:solidFill>
                <a:srgbClr val="666666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52" name="Google Shape;352;p48"/>
          <p:cNvCxnSpPr>
            <a:endCxn id="353" idx="2"/>
          </p:cNvCxnSpPr>
          <p:nvPr/>
        </p:nvCxnSpPr>
        <p:spPr>
          <a:xfrm rot="10800000">
            <a:off x="1327651" y="1451322"/>
            <a:ext cx="874200" cy="73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4" name="Google Shape;354;p48"/>
          <p:cNvCxnSpPr>
            <a:stCxn id="348" idx="3"/>
          </p:cNvCxnSpPr>
          <p:nvPr/>
        </p:nvCxnSpPr>
        <p:spPr>
          <a:xfrm>
            <a:off x="3235038" y="2571738"/>
            <a:ext cx="2007300" cy="78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5" name="Google Shape;355;p48"/>
          <p:cNvCxnSpPr>
            <a:stCxn id="348" idx="2"/>
          </p:cNvCxnSpPr>
          <p:nvPr/>
        </p:nvCxnSpPr>
        <p:spPr>
          <a:xfrm flipH="1">
            <a:off x="2596263" y="3161613"/>
            <a:ext cx="48900" cy="83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56" name="Google Shape;35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0102" y="1690050"/>
            <a:ext cx="1471575" cy="14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5284" y="2883576"/>
            <a:ext cx="551675" cy="9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8"/>
          <p:cNvSpPr/>
          <p:nvPr/>
        </p:nvSpPr>
        <p:spPr>
          <a:xfrm>
            <a:off x="5846954" y="3081075"/>
            <a:ext cx="2885850" cy="1784625"/>
          </a:xfrm>
          <a:custGeom>
            <a:rect b="b" l="l" r="r" t="t"/>
            <a:pathLst>
              <a:path extrusionOk="0" h="71385" w="115434">
                <a:moveTo>
                  <a:pt x="4599" y="25162"/>
                </a:moveTo>
                <a:cubicBezTo>
                  <a:pt x="12922" y="25162"/>
                  <a:pt x="28188" y="29670"/>
                  <a:pt x="26167" y="37744"/>
                </a:cubicBezTo>
                <a:cubicBezTo>
                  <a:pt x="24390" y="44846"/>
                  <a:pt x="13844" y="45705"/>
                  <a:pt x="7295" y="48977"/>
                </a:cubicBezTo>
                <a:cubicBezTo>
                  <a:pt x="5767" y="49740"/>
                  <a:pt x="3300" y="48904"/>
                  <a:pt x="2352" y="50325"/>
                </a:cubicBezTo>
                <a:cubicBezTo>
                  <a:pt x="-395" y="54445"/>
                  <a:pt x="-1446" y="63587"/>
                  <a:pt x="3251" y="65153"/>
                </a:cubicBezTo>
                <a:cubicBezTo>
                  <a:pt x="24055" y="72090"/>
                  <a:pt x="46924" y="70096"/>
                  <a:pt x="68854" y="70096"/>
                </a:cubicBezTo>
                <a:cubicBezTo>
                  <a:pt x="83432" y="70096"/>
                  <a:pt x="100307" y="74583"/>
                  <a:pt x="112439" y="66501"/>
                </a:cubicBezTo>
                <a:cubicBezTo>
                  <a:pt x="118527" y="62446"/>
                  <a:pt x="114247" y="49321"/>
                  <a:pt x="108395" y="44933"/>
                </a:cubicBezTo>
                <a:cubicBezTo>
                  <a:pt x="102209" y="40295"/>
                  <a:pt x="94007" y="39265"/>
                  <a:pt x="86827" y="36396"/>
                </a:cubicBezTo>
                <a:cubicBezTo>
                  <a:pt x="83739" y="35162"/>
                  <a:pt x="78739" y="33880"/>
                  <a:pt x="78739" y="30554"/>
                </a:cubicBezTo>
                <a:cubicBezTo>
                  <a:pt x="78739" y="22053"/>
                  <a:pt x="95851" y="28067"/>
                  <a:pt x="103453" y="24264"/>
                </a:cubicBezTo>
                <a:cubicBezTo>
                  <a:pt x="107741" y="22119"/>
                  <a:pt x="113524" y="19929"/>
                  <a:pt x="114686" y="15277"/>
                </a:cubicBezTo>
                <a:cubicBezTo>
                  <a:pt x="115920" y="10336"/>
                  <a:pt x="114686" y="5092"/>
                  <a:pt x="114686" y="0"/>
                </a:cubicBezTo>
              </a:path>
            </a:pathLst>
          </a:custGeom>
          <a:noFill/>
          <a:ln cap="flat" cmpd="sng" w="28575">
            <a:solidFill>
              <a:srgbClr val="F1C232"/>
            </a:solidFill>
            <a:prstDash val="lgDash"/>
            <a:round/>
            <a:headEnd len="med" w="med" type="none"/>
            <a:tailEnd len="med" w="med" type="none"/>
          </a:ln>
        </p:spPr>
      </p:sp>
      <p:pic>
        <p:nvPicPr>
          <p:cNvPr id="353" name="Google Shape;353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5551" y="852924"/>
            <a:ext cx="904201" cy="59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549" y="852924"/>
            <a:ext cx="495250" cy="4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801374"/>
            <a:ext cx="904201" cy="59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551" y="254524"/>
            <a:ext cx="904201" cy="59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1050" y="4120275"/>
            <a:ext cx="504825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9"/>
          <p:cNvSpPr txBox="1"/>
          <p:nvPr>
            <p:ph type="ctrTitle"/>
          </p:nvPr>
        </p:nvSpPr>
        <p:spPr>
          <a:xfrm rot="600">
            <a:off x="1995450" y="450"/>
            <a:ext cx="51531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ШАГ  3.        Первая крышка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68" name="Google Shape;368;p49"/>
          <p:cNvSpPr txBox="1"/>
          <p:nvPr/>
        </p:nvSpPr>
        <p:spPr>
          <a:xfrm>
            <a:off x="3269225" y="1495500"/>
            <a:ext cx="5620500" cy="19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Б</a:t>
            </a:r>
            <a: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ерём любую использованную упаковку от пищевых продуктов с пластиковой крышкой, отвинчиваем и выясняем, какая у неё маркировка внутри крышки и подходит ли она для проекта.</a:t>
            </a:r>
            <a:endParaRPr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9" name="Google Shape;36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485872">
            <a:off x="-1771099" y="732096"/>
            <a:ext cx="5260761" cy="526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7369" y="3196650"/>
            <a:ext cx="1783200" cy="17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0"/>
          <p:cNvSpPr txBox="1"/>
          <p:nvPr>
            <p:ph type="ctrTitle"/>
          </p:nvPr>
        </p:nvSpPr>
        <p:spPr>
          <a:xfrm rot="600">
            <a:off x="1995450" y="450"/>
            <a:ext cx="51531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ШАГ  4.        Контейнер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76" name="Google Shape;376;p50"/>
          <p:cNvSpPr txBox="1"/>
          <p:nvPr/>
        </p:nvSpPr>
        <p:spPr>
          <a:xfrm>
            <a:off x="3258000" y="967525"/>
            <a:ext cx="5620500" cy="24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Ставим на подоконник небольшую ёмкость, и собираем крышечки к примеру до 1 кг.       Существуют два вида пунктов приёма, для мелких и крупных партий. Для начала вам достаточно собрать мелкую партию крышек до 1 кг. В качестве ёмкости для сбора крышек можно использовать 5-ти литр. бутыли, коробки.</a:t>
            </a:r>
            <a:endParaRPr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7" name="Google Shape;37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272" y="2952400"/>
            <a:ext cx="746850" cy="74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000" y="1254897"/>
            <a:ext cx="2207400" cy="255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19195">
            <a:off x="1630422" y="2929925"/>
            <a:ext cx="746850" cy="74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7025" y="3570425"/>
            <a:ext cx="2554188" cy="13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1325" y="3620600"/>
            <a:ext cx="1340950" cy="134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51"/>
          <p:cNvPicPr preferRelativeResize="0"/>
          <p:nvPr/>
        </p:nvPicPr>
        <p:blipFill rotWithShape="1">
          <a:blip r:embed="rId3">
            <a:alphaModFix/>
          </a:blip>
          <a:srcRect b="-22990" l="6740" r="-6739" t="22990"/>
          <a:stretch/>
        </p:blipFill>
        <p:spPr>
          <a:xfrm>
            <a:off x="-83500" y="-64975"/>
            <a:ext cx="1977530" cy="263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1350" y="-352802"/>
            <a:ext cx="1663920" cy="286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5850" y="-64975"/>
            <a:ext cx="1492398" cy="249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7025" y="-64976"/>
            <a:ext cx="2546975" cy="36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1"/>
          <p:cNvPicPr preferRelativeResize="0"/>
          <p:nvPr/>
        </p:nvPicPr>
        <p:blipFill rotWithShape="1">
          <a:blip r:embed="rId7">
            <a:alphaModFix/>
          </a:blip>
          <a:srcRect b="-1959" l="3570" r="-3570" t="1960"/>
          <a:stretch/>
        </p:blipFill>
        <p:spPr>
          <a:xfrm>
            <a:off x="2642775" y="2434042"/>
            <a:ext cx="2202075" cy="286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3500" y="1956275"/>
            <a:ext cx="2922150" cy="32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48350" y="2888425"/>
            <a:ext cx="4397651" cy="232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49745" y="-64975"/>
            <a:ext cx="2249955" cy="295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48350" y="2480946"/>
            <a:ext cx="1951350" cy="2770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31"/>
            <a:ext cx="9143998" cy="5135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2"/>
          <p:cNvSpPr txBox="1"/>
          <p:nvPr>
            <p:ph type="ctrTitle"/>
          </p:nvPr>
        </p:nvSpPr>
        <p:spPr>
          <a:xfrm rot="600">
            <a:off x="4415050" y="450"/>
            <a:ext cx="51531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ШАГ  5.       </a:t>
            </a: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Вкладыши</a:t>
            </a: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     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400" name="Google Shape;400;p52"/>
          <p:cNvSpPr txBox="1"/>
          <p:nvPr/>
        </p:nvSpPr>
        <p:spPr>
          <a:xfrm>
            <a:off x="4763275" y="836100"/>
            <a:ext cx="4104000" cy="40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В процессе сбора крышечек, вам будут попадаться крышки с различными компонентами: </a:t>
            </a:r>
            <a:b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b="1"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вкладыш резиновый, вкладыш пластиковый,  вставка бумажная, сыпучая смесь, наклейки</a:t>
            </a:r>
            <a:endParaRPr b="1"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Всё это нужно вынимать, принимается только чистый пластик. </a:t>
            </a:r>
            <a:b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Есть исключения, подробнее в разделе F.A.Q. </a:t>
            </a:r>
            <a:r>
              <a:rPr lang="ru" sz="1800" u="sng">
                <a:solidFill>
                  <a:schemeClr val="accent5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сообщества #Добрые_крышечки</a:t>
            </a:r>
            <a:endParaRPr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1" name="Google Shape;40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821225"/>
            <a:ext cx="4415050" cy="596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3"/>
          <p:cNvSpPr txBox="1"/>
          <p:nvPr>
            <p:ph type="ctrTitle"/>
          </p:nvPr>
        </p:nvSpPr>
        <p:spPr>
          <a:xfrm rot="525">
            <a:off x="1995450" y="450"/>
            <a:ext cx="58908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ШАГ  6.        Сортировка крышек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407" name="Google Shape;407;p53"/>
          <p:cNvSpPr txBox="1"/>
          <p:nvPr/>
        </p:nvSpPr>
        <p:spPr>
          <a:xfrm>
            <a:off x="3235525" y="2169475"/>
            <a:ext cx="5620500" cy="26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Сортировка крышек осуществляется на 1 этапе, то есть, когда вы складываете крышку в емкость на подоконнике, то крышка должна быть чистая и правильной маркировки. После вас никто проверять и сортировать не будет, далее крышки попадут на склад, а затем на завод переработчик. Частое заблуждение что кто-то там отсортирует.</a:t>
            </a:r>
            <a:endParaRPr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8" name="Google Shape;40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18150" y="1136025"/>
            <a:ext cx="4298650" cy="284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8925" y="921025"/>
            <a:ext cx="1076774" cy="124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819129">
            <a:off x="8175972" y="1679762"/>
            <a:ext cx="413614" cy="41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33">
            <a:off x="7886259" y="1679762"/>
            <a:ext cx="413614" cy="413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4"/>
          <p:cNvSpPr txBox="1"/>
          <p:nvPr>
            <p:ph type="ctrTitle"/>
          </p:nvPr>
        </p:nvSpPr>
        <p:spPr>
          <a:xfrm rot="525">
            <a:off x="1995450" y="450"/>
            <a:ext cx="58908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ШАГ  7.        Транспортировка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417" name="Google Shape;417;p54"/>
          <p:cNvSpPr txBox="1"/>
          <p:nvPr/>
        </p:nvSpPr>
        <p:spPr>
          <a:xfrm>
            <a:off x="1876300" y="979125"/>
            <a:ext cx="7069500" cy="12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Как только вы накопили </a:t>
            </a:r>
            <a:r>
              <a:rPr b="1"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небольшой объем</a:t>
            </a:r>
            <a: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крышек, вам нужно отнести в ближайший пункт приёма (карта №1) САМОСТОЯТЕЛЬНО (тщательно упаковать).</a:t>
            </a:r>
            <a:b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ru" sz="1800">
                <a:solidFill>
                  <a:srgbClr val="666666"/>
                </a:solidFill>
              </a:rPr>
              <a:t>         </a:t>
            </a:r>
            <a:endParaRPr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8" name="Google Shape;41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375" y="1067075"/>
            <a:ext cx="1076774" cy="124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19129">
            <a:off x="986097" y="1720937"/>
            <a:ext cx="413614" cy="41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3">
            <a:off x="370134" y="1873337"/>
            <a:ext cx="413614" cy="41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19129">
            <a:off x="595572" y="1873337"/>
            <a:ext cx="413614" cy="41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43110">
            <a:off x="900372" y="1873337"/>
            <a:ext cx="413614" cy="41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25822">
            <a:off x="370134" y="1668787"/>
            <a:ext cx="413614" cy="41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19129">
            <a:off x="647947" y="1668787"/>
            <a:ext cx="413614" cy="41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4"/>
          <p:cNvPicPr preferRelativeResize="0"/>
          <p:nvPr/>
        </p:nvPicPr>
        <p:blipFill rotWithShape="1">
          <a:blip r:embed="rId4">
            <a:alphaModFix/>
          </a:blip>
          <a:srcRect b="7679" l="-12860" r="12860" t="-7680"/>
          <a:stretch/>
        </p:blipFill>
        <p:spPr>
          <a:xfrm rot="-1850395">
            <a:off x="929772" y="1484500"/>
            <a:ext cx="413614" cy="41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4"/>
          <p:cNvPicPr preferRelativeResize="0"/>
          <p:nvPr/>
        </p:nvPicPr>
        <p:blipFill rotWithShape="1">
          <a:blip r:embed="rId4">
            <a:alphaModFix/>
          </a:blip>
          <a:srcRect b="9940" l="-5810" r="5809" t="-9940"/>
          <a:stretch/>
        </p:blipFill>
        <p:spPr>
          <a:xfrm rot="1819129">
            <a:off x="370122" y="1363737"/>
            <a:ext cx="413614" cy="41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356183">
            <a:off x="747972" y="1411362"/>
            <a:ext cx="413614" cy="41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19129">
            <a:off x="929772" y="1363737"/>
            <a:ext cx="413614" cy="41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19129">
            <a:off x="528897" y="1320437"/>
            <a:ext cx="413614" cy="41360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54"/>
          <p:cNvSpPr txBox="1"/>
          <p:nvPr/>
        </p:nvSpPr>
        <p:spPr>
          <a:xfrm>
            <a:off x="294000" y="2922125"/>
            <a:ext cx="5940900" cy="19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666666"/>
                </a:solidFill>
              </a:rPr>
              <a:t>Большие объёмы</a:t>
            </a:r>
            <a:r>
              <a:rPr lang="ru" sz="1800">
                <a:solidFill>
                  <a:srgbClr val="666666"/>
                </a:solidFill>
              </a:rPr>
              <a:t> крышек собранные в мешках или пластиковых 5ти литровых бутылях можно сдать в пункты приёма крупных партий (карта №2)</a:t>
            </a:r>
            <a:r>
              <a:rPr lang="ru" sz="1800">
                <a:solidFill>
                  <a:srgbClr val="666666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(тщательно упаковать).</a:t>
            </a:r>
            <a:endParaRPr sz="1800">
              <a:solidFill>
                <a:srgbClr val="666666"/>
              </a:solidFill>
            </a:endParaRPr>
          </a:p>
        </p:txBody>
      </p:sp>
      <p:pic>
        <p:nvPicPr>
          <p:cNvPr id="431" name="Google Shape;431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5675" y="3818600"/>
            <a:ext cx="629214" cy="12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8537" y="2286950"/>
            <a:ext cx="1994625" cy="231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59387" y="2636925"/>
            <a:ext cx="1994625" cy="23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5"/>
          <p:cNvSpPr txBox="1"/>
          <p:nvPr/>
        </p:nvSpPr>
        <p:spPr>
          <a:xfrm>
            <a:off x="2335050" y="406200"/>
            <a:ext cx="6534000" cy="11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</a:rPr>
              <a:t>Если у вас накопился большой объем крышек 2-3 мешка и</a:t>
            </a:r>
            <a:br>
              <a:rPr lang="ru" sz="1800">
                <a:solidFill>
                  <a:srgbClr val="666666"/>
                </a:solidFill>
              </a:rPr>
            </a:br>
            <a:r>
              <a:rPr lang="ru" sz="1800">
                <a:solidFill>
                  <a:srgbClr val="666666"/>
                </a:solidFill>
              </a:rPr>
              <a:t>более, и нет возможности вывезти, то можно обратиться за </a:t>
            </a:r>
            <a: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помощью к автоволонтерам.</a:t>
            </a:r>
            <a:endParaRPr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9" name="Google Shape;43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01" y="557195"/>
            <a:ext cx="2078901" cy="109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9025" y="5474675"/>
            <a:ext cx="5353300" cy="404275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5"/>
          <p:cNvSpPr txBox="1"/>
          <p:nvPr/>
        </p:nvSpPr>
        <p:spPr>
          <a:xfrm>
            <a:off x="371000" y="1903275"/>
            <a:ext cx="6167400" cy="29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АВТОВОЛОНТЁРЫ</a:t>
            </a:r>
            <a:endParaRPr b="1" sz="180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Если у вас есть автомобиль, свободное время и желание помочь проекту, и вы можете периодически или разово перевезти крышки в небольших объемах (под багажник) из пункта А в пункт Б, или по району, или из области в Москву, или из района в другой район, возможно по пути вашего маршрута и т.д.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42" name="Google Shape;442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1700" y="1323963"/>
            <a:ext cx="5057775" cy="38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000" y="150400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6"/>
          <p:cNvSpPr txBox="1"/>
          <p:nvPr>
            <p:ph type="ctrTitle"/>
          </p:nvPr>
        </p:nvSpPr>
        <p:spPr>
          <a:xfrm rot="492">
            <a:off x="5005900" y="169125"/>
            <a:ext cx="41946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Упаковка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449" name="Google Shape;44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050" y="5340174"/>
            <a:ext cx="3935775" cy="456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7850" y="4306150"/>
            <a:ext cx="260400" cy="2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5700" y="4592413"/>
            <a:ext cx="260400" cy="2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8425" y="4798850"/>
            <a:ext cx="260400" cy="2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8063" y="4566550"/>
            <a:ext cx="260400" cy="2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5425" y="4566550"/>
            <a:ext cx="260400" cy="2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1700" y="4592413"/>
            <a:ext cx="260400" cy="2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27700" y="4727938"/>
            <a:ext cx="260400" cy="2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3300" y="4405163"/>
            <a:ext cx="260400" cy="2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6"/>
          <p:cNvSpPr/>
          <p:nvPr/>
        </p:nvSpPr>
        <p:spPr>
          <a:xfrm>
            <a:off x="2954991" y="3451950"/>
            <a:ext cx="298975" cy="772425"/>
          </a:xfrm>
          <a:custGeom>
            <a:rect b="b" l="l" r="r" t="t"/>
            <a:pathLst>
              <a:path extrusionOk="0" h="30897" w="11959">
                <a:moveTo>
                  <a:pt x="4266" y="0"/>
                </a:moveTo>
                <a:cubicBezTo>
                  <a:pt x="3592" y="1498"/>
                  <a:pt x="-1060" y="3838"/>
                  <a:pt x="222" y="8987"/>
                </a:cubicBezTo>
                <a:cubicBezTo>
                  <a:pt x="1504" y="14137"/>
                  <a:pt x="10003" y="27245"/>
                  <a:pt x="11959" y="30897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9" name="Google Shape;459;p56"/>
          <p:cNvSpPr/>
          <p:nvPr/>
        </p:nvSpPr>
        <p:spPr>
          <a:xfrm rot="10800000">
            <a:off x="3050235" y="3451942"/>
            <a:ext cx="298975" cy="772425"/>
          </a:xfrm>
          <a:custGeom>
            <a:rect b="b" l="l" r="r" t="t"/>
            <a:pathLst>
              <a:path extrusionOk="0" h="30897" w="11959">
                <a:moveTo>
                  <a:pt x="4266" y="0"/>
                </a:moveTo>
                <a:cubicBezTo>
                  <a:pt x="3592" y="1498"/>
                  <a:pt x="-1060" y="3838"/>
                  <a:pt x="222" y="8987"/>
                </a:cubicBezTo>
                <a:cubicBezTo>
                  <a:pt x="1504" y="14137"/>
                  <a:pt x="10003" y="27245"/>
                  <a:pt x="11959" y="30897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460" name="Google Shape;460;p56"/>
          <p:cNvPicPr preferRelativeResize="0"/>
          <p:nvPr/>
        </p:nvPicPr>
        <p:blipFill rotWithShape="1">
          <a:blip r:embed="rId4">
            <a:alphaModFix/>
          </a:blip>
          <a:srcRect b="0" l="-14630" r="14629" t="0"/>
          <a:stretch/>
        </p:blipFill>
        <p:spPr>
          <a:xfrm>
            <a:off x="3088800" y="3830625"/>
            <a:ext cx="260400" cy="2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56"/>
          <p:cNvPicPr preferRelativeResize="0"/>
          <p:nvPr/>
        </p:nvPicPr>
        <p:blipFill rotWithShape="1">
          <a:blip r:embed="rId4">
            <a:alphaModFix/>
          </a:blip>
          <a:srcRect b="20640" l="-5370" r="5369" t="-20640"/>
          <a:stretch/>
        </p:blipFill>
        <p:spPr>
          <a:xfrm rot="-982125">
            <a:off x="3021475" y="3680725"/>
            <a:ext cx="260400" cy="2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7675" y="3972550"/>
            <a:ext cx="260400" cy="2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695105">
            <a:off x="2969800" y="3590225"/>
            <a:ext cx="260400" cy="2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252969">
            <a:off x="2942025" y="3518675"/>
            <a:ext cx="260400" cy="2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03975" y="168825"/>
            <a:ext cx="4909800" cy="49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6"/>
          <p:cNvSpPr txBox="1"/>
          <p:nvPr/>
        </p:nvSpPr>
        <p:spPr>
          <a:xfrm>
            <a:off x="3978425" y="1640225"/>
            <a:ext cx="5025300" cy="24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ru" sz="1800">
                <a:solidFill>
                  <a:srgbClr val="666666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Упаковывать крышечки необходимо так чтобы они не рассыпались и не терялись среди другого вторсырья, при транспортировке. Лучшая тара для транспортировки это строительный мешок или 5-ти литровые бутыли.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7"/>
          <p:cNvSpPr txBox="1"/>
          <p:nvPr>
            <p:ph type="ctrTitle"/>
          </p:nvPr>
        </p:nvSpPr>
        <p:spPr>
          <a:xfrm rot="443">
            <a:off x="3408300" y="3161950"/>
            <a:ext cx="23274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НЕЛЬЗЯ!!!!!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472" name="Google Shape;47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9950" y="181202"/>
            <a:ext cx="2704100" cy="316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8"/>
          <p:cNvSpPr/>
          <p:nvPr/>
        </p:nvSpPr>
        <p:spPr>
          <a:xfrm>
            <a:off x="573225" y="258250"/>
            <a:ext cx="8020800" cy="19434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FFD966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58"/>
          <p:cNvSpPr txBox="1"/>
          <p:nvPr/>
        </p:nvSpPr>
        <p:spPr>
          <a:xfrm>
            <a:off x="786650" y="258250"/>
            <a:ext cx="7965900" cy="15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2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НЕ ПРИНИМАЕМ</a:t>
            </a:r>
            <a:endParaRPr b="1" sz="72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79" name="Google Shape;47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100" y="3684375"/>
            <a:ext cx="1003424" cy="100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5975" y="3535000"/>
            <a:ext cx="1152626" cy="115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3150" y="3384188"/>
            <a:ext cx="1710720" cy="16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63876" y="3478913"/>
            <a:ext cx="605455" cy="14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69325" y="3774250"/>
            <a:ext cx="1337908" cy="100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87827" y="3607013"/>
            <a:ext cx="1337900" cy="13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00376" y="3479063"/>
            <a:ext cx="1414325" cy="14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86050" y="3478924"/>
            <a:ext cx="1414325" cy="14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58"/>
          <p:cNvSpPr txBox="1"/>
          <p:nvPr>
            <p:ph idx="4294967295" type="body"/>
          </p:nvPr>
        </p:nvSpPr>
        <p:spPr>
          <a:xfrm>
            <a:off x="460950" y="2120800"/>
            <a:ext cx="8222100" cy="14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 Маленькие бутылочки, ложечки, батарейки, пуговицы, металлические крышки, детские игрушки и другие </a:t>
            </a:r>
            <a:r>
              <a:rPr b="1" lang="ru">
                <a:solidFill>
                  <a:srgbClr val="666666"/>
                </a:solidFill>
                <a:highlight>
                  <a:srgbClr val="FFFFFF"/>
                </a:highlight>
              </a:rPr>
              <a:t>ЛЮБЫЕ</a:t>
            </a: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 изделия из пластика.</a:t>
            </a:r>
            <a:br>
              <a:rPr lang="ru">
                <a:solidFill>
                  <a:srgbClr val="666666"/>
                </a:solidFill>
              </a:rPr>
            </a:br>
            <a:endParaRPr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59"/>
          <p:cNvPicPr preferRelativeResize="0"/>
          <p:nvPr/>
        </p:nvPicPr>
        <p:blipFill rotWithShape="1">
          <a:blip r:embed="rId3">
            <a:alphaModFix/>
          </a:blip>
          <a:srcRect b="-3380" l="1569" r="-1569" t="3379"/>
          <a:stretch/>
        </p:blipFill>
        <p:spPr>
          <a:xfrm rot="863730">
            <a:off x="-1230459" y="2168050"/>
            <a:ext cx="284286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3252" y="139325"/>
            <a:ext cx="6351224" cy="4644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125" y="352475"/>
            <a:ext cx="4217700" cy="42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60"/>
          <p:cNvSpPr txBox="1"/>
          <p:nvPr>
            <p:ph type="ctrTitle"/>
          </p:nvPr>
        </p:nvSpPr>
        <p:spPr>
          <a:xfrm rot="443">
            <a:off x="1276400" y="225150"/>
            <a:ext cx="23274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Кто первый?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cxnSp>
        <p:nvCxnSpPr>
          <p:cNvPr id="500" name="Google Shape;500;p60"/>
          <p:cNvCxnSpPr/>
          <p:nvPr/>
        </p:nvCxnSpPr>
        <p:spPr>
          <a:xfrm flipH="1" rot="10800000">
            <a:off x="393500" y="2106250"/>
            <a:ext cx="3864300" cy="20781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1" name="Google Shape;501;p60"/>
          <p:cNvCxnSpPr/>
          <p:nvPr/>
        </p:nvCxnSpPr>
        <p:spPr>
          <a:xfrm>
            <a:off x="566150" y="2106250"/>
            <a:ext cx="3747900" cy="20628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2" name="Google Shape;502;p60"/>
          <p:cNvSpPr txBox="1"/>
          <p:nvPr>
            <p:ph idx="4294967295" type="body"/>
          </p:nvPr>
        </p:nvSpPr>
        <p:spPr>
          <a:xfrm>
            <a:off x="4886925" y="1522550"/>
            <a:ext cx="4043400" cy="17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 </a:t>
            </a:r>
            <a:r>
              <a:rPr b="1" lang="ru">
                <a:solidFill>
                  <a:srgbClr val="666666"/>
                </a:solidFill>
                <a:highlight>
                  <a:srgbClr val="FFFFFF"/>
                </a:highlight>
              </a:rPr>
              <a:t>#Добрые_крышечки</a:t>
            </a: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 категорически </a:t>
            </a:r>
            <a:r>
              <a:rPr b="1" lang="ru">
                <a:solidFill>
                  <a:srgbClr val="666666"/>
                </a:solidFill>
                <a:highlight>
                  <a:srgbClr val="FFFFFF"/>
                </a:highlight>
              </a:rPr>
              <a:t>ПРОТИВ</a:t>
            </a: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 соревновательного процесса при сборе крышек.</a:t>
            </a:r>
            <a:br>
              <a:rPr lang="ru" sz="1200">
                <a:solidFill>
                  <a:srgbClr val="666666"/>
                </a:solidFill>
              </a:rPr>
            </a:br>
            <a:endParaRPr sz="12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8" name="Google Shape;508;p61"/>
          <p:cNvCxnSpPr/>
          <p:nvPr/>
        </p:nvCxnSpPr>
        <p:spPr>
          <a:xfrm>
            <a:off x="3965700" y="2484025"/>
            <a:ext cx="65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9" name="Google Shape;509;p61"/>
          <p:cNvSpPr txBox="1"/>
          <p:nvPr/>
        </p:nvSpPr>
        <p:spPr>
          <a:xfrm>
            <a:off x="634650" y="1270800"/>
            <a:ext cx="78747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>
                <a:solidFill>
                  <a:srgbClr val="666666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Окружающая среда — это мы с вами.</a:t>
            </a:r>
            <a:endParaRPr sz="44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10" name="Google Shape;510;p61"/>
          <p:cNvSpPr txBox="1"/>
          <p:nvPr/>
        </p:nvSpPr>
        <p:spPr>
          <a:xfrm>
            <a:off x="2977200" y="2787350"/>
            <a:ext cx="26286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veat"/>
              <a:buChar char="-"/>
            </a:pPr>
            <a:r>
              <a:rPr i="1" lang="ru" sz="2400">
                <a:solidFill>
                  <a:srgbClr val="666666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Чарлз Па</a:t>
            </a:r>
            <a:r>
              <a:rPr i="1" lang="ru" sz="2400">
                <a:solidFill>
                  <a:srgbClr val="666666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нати</a:t>
            </a:r>
            <a:endParaRPr sz="24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962" y="0"/>
            <a:ext cx="915792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6414600" y="237350"/>
            <a:ext cx="2663700" cy="18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грязная,</a:t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не отсортированная,</a:t>
            </a:r>
            <a:br>
              <a:rPr lang="ru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имеет посторонние </a:t>
            </a:r>
            <a:br>
              <a:rPr lang="ru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            компоненты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2022350" y="3352800"/>
            <a:ext cx="3459900" cy="16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чистая,</a:t>
            </a:r>
            <a:br>
              <a:rPr lang="ru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отсортированная,</a:t>
            </a:r>
            <a:br>
              <a:rPr lang="ru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правильная маркировка, </a:t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без посторонних компонентов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6" name="Google Shape;96;p17"/>
          <p:cNvCxnSpPr/>
          <p:nvPr/>
        </p:nvCxnSpPr>
        <p:spPr>
          <a:xfrm>
            <a:off x="5066625" y="843950"/>
            <a:ext cx="1213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97" name="Google Shape;97;p17"/>
          <p:cNvCxnSpPr/>
          <p:nvPr/>
        </p:nvCxnSpPr>
        <p:spPr>
          <a:xfrm flipH="1">
            <a:off x="3145800" y="2888425"/>
            <a:ext cx="336900" cy="58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2"/>
          <p:cNvSpPr txBox="1"/>
          <p:nvPr>
            <p:ph type="title"/>
          </p:nvPr>
        </p:nvSpPr>
        <p:spPr>
          <a:xfrm>
            <a:off x="3274678" y="-17015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/>
              <a:t>Спасибо!</a:t>
            </a:r>
            <a:endParaRPr sz="3000"/>
          </a:p>
        </p:txBody>
      </p:sp>
      <p:sp>
        <p:nvSpPr>
          <p:cNvPr id="516" name="Google Shape;516;p62"/>
          <p:cNvSpPr txBox="1"/>
          <p:nvPr>
            <p:ph idx="1" type="body"/>
          </p:nvPr>
        </p:nvSpPr>
        <p:spPr>
          <a:xfrm>
            <a:off x="3933100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Контактная информация: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/>
              <a:t>Название компании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ул. Улица, д. 1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Ваш город, Страна, 123456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/>
              <a:t>no_reply@example.com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u="sng">
                <a:hlinkClick r:id="rId3"/>
              </a:rPr>
              <a:t>www.example.com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 </a:t>
            </a:r>
            <a:endParaRPr sz="1400"/>
          </a:p>
        </p:txBody>
      </p:sp>
      <p:pic>
        <p:nvPicPr>
          <p:cNvPr descr="Вид на фрагмент моста Золотые Ворота снизу вверх, черно-белое фото" id="517" name="Google Shape;517;p62"/>
          <p:cNvPicPr preferRelativeResize="0"/>
          <p:nvPr/>
        </p:nvPicPr>
        <p:blipFill rotWithShape="1">
          <a:blip r:embed="rId4">
            <a:alphaModFix/>
          </a:blip>
          <a:srcRect b="0" l="19071" r="4853" t="9"/>
          <a:stretch/>
        </p:blipFill>
        <p:spPr>
          <a:xfrm>
            <a:off x="3274676" y="0"/>
            <a:ext cx="5869325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62"/>
          <p:cNvSpPr/>
          <p:nvPr/>
        </p:nvSpPr>
        <p:spPr>
          <a:xfrm>
            <a:off x="-135000" y="0"/>
            <a:ext cx="92790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9" name="Google Shape;519;p62"/>
          <p:cNvPicPr preferRelativeResize="0"/>
          <p:nvPr/>
        </p:nvPicPr>
        <p:blipFill rotWithShape="1">
          <a:blip r:embed="rId5">
            <a:alphaModFix/>
          </a:blip>
          <a:srcRect b="0" l="-4800" r="4799" t="0"/>
          <a:stretch/>
        </p:blipFill>
        <p:spPr>
          <a:xfrm>
            <a:off x="2525280" y="0"/>
            <a:ext cx="725576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62"/>
          <p:cNvSpPr/>
          <p:nvPr/>
        </p:nvSpPr>
        <p:spPr>
          <a:xfrm>
            <a:off x="-135000" y="0"/>
            <a:ext cx="50382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62"/>
          <p:cNvSpPr txBox="1"/>
          <p:nvPr>
            <p:ph idx="4294967295" type="ctrTitle"/>
          </p:nvPr>
        </p:nvSpPr>
        <p:spPr>
          <a:xfrm rot="443">
            <a:off x="1488150" y="-111050"/>
            <a:ext cx="23274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Контакты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22" name="Google Shape;522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01" y="2484050"/>
            <a:ext cx="3620025" cy="243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3400" y="904313"/>
            <a:ext cx="2099550" cy="13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6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99588" y="2348000"/>
            <a:ext cx="1485650" cy="148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6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74275" y="2348000"/>
            <a:ext cx="1485650" cy="148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6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99588" y="3670750"/>
            <a:ext cx="1485650" cy="148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6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74275" y="3670750"/>
            <a:ext cx="1485650" cy="148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472325" y="775500"/>
            <a:ext cx="1657350" cy="16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ctrTitle"/>
          </p:nvPr>
        </p:nvSpPr>
        <p:spPr>
          <a:xfrm rot="940">
            <a:off x="1739779" y="3118325"/>
            <a:ext cx="54840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Маркировка (коды переработки)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2724" y="1094851"/>
            <a:ext cx="2318100" cy="231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460950" y="6264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дордолр</a:t>
            </a:r>
            <a:endParaRPr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460950" y="1997700"/>
            <a:ext cx="5818800" cy="31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highlight>
                  <a:schemeClr val="lt1"/>
                </a:highlight>
              </a:rPr>
              <a:t>   </a:t>
            </a:r>
            <a:r>
              <a:rPr lang="ru">
                <a:solidFill>
                  <a:srgbClr val="666666"/>
                </a:solidFill>
                <a:highlight>
                  <a:schemeClr val="lt1"/>
                </a:highlight>
              </a:rPr>
              <a:t>Это специальные знаки, применяются для обозначения материала, из которого изготовлен предмет, и упрощения процедуры сортировки перед его отправкой на переработку для вторичного использования. </a:t>
            </a:r>
            <a:br>
              <a:rPr lang="ru">
                <a:solidFill>
                  <a:srgbClr val="666666"/>
                </a:solidFill>
                <a:highlight>
                  <a:schemeClr val="lt1"/>
                </a:highlight>
              </a:rPr>
            </a:br>
            <a:r>
              <a:rPr lang="ru">
                <a:solidFill>
                  <a:srgbClr val="666666"/>
                </a:solidFill>
                <a:highlight>
                  <a:schemeClr val="lt1"/>
                </a:highlight>
              </a:rPr>
              <a:t>   Такие знаки обычно ставят на батарейках , аккумуляторах, изделиях из стекла, металла, бумаги, пластмассы, изделий из органических материалов природного происхождения: древесины, пробки, джутового волокна, хлопка</a:t>
            </a:r>
            <a:r>
              <a:rPr lang="ru">
                <a:solidFill>
                  <a:srgbClr val="222222"/>
                </a:solidFill>
                <a:highlight>
                  <a:schemeClr val="lt1"/>
                </a:highlight>
              </a:rPr>
              <a:t>.</a:t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 rotWithShape="1">
          <a:blip r:embed="rId3">
            <a:alphaModFix/>
          </a:blip>
          <a:srcRect b="0" l="119" r="0" t="0"/>
          <a:stretch/>
        </p:blipFill>
        <p:spPr>
          <a:xfrm>
            <a:off x="0" y="-4446450"/>
            <a:ext cx="9144000" cy="614404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/>
        </p:nvSpPr>
        <p:spPr>
          <a:xfrm>
            <a:off x="517050" y="632875"/>
            <a:ext cx="64704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Маркировка (коды переработки)</a:t>
            </a: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7600" y="1997700"/>
            <a:ext cx="2855300" cy="285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ctrTitle"/>
          </p:nvPr>
        </p:nvSpPr>
        <p:spPr>
          <a:xfrm rot="890">
            <a:off x="3412947" y="3155975"/>
            <a:ext cx="2318100" cy="8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О крышечках</a:t>
            </a:r>
            <a:endParaRPr sz="36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5450" y="1008700"/>
            <a:ext cx="2493100" cy="249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460950" y="6264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дордолр</a:t>
            </a:r>
            <a:endParaRPr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460950" y="2156125"/>
            <a:ext cx="8222100" cy="172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Для проекта подходят крышечки от пищевых продуктов, с определённой маркировкой пластика, внутри крышки должен быть треугольник (лента мебиуса) с цифрой внутри, так называемый код переработки. Встречаются крышечки без маркировки и крышечки исключения (пауч) подробнее читайте в </a:t>
            </a:r>
            <a:r>
              <a:rPr lang="ru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сообществе #Добрые_крышечки</a:t>
            </a: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.</a:t>
            </a:r>
            <a:b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</a:b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pic>
        <p:nvPicPr>
          <p:cNvPr id="125" name="Google Shape;125;p21"/>
          <p:cNvPicPr preferRelativeResize="0"/>
          <p:nvPr/>
        </p:nvPicPr>
        <p:blipFill rotWithShape="1">
          <a:blip r:embed="rId4">
            <a:alphaModFix/>
          </a:blip>
          <a:srcRect b="0" l="119" r="0" t="0"/>
          <a:stretch/>
        </p:blipFill>
        <p:spPr>
          <a:xfrm>
            <a:off x="0" y="-4446450"/>
            <a:ext cx="9144000" cy="614404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/>
        </p:nvSpPr>
        <p:spPr>
          <a:xfrm>
            <a:off x="517050" y="632875"/>
            <a:ext cx="64704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О крышечках</a:t>
            </a:r>
            <a:endParaRPr sz="3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391520">
            <a:off x="6380925" y="3311575"/>
            <a:ext cx="2493100" cy="249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