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8" r:id="rId6"/>
    <p:sldId id="271" r:id="rId7"/>
    <p:sldId id="267" r:id="rId8"/>
    <p:sldId id="261" r:id="rId9"/>
    <p:sldId id="266" r:id="rId10"/>
    <p:sldId id="262" r:id="rId11"/>
    <p:sldId id="270" r:id="rId12"/>
    <p:sldId id="269" r:id="rId13"/>
    <p:sldId id="265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8404-158F-4671-8DC1-CA145C34E555}" type="datetimeFigureOut">
              <a:rPr lang="ru-RU" smtClean="0"/>
              <a:t>10.03.2020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6A32-B504-4F2C-B989-2FAFB34CC4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0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8404-158F-4671-8DC1-CA145C34E555}" type="datetimeFigureOut">
              <a:rPr lang="ru-RU" smtClean="0"/>
              <a:t>10.03.2020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6A32-B504-4F2C-B989-2FAFB34CC4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22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8404-158F-4671-8DC1-CA145C34E555}" type="datetimeFigureOut">
              <a:rPr lang="ru-RU" smtClean="0"/>
              <a:t>10.03.2020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6A32-B504-4F2C-B989-2FAFB34CC4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04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8404-158F-4671-8DC1-CA145C34E555}" type="datetimeFigureOut">
              <a:rPr lang="ru-RU" smtClean="0"/>
              <a:t>10.03.2020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6A32-B504-4F2C-B989-2FAFB34CC4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30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8404-158F-4671-8DC1-CA145C34E555}" type="datetimeFigureOut">
              <a:rPr lang="ru-RU" smtClean="0"/>
              <a:t>10.03.2020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6A32-B504-4F2C-B989-2FAFB34CC4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39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8404-158F-4671-8DC1-CA145C34E555}" type="datetimeFigureOut">
              <a:rPr lang="ru-RU" smtClean="0"/>
              <a:t>10.03.2020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6A32-B504-4F2C-B989-2FAFB34CC4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69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8404-158F-4671-8DC1-CA145C34E555}" type="datetimeFigureOut">
              <a:rPr lang="ru-RU" smtClean="0"/>
              <a:t>10.03.2020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6A32-B504-4F2C-B989-2FAFB34CC4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4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8404-158F-4671-8DC1-CA145C34E555}" type="datetimeFigureOut">
              <a:rPr lang="ru-RU" smtClean="0"/>
              <a:t>10.03.2020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6A32-B504-4F2C-B989-2FAFB34CC4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04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8404-158F-4671-8DC1-CA145C34E555}" type="datetimeFigureOut">
              <a:rPr lang="ru-RU" smtClean="0"/>
              <a:t>10.03.2020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6A32-B504-4F2C-B989-2FAFB34CC4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43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8404-158F-4671-8DC1-CA145C34E555}" type="datetimeFigureOut">
              <a:rPr lang="ru-RU" smtClean="0"/>
              <a:t>10.03.2020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6A32-B504-4F2C-B989-2FAFB34CC4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73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8404-158F-4671-8DC1-CA145C34E555}" type="datetimeFigureOut">
              <a:rPr lang="ru-RU" smtClean="0"/>
              <a:t>10.03.2020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6A32-B504-4F2C-B989-2FAFB34CC4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25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E8404-158F-4671-8DC1-CA145C34E555}" type="datetimeFigureOut">
              <a:rPr lang="ru-RU" smtClean="0"/>
              <a:t>10.03.2020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A6A32-B504-4F2C-B989-2FAFB34CC4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84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34"/>
            <a:ext cx="12192000" cy="22906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56408" y="848418"/>
            <a:ext cx="4575171" cy="1147313"/>
          </a:xfrm>
        </p:spPr>
        <p:txBody>
          <a:bodyPr>
            <a:noAutofit/>
          </a:bodyPr>
          <a:lstStyle/>
          <a:p>
            <a:pPr algn="l"/>
            <a:r>
              <a:rPr lang="ru-RU" sz="1600" b="1" i="1" dirty="0" smtClean="0">
                <a:latin typeface="Monitorica" panose="020B0403020202020204" pitchFamily="34" charset="0"/>
              </a:rPr>
              <a:t>«Особая </a:t>
            </a:r>
            <a:r>
              <a:rPr lang="ru-RU" sz="1600" b="1" i="1" dirty="0">
                <a:latin typeface="Monitorica" panose="020B0403020202020204" pitchFamily="34" charset="0"/>
              </a:rPr>
              <a:t>забота государства – дети-инвалиды и дети-сироты. Понятно, насколько важна для них возможность интегрироваться в нормальную жизнь. </a:t>
            </a:r>
            <a:r>
              <a:rPr lang="ru-RU" sz="1600" b="1" i="1" dirty="0" smtClean="0">
                <a:latin typeface="Monitorica" panose="020B0403020202020204" pitchFamily="34" charset="0"/>
              </a:rPr>
              <a:t>Лучшие </a:t>
            </a:r>
            <a:r>
              <a:rPr lang="ru-RU" sz="1600" b="1" i="1" dirty="0">
                <a:latin typeface="Monitorica" panose="020B0403020202020204" pitchFamily="34" charset="0"/>
              </a:rPr>
              <a:t>практики, лучшие модели социализации должны распространяться на всю </a:t>
            </a:r>
            <a:r>
              <a:rPr lang="ru-RU" sz="1600" b="1" i="1" dirty="0" smtClean="0">
                <a:latin typeface="Monitorica" panose="020B0403020202020204" pitchFamily="34" charset="0"/>
              </a:rPr>
              <a:t>страну».</a:t>
            </a:r>
            <a:r>
              <a:rPr lang="ru-RU" sz="1600" b="1" i="1" dirty="0">
                <a:latin typeface="Monitorica" panose="020B0403020202020204" pitchFamily="34" charset="0"/>
              </a:rPr>
              <a:t> </a:t>
            </a:r>
            <a:r>
              <a:rPr lang="ru-RU" sz="1600" dirty="0" smtClean="0">
                <a:latin typeface="Monitorica" panose="020B0403020202020204" pitchFamily="34" charset="0"/>
              </a:rPr>
              <a:t/>
            </a:r>
            <a:br>
              <a:rPr lang="ru-RU" sz="1600" dirty="0" smtClean="0">
                <a:latin typeface="Monitorica" panose="020B0403020202020204" pitchFamily="34" charset="0"/>
              </a:rPr>
            </a:br>
            <a:r>
              <a:rPr lang="ru-RU" sz="1600" dirty="0" smtClean="0">
                <a:latin typeface="Monitorica" panose="020B0403020202020204" pitchFamily="34" charset="0"/>
              </a:rPr>
              <a:t/>
            </a:r>
            <a:br>
              <a:rPr lang="ru-RU" sz="1600" dirty="0" smtClean="0">
                <a:latin typeface="Monitorica" panose="020B0403020202020204" pitchFamily="34" charset="0"/>
              </a:rPr>
            </a:br>
            <a:endParaRPr lang="ru-RU" sz="1600" dirty="0">
              <a:latin typeface="Monitorica" panose="020B0403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4166" y="4070365"/>
            <a:ext cx="9144000" cy="2911415"/>
          </a:xfrm>
        </p:spPr>
        <p:txBody>
          <a:bodyPr>
            <a:normAutofit/>
          </a:bodyPr>
          <a:lstStyle/>
          <a:p>
            <a:r>
              <a:rPr lang="ru-RU" sz="5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ExtraBold" panose="00000900000000000000" pitchFamily="50" charset="-52"/>
              </a:rPr>
              <a:t>Проект «Творческие волонтеры»</a:t>
            </a:r>
            <a:endParaRPr lang="ru-RU" sz="54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krobat ExtraBold" panose="00000900000000000000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79171" y="1296385"/>
            <a:ext cx="219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itorica" panose="020B0403020202020204" pitchFamily="34" charset="0"/>
              </a:rPr>
              <a:t>Д. Медведев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4" y="299341"/>
            <a:ext cx="1422845" cy="169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968"/>
            <a:ext cx="12192000" cy="22906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179"/>
            <a:ext cx="12192000" cy="2290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970" y="1963050"/>
            <a:ext cx="76235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krobat" panose="00000600000000000000" pitchFamily="50" charset="-52"/>
              </a:rPr>
              <a:t>Первый опыт взаимодействия с детьми-инвалидами показал, что знакомые нам методики не совершенны, и не могут быть применены в подобных случаях. Для увеличения эффективности взаимодействия необходимо изучить новые игровые методики, соответствующие особенностям развития целевой группы, а также психологически готовить волонтеров ко встрече с особенными детьми, имеющими не только физические, но и психические отличия. </a:t>
            </a:r>
          </a:p>
          <a:p>
            <a:endParaRPr lang="ru-RU" sz="1600" i="1" dirty="0">
              <a:latin typeface="Akrobat" panose="00000600000000000000" pitchFamily="50" charset="-52"/>
            </a:endParaRPr>
          </a:p>
          <a:p>
            <a:r>
              <a:rPr lang="ru-RU" sz="1600" dirty="0" smtClean="0">
                <a:latin typeface="Akrobat" panose="00000600000000000000" pitchFamily="50" charset="-52"/>
              </a:rPr>
              <a:t>В ходе изучения данной темы нашими специалистами был выбран вектор развития, основанный на арт-терапии и непосредственном общении детей-инвалидов и детей без инвалидности. По словам автора научной работы «</a:t>
            </a:r>
            <a:r>
              <a:rPr lang="ru-RU" sz="1600" dirty="0">
                <a:latin typeface="Akrobat" panose="00000600000000000000" pitchFamily="50" charset="-52"/>
              </a:rPr>
              <a:t>Социализация личности детей с ограниченными возможностями здоровья в условиях учреждения дополнительного образования </a:t>
            </a:r>
            <a:r>
              <a:rPr lang="ru-RU" sz="1600" dirty="0" smtClean="0">
                <a:latin typeface="Akrobat" panose="00000600000000000000" pitchFamily="50" charset="-52"/>
              </a:rPr>
              <a:t>детей» С. В. Паршутиной, основная </a:t>
            </a:r>
            <a:r>
              <a:rPr lang="ru-RU" sz="1600" dirty="0">
                <a:latin typeface="Akrobat" panose="00000600000000000000" pitchFamily="50" charset="-52"/>
              </a:rPr>
              <a:t>проблема ребёнка с ограниченными </a:t>
            </a:r>
            <a:r>
              <a:rPr lang="ru-RU" sz="1600" dirty="0" smtClean="0">
                <a:latin typeface="Akrobat" panose="00000600000000000000" pitchFamily="50" charset="-52"/>
              </a:rPr>
              <a:t>возможностями содержится </a:t>
            </a:r>
            <a:r>
              <a:rPr lang="ru-RU" sz="1600" dirty="0">
                <a:latin typeface="Akrobat" panose="00000600000000000000" pitchFamily="50" charset="-52"/>
              </a:rPr>
              <a:t>в нарушении его отношения с миром, в ограниченной подвижности, бедности контактов с ровесниками и взрослыми, в ограниченном общении с природой, недостижимости ряда культурных ценностей, </a:t>
            </a:r>
            <a:r>
              <a:rPr lang="ru-RU" sz="1600" dirty="0" smtClean="0">
                <a:latin typeface="Akrobat" panose="00000600000000000000" pitchFamily="50" charset="-52"/>
              </a:rPr>
              <a:t>образования. Мы разделяем данное мнение и готовы создать условия комфортной интеграции в общество для детей-инвалидов. Именно позитивный опыт контакта с волонтерами поможет особенным детям получить не только необходимые социальные связи, пример поведения, но и веру в собственные силы – в то, что результаты их творчества, их деятельность может что-то изменить.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9" y="389124"/>
            <a:ext cx="1113610" cy="1327704"/>
          </a:xfrm>
          <a:prstGeom prst="rect">
            <a:avLst/>
          </a:prstGeom>
          <a:effectLst>
            <a:glow rad="63500">
              <a:schemeClr val="bg1">
                <a:alpha val="86000"/>
              </a:schemeClr>
            </a:glow>
            <a:outerShdw sx="1000" sy="1000" algn="ctr" rotWithShape="0">
              <a:srgbClr val="000000"/>
            </a:outerShdw>
          </a:effectLst>
        </p:spPr>
      </p:pic>
      <p:pic>
        <p:nvPicPr>
          <p:cNvPr id="5122" name="Picture 2" descr="https://sun9-3.userapi.com/c849524/v849524762/1db7f7/Vzp59zFdA3Q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" b="15603"/>
          <a:stretch/>
        </p:blipFill>
        <p:spPr bwMode="auto">
          <a:xfrm>
            <a:off x="8668639" y="442885"/>
            <a:ext cx="2846197" cy="3425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https://sun9-6.userapi.com/c856020/v856020805/10c30e/yhlrpihGeN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173" y="4066993"/>
            <a:ext cx="3797128" cy="2439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488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319"/>
            <a:ext cx="12192000" cy="22906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179"/>
            <a:ext cx="12192000" cy="2290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2732" y="2300659"/>
            <a:ext cx="56532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krobat" panose="00000600000000000000" pitchFamily="50" charset="-52"/>
              </a:rPr>
              <a:t>Декоративно-прикладное творчество и арт-терапия станут нашими инструментами в работе с детьми-инвалидами, имеющими умственную отсталость. В рамках реализации проекта запланированы мастер-классы: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krobat" panose="00000600000000000000" pitchFamily="50" charset="-52"/>
              </a:rPr>
              <a:t>Декорирование фоторамки;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krobat" panose="00000600000000000000" pitchFamily="50" charset="-52"/>
              </a:rPr>
              <a:t>Картина из шерстяной акварели;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krobat" panose="00000600000000000000" pitchFamily="50" charset="-52"/>
              </a:rPr>
              <a:t>Изготовление талисмана;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krobat" panose="00000600000000000000" pitchFamily="50" charset="-52"/>
              </a:rPr>
              <a:t>Картина из песка;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krobat" panose="00000600000000000000" pitchFamily="50" charset="-52"/>
              </a:rPr>
              <a:t>Ловец снов;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krobat" panose="00000600000000000000" pitchFamily="50" charset="-52"/>
              </a:rPr>
              <a:t>Декор ёлочной игрушки;</a:t>
            </a:r>
          </a:p>
          <a:p>
            <a:r>
              <a:rPr lang="ru-RU" dirty="0" smtClean="0">
                <a:latin typeface="Akrobat" panose="00000600000000000000" pitchFamily="50" charset="-52"/>
              </a:rPr>
              <a:t>А также занятия на развитие мелкой моторики, с использованием пластилина, мозаик, мелких игрушек. </a:t>
            </a:r>
            <a:endParaRPr lang="ru-RU" dirty="0">
              <a:latin typeface="Akrobat" panose="00000600000000000000" pitchFamily="50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2" y="453917"/>
            <a:ext cx="1113610" cy="1327704"/>
          </a:xfrm>
          <a:prstGeom prst="rect">
            <a:avLst/>
          </a:prstGeom>
          <a:effectLst>
            <a:glow rad="63500">
              <a:schemeClr val="bg1">
                <a:alpha val="86000"/>
              </a:schemeClr>
            </a:glow>
            <a:outerShdw sx="1000" sy="1000" algn="ctr" rotWithShape="0">
              <a:srgbClr val="000000"/>
            </a:outerShdw>
          </a:effectLst>
        </p:spPr>
      </p:pic>
      <p:pic>
        <p:nvPicPr>
          <p:cNvPr id="1026" name="Picture 2" descr="картины из песка мастер-клас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305" y="1421338"/>
            <a:ext cx="3120077" cy="2290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s://snova-prazdnik.ru/wp-content/uploads/2015/06/mk_17_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305" y="4008819"/>
            <a:ext cx="3536921" cy="2355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изготовление ловца снов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74"/>
          <a:stretch/>
        </p:blipFill>
        <p:spPr bwMode="auto">
          <a:xfrm>
            <a:off x="9404327" y="2566406"/>
            <a:ext cx="2521884" cy="2007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6435305" y="453917"/>
            <a:ext cx="5206826" cy="967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ExtraBold" panose="00000900000000000000" pitchFamily="50" charset="-52"/>
              </a:rPr>
              <a:t>Методы работы </a:t>
            </a:r>
            <a:endParaRPr lang="ru-RU" sz="36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krobat ExtraBold" panose="000009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218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968"/>
            <a:ext cx="12192000" cy="22906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179"/>
            <a:ext cx="12192000" cy="2290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970" y="1963050"/>
            <a:ext cx="563601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Akrobat" panose="00000600000000000000" pitchFamily="50" charset="-52"/>
              </a:rPr>
              <a:t>Дети, которые приезжают в ДЦ «Берёзки» в период реабилитации, кроме внимания, заботы, творчества, также нуждаются в физической активности. В период течения болезни ребенок может потерять в весе, мышцы атрофируются и физическое состояние ухудшается. Реабилитация ребенка должна проходить, учитывая данный фактор – организму необходима физическая нагрузка и хорошее питание. </a:t>
            </a:r>
          </a:p>
          <a:p>
            <a:endParaRPr lang="ru-RU" sz="1500" dirty="0">
              <a:latin typeface="Akrobat" panose="00000600000000000000" pitchFamily="50" charset="-52"/>
            </a:endParaRPr>
          </a:p>
          <a:p>
            <a:r>
              <a:rPr lang="ru-RU" sz="1500" dirty="0" smtClean="0">
                <a:latin typeface="Akrobat" panose="00000600000000000000" pitchFamily="50" charset="-52"/>
              </a:rPr>
              <a:t>Но спорт в привычном понимании не под силу особенным отдыхающим, к тому же, эти дети очень долго жили в условиях, в которых даже обычные подвижные игры запрещены. Для работы по социальной адаптации детей-инвалидов в период ремиссии нашей командой планируется использование надувных аттракционов. </a:t>
            </a:r>
          </a:p>
          <a:p>
            <a:endParaRPr lang="ru-RU" sz="1500" dirty="0">
              <a:latin typeface="Akrobat" panose="00000600000000000000" pitchFamily="50" charset="-52"/>
            </a:endParaRPr>
          </a:p>
          <a:p>
            <a:r>
              <a:rPr lang="ru-RU" sz="1500" dirty="0" smtClean="0">
                <a:latin typeface="Akrobat" panose="00000600000000000000" pitchFamily="50" charset="-52"/>
              </a:rPr>
              <a:t>Такой вид развлечений имеет ряд преимуществ, среди них: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Akrobat" panose="00000600000000000000" pitchFamily="50" charset="-52"/>
              </a:rPr>
              <a:t>Легкая транспортировка, возможность использования на разных площадках;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Akrobat" panose="00000600000000000000" pitchFamily="50" charset="-52"/>
              </a:rPr>
              <a:t>Большинство аттракционов направлены сплочение детского коллектива;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Akrobat" panose="00000600000000000000" pitchFamily="50" charset="-52"/>
              </a:rPr>
              <a:t>Данные игровые элементы наиболее безопасны в эксплуатации;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56" y="476737"/>
            <a:ext cx="1113610" cy="1327704"/>
          </a:xfrm>
          <a:prstGeom prst="rect">
            <a:avLst/>
          </a:prstGeom>
          <a:effectLst>
            <a:glow rad="63500">
              <a:schemeClr val="bg1">
                <a:alpha val="86000"/>
              </a:schemeClr>
            </a:glow>
            <a:outerShdw sx="1000" sy="1000" algn="ctr" rotWithShape="0">
              <a:srgbClr val="000000"/>
            </a:outerShdw>
          </a:effectLst>
        </p:spPr>
      </p:pic>
      <p:pic>
        <p:nvPicPr>
          <p:cNvPr id="2050" name="Picture 2" descr="Картинки по запросу гигантский дарт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45" y="1293714"/>
            <a:ext cx="2866545" cy="2149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Картинки по запросу командные лыж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45" y="4125749"/>
            <a:ext cx="2822455" cy="2331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Картинки по запросу гигантские ботинки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t="12459" r="21214" b="5134"/>
          <a:stretch/>
        </p:blipFill>
        <p:spPr bwMode="auto">
          <a:xfrm>
            <a:off x="8729932" y="2737989"/>
            <a:ext cx="3019245" cy="2613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107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5992"/>
            <a:ext cx="12192000" cy="22906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420"/>
            <a:ext cx="12192000" cy="2290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5431" y="2022515"/>
            <a:ext cx="626481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Akrobat" panose="00000600000000000000" pitchFamily="50" charset="-52"/>
              </a:rPr>
              <a:t>Данный проект рассчитан на преодоление трудностей социализации детей-инвалидов. Поэтапная интеграция обеспечивает положительную динамику: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>
                <a:latin typeface="Akrobat" panose="00000600000000000000" pitchFamily="50" charset="-52"/>
              </a:rPr>
              <a:t>Знакомство, общение;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>
                <a:latin typeface="Akrobat" panose="00000600000000000000" pitchFamily="50" charset="-52"/>
              </a:rPr>
              <a:t>Совместная деятельность;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>
                <a:latin typeface="Akrobat" panose="00000600000000000000" pitchFamily="50" charset="-52"/>
              </a:rPr>
              <a:t>Самостоятельная творческая деятельность;</a:t>
            </a:r>
          </a:p>
          <a:p>
            <a:r>
              <a:rPr lang="ru-RU" sz="1500" dirty="0" smtClean="0">
                <a:latin typeface="Akrobat" panose="00000600000000000000" pitchFamily="50" charset="-52"/>
              </a:rPr>
              <a:t>При самостоятельной деятельности, которая будет иметь измеримый результат, особенные детки смогут получить возможность для самореализации и повышения самооценки.</a:t>
            </a:r>
          </a:p>
          <a:p>
            <a:endParaRPr lang="ru-RU" sz="1500" dirty="0" smtClean="0">
              <a:latin typeface="Akrobat" panose="00000600000000000000" pitchFamily="50" charset="-52"/>
            </a:endParaRPr>
          </a:p>
          <a:p>
            <a:r>
              <a:rPr lang="ru-RU" sz="1500" dirty="0" smtClean="0">
                <a:latin typeface="Akrobat" panose="00000600000000000000" pitchFamily="50" charset="-52"/>
              </a:rPr>
              <a:t>К сожалению, организация не может привлечь ресурсы для обучения сотрудников новым игровым методикам, специальной психологической подготовки</a:t>
            </a:r>
            <a:r>
              <a:rPr lang="ru-RU" sz="1500" dirty="0">
                <a:latin typeface="Akrobat" panose="00000600000000000000" pitchFamily="50" charset="-52"/>
              </a:rPr>
              <a:t> </a:t>
            </a:r>
            <a:r>
              <a:rPr lang="ru-RU" sz="1500" dirty="0" smtClean="0">
                <a:latin typeface="Akrobat" panose="00000600000000000000" pitchFamily="50" charset="-52"/>
              </a:rPr>
              <a:t>волонтеров, привлечения средств для приобретения материалов. Мы вынуждены </a:t>
            </a:r>
            <a:r>
              <a:rPr lang="ru-RU" sz="1500" dirty="0" smtClean="0">
                <a:latin typeface="Akrobat" panose="00000600000000000000" pitchFamily="50" charset="-52"/>
              </a:rPr>
              <a:t>работать силами сотрудников учреждения,  </a:t>
            </a:r>
            <a:r>
              <a:rPr lang="ru-RU" sz="1500" dirty="0" smtClean="0">
                <a:latin typeface="Akrobat" panose="00000600000000000000" pitchFamily="50" charset="-52"/>
              </a:rPr>
              <a:t>с уже созданной базой игр, которая не была адаптирована к особенностям развития новых подопечных, и менее эффективна в работе с такими детьми. Материально-техническая база для проведения шоу-программ также нуждается в своевременном обновлении. На данный момент парк костюмов не позволяет воплотить все творческие задумки руководителя проекта, а ведь именно яркие и заметные костюмы способны за считанные минуты перенести из серой реальности в сказку!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5" y="421747"/>
            <a:ext cx="1214998" cy="1448584"/>
          </a:xfrm>
          <a:prstGeom prst="rect">
            <a:avLst/>
          </a:prstGeom>
          <a:effectLst>
            <a:glow rad="63500">
              <a:schemeClr val="bg1">
                <a:alpha val="86000"/>
              </a:schemeClr>
            </a:glow>
            <a:outerShdw sx="1000" sy="1000" algn="ctr" rotWithShape="0">
              <a:srgbClr val="000000"/>
            </a:outerShdw>
          </a:effectLst>
        </p:spPr>
      </p:pic>
      <p:pic>
        <p:nvPicPr>
          <p:cNvPr id="7170" name="Picture 2" descr="https://sun9-64.userapi.com/c856020/v856020805/10c437/jM6bW75HZ2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4" y="675436"/>
            <a:ext cx="4057015" cy="2709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https://sun9-56.userapi.com/c856020/v856020805/10c405/oNRgqY42cd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94" y="3609846"/>
            <a:ext cx="4139704" cy="2765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82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0868"/>
            <a:ext cx="12192000" cy="22906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179"/>
            <a:ext cx="12192000" cy="2290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5595" y="2000249"/>
            <a:ext cx="513981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krobat" panose="00000600000000000000" pitchFamily="50" charset="-52"/>
              </a:rPr>
              <a:t>Наша деятельность вдохновлена успешными примерами того, как интеграция детей-инвалидов реализуется в других регионах нашей страны. И мы уверены, что развитие детей, разнообразие инклюзивных и досуговых программ, различные виды арт-терапии помогут особенным детям стать талантливыми и коммуникабельными членами общества в дальнейшем. </a:t>
            </a:r>
          </a:p>
          <a:p>
            <a:endParaRPr lang="ru-RU" sz="1400" dirty="0" smtClean="0">
              <a:latin typeface="Akrobat" panose="00000600000000000000" pitchFamily="50" charset="-52"/>
            </a:endParaRPr>
          </a:p>
          <a:p>
            <a:r>
              <a:rPr lang="ru-RU" sz="1400" dirty="0" smtClean="0">
                <a:latin typeface="Akrobat" panose="00000600000000000000" pitchFamily="50" charset="-52"/>
              </a:rPr>
              <a:t>Одним из результатов проекта станет участие творческих </a:t>
            </a:r>
            <a:r>
              <a:rPr lang="ru-RU" sz="1400" dirty="0">
                <a:latin typeface="Akrobat" panose="00000600000000000000" pitchFamily="50" charset="-52"/>
              </a:rPr>
              <a:t>работ детей-инвалидов в благотворительной выставке. Таким образом, дети-инвалиды в свою очередь помогут </a:t>
            </a:r>
            <a:r>
              <a:rPr lang="ru-RU" sz="1400" dirty="0" err="1">
                <a:latin typeface="Akrobat" panose="00000600000000000000" pitchFamily="50" charset="-52"/>
              </a:rPr>
              <a:t>онкобольным</a:t>
            </a:r>
            <a:r>
              <a:rPr lang="ru-RU" sz="1400" dirty="0">
                <a:latin typeface="Akrobat" panose="00000600000000000000" pitchFamily="50" charset="-52"/>
              </a:rPr>
              <a:t> детям Самарской </a:t>
            </a:r>
            <a:r>
              <a:rPr lang="ru-RU" sz="1400" dirty="0" smtClean="0">
                <a:latin typeface="Akrobat" panose="00000600000000000000" pitchFamily="50" charset="-52"/>
              </a:rPr>
              <a:t>области. И это очень важно, т. к. именно измеримый результат покажет, что даже те детки, которые не совсем здоровы, могут помогать, могут находить себя в творчестве, повышать веру в собственные силы.</a:t>
            </a:r>
            <a:endParaRPr lang="ru-RU" sz="1400" dirty="0">
              <a:latin typeface="Akrobat" panose="00000600000000000000" pitchFamily="50" charset="-52"/>
            </a:endParaRPr>
          </a:p>
          <a:p>
            <a:endParaRPr lang="ru-RU" sz="1400" dirty="0" smtClean="0">
              <a:latin typeface="Akrobat" panose="00000600000000000000" pitchFamily="50" charset="-52"/>
            </a:endParaRPr>
          </a:p>
          <a:p>
            <a:r>
              <a:rPr lang="ru-RU" sz="1400" dirty="0" smtClean="0">
                <a:latin typeface="Akrobat" panose="00000600000000000000" pitchFamily="50" charset="-52"/>
              </a:rPr>
              <a:t>Конечно, существует некоторая сложность в том, что дети с ОВЗ имеют разные проблемы со здоровьем – есть дети слабослышащие, слабовидящие, есть с нарушениями двигательного аппарата, но это просто особенности коммуникации, трудности, которые мы уже успешно преодолевали. У всех них есть потенциал, который готов быть открытым, просто нужно немного помочь. </a:t>
            </a:r>
          </a:p>
          <a:p>
            <a:endParaRPr lang="ru-RU" sz="1600" dirty="0" smtClean="0">
              <a:latin typeface="Akrobat" panose="00000600000000000000" pitchFamily="50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94" y="458362"/>
            <a:ext cx="1113610" cy="1327704"/>
          </a:xfrm>
          <a:prstGeom prst="rect">
            <a:avLst/>
          </a:prstGeom>
          <a:effectLst>
            <a:glow rad="63500">
              <a:schemeClr val="bg1">
                <a:alpha val="86000"/>
              </a:schemeClr>
            </a:glow>
            <a:outerShdw sx="1000" sy="1000" algn="ctr" rotWithShape="0">
              <a:srgbClr val="000000"/>
            </a:outerShdw>
          </a:effec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6848581" y="540164"/>
            <a:ext cx="5206826" cy="967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ExtraBold" panose="00000900000000000000" pitchFamily="50" charset="-52"/>
              </a:rPr>
              <a:t>Ожидаемые результаты</a:t>
            </a:r>
            <a:endParaRPr lang="ru-RU" sz="36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krobat ExtraBold" panose="00000900000000000000" pitchFamily="50" charset="-52"/>
            </a:endParaRPr>
          </a:p>
        </p:txBody>
      </p:sp>
      <p:pic>
        <p:nvPicPr>
          <p:cNvPr id="6148" name="Picture 4" descr="https://sun9-56.userapi.com/c855524/v855524974/13ccde/aG1gRZHiE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4372">
            <a:off x="5891216" y="1536908"/>
            <a:ext cx="3874058" cy="2587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6" name="Picture 2" descr="https://sun9-21.userapi.com/c855620/v855620628/14acdf/PcLlD2pXpy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870">
            <a:off x="7963739" y="3796556"/>
            <a:ext cx="3803759" cy="2540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281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9546"/>
            <a:ext cx="12192000" cy="22906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179"/>
            <a:ext cx="12192000" cy="2290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8170" y="2209454"/>
            <a:ext cx="591078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Akrobat" panose="00000600000000000000" pitchFamily="50" charset="-52"/>
              </a:rPr>
              <a:t>МАУ </a:t>
            </a:r>
            <a:r>
              <a:rPr lang="ru-RU" sz="1700" dirty="0" smtClean="0">
                <a:latin typeface="Akrobat" panose="00000600000000000000" pitchFamily="50" charset="-52"/>
              </a:rPr>
              <a:t>«ДЦ «Берёзки» ведет деятельность по набору и организации волонтерского движения среди отдыхающих. Волонтеры осуществляют работу </a:t>
            </a:r>
            <a:r>
              <a:rPr lang="ru-RU" sz="1700" dirty="0">
                <a:latin typeface="Akrobat" panose="00000600000000000000" pitchFamily="50" charset="-52"/>
              </a:rPr>
              <a:t>по социально-культурной реабилитации детей </a:t>
            </a:r>
            <a:r>
              <a:rPr lang="ru-RU" sz="1700" dirty="0" smtClean="0">
                <a:latin typeface="Akrobat" panose="00000600000000000000" pitchFamily="50" charset="-52"/>
              </a:rPr>
              <a:t>в специализированных учреждениях и стационарах больницы, </a:t>
            </a:r>
            <a:r>
              <a:rPr lang="ru-RU" sz="1700" dirty="0">
                <a:latin typeface="Akrobat" panose="00000600000000000000" pitchFamily="50" charset="-52"/>
              </a:rPr>
              <a:t>такими методами как: арт-терапиия, клоунотерапия и игротерапия. Это особый вид благотворительности, главной целью которой является отвлечь детей от болезни, помочь преодолеть сложный период жизни через игру и </a:t>
            </a:r>
            <a:r>
              <a:rPr lang="ru-RU" sz="1700" dirty="0" smtClean="0">
                <a:latin typeface="Akrobat" panose="00000600000000000000" pitchFamily="50" charset="-52"/>
              </a:rPr>
              <a:t>общение. </a:t>
            </a:r>
          </a:p>
          <a:p>
            <a:endParaRPr lang="ru-RU" sz="1700" dirty="0" smtClean="0">
              <a:latin typeface="Akrobat" panose="00000600000000000000" pitchFamily="50" charset="-52"/>
            </a:endParaRPr>
          </a:p>
          <a:p>
            <a:r>
              <a:rPr lang="ru-RU" sz="1700" dirty="0">
                <a:latin typeface="Akrobat" panose="00000600000000000000" pitchFamily="50" charset="-52"/>
              </a:rPr>
              <a:t>Работа </a:t>
            </a:r>
            <a:r>
              <a:rPr lang="ru-RU" sz="1700" dirty="0" smtClean="0">
                <a:latin typeface="Akrobat" panose="00000600000000000000" pitchFamily="50" charset="-52"/>
              </a:rPr>
              <a:t>добровольцев основывается </a:t>
            </a:r>
            <a:r>
              <a:rPr lang="ru-RU" sz="1700" dirty="0">
                <a:latin typeface="Akrobat" panose="00000600000000000000" pitchFamily="50" charset="-52"/>
              </a:rPr>
              <a:t>на успешном опыте всемирного проекта «Больничный клоун». За 33 года существования больничной клоунады врачи всего мира признали, что такая форма взаимодействия с детьми, проходящими длительное лечение в стационарах эффективна, и создает для пациентов благоприятную психологическую обстановку в условиях клиники</a:t>
            </a:r>
            <a:r>
              <a:rPr lang="ru-RU" sz="1700" dirty="0"/>
              <a:t>.</a:t>
            </a:r>
            <a:endParaRPr lang="ru-RU" sz="1700" dirty="0" smtClean="0"/>
          </a:p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93371" y="1387485"/>
            <a:ext cx="3122856" cy="1147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b="1" i="1" dirty="0">
                <a:latin typeface="Monitorica" panose="020B0403020202020204" pitchFamily="34" charset="0"/>
              </a:rPr>
              <a:t>Ты существуешь за счет полученного. Ты живешь – </a:t>
            </a:r>
            <a:r>
              <a:rPr lang="ru-RU" sz="1600" b="1" i="1" dirty="0" smtClean="0">
                <a:latin typeface="Monitorica" panose="020B0403020202020204" pitchFamily="34" charset="0"/>
              </a:rPr>
              <a:t>отдавая.</a:t>
            </a:r>
          </a:p>
          <a:p>
            <a:pPr algn="r"/>
            <a:r>
              <a:rPr lang="ru-RU" sz="1600" b="1" i="1" dirty="0" smtClean="0">
                <a:latin typeface="Monitorica" panose="020B0403020202020204" pitchFamily="34" charset="0"/>
              </a:rPr>
              <a:t>Уинстон Черчилль</a:t>
            </a:r>
          </a:p>
          <a:p>
            <a:pPr algn="r"/>
            <a:endParaRPr lang="ru-RU" sz="1600" b="1" i="1" dirty="0">
              <a:latin typeface="Monitorica" panose="020B0403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70" y="349886"/>
            <a:ext cx="1214998" cy="1448584"/>
          </a:xfrm>
          <a:prstGeom prst="rect">
            <a:avLst/>
          </a:prstGeom>
          <a:effectLst>
            <a:glow rad="63500">
              <a:schemeClr val="bg1">
                <a:alpha val="86000"/>
              </a:schemeClr>
            </a:glow>
            <a:outerShdw sx="1000" sy="1000" algn="ctr" rotWithShape="0">
              <a:srgbClr val="000000"/>
            </a:outerShdw>
          </a:effec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6762750" y="540164"/>
            <a:ext cx="5393534" cy="967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ExtraBold" panose="00000900000000000000" pitchFamily="50" charset="-52"/>
              </a:rPr>
              <a:t>Деятельность организации</a:t>
            </a:r>
            <a:endParaRPr lang="ru-RU" sz="36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krobat ExtraBold" panose="00000900000000000000" pitchFamily="50" charset="-52"/>
            </a:endParaRPr>
          </a:p>
        </p:txBody>
      </p:sp>
      <p:pic>
        <p:nvPicPr>
          <p:cNvPr id="1026" name="Picture 2" descr="https://sun9-6.userapi.com/c857128/v857128283/1d525/4PWUwI7-Bp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122" y="1617349"/>
            <a:ext cx="4284797" cy="2862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s://sun9-8.userapi.com/c855524/v855524974/13cd4b/xOwekYkcCr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783">
            <a:off x="8019998" y="4034986"/>
            <a:ext cx="3837963" cy="2563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812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799"/>
            <a:ext cx="12192000" cy="22906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3" y="4777644"/>
            <a:ext cx="7767423" cy="19725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766" y="5455725"/>
            <a:ext cx="4063040" cy="12944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7968" y="303734"/>
            <a:ext cx="668557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krobat" panose="00000600000000000000" pitchFamily="50" charset="-52"/>
              </a:rPr>
              <a:t>Дети, желающие стать добровольцами, проходят обучение по следующим дисциплинам:</a:t>
            </a:r>
          </a:p>
          <a:p>
            <a:endParaRPr lang="ru-RU" dirty="0" smtClean="0">
              <a:latin typeface="Akrobat" panose="00000600000000000000" pitchFamily="50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krobat" panose="00000600000000000000" pitchFamily="50" charset="-52"/>
              </a:rPr>
              <a:t>волонтерская деятельность;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krobat" panose="00000600000000000000" pitchFamily="50" charset="-52"/>
              </a:rPr>
              <a:t>основы </a:t>
            </a:r>
            <a:r>
              <a:rPr lang="ru-RU" dirty="0">
                <a:latin typeface="Akrobat" panose="00000600000000000000" pitchFamily="50" charset="-52"/>
              </a:rPr>
              <a:t>детской </a:t>
            </a:r>
            <a:r>
              <a:rPr lang="ru-RU" dirty="0" smtClean="0">
                <a:latin typeface="Akrobat" panose="00000600000000000000" pitchFamily="50" charset="-52"/>
              </a:rPr>
              <a:t>психологии;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krobat" panose="00000600000000000000" pitchFamily="50" charset="-52"/>
              </a:rPr>
              <a:t>стрессоустойчивость;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krobat" panose="00000600000000000000" pitchFamily="50" charset="-52"/>
              </a:rPr>
              <a:t>актерское мастерство;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krobat" panose="00000600000000000000" pitchFamily="50" charset="-52"/>
              </a:rPr>
              <a:t>сценическая речь;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krobat" panose="00000600000000000000" pitchFamily="50" charset="-52"/>
              </a:rPr>
              <a:t>технологии проведения игр;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krobat" panose="00000600000000000000" pitchFamily="50" charset="-52"/>
              </a:rPr>
              <a:t>основы </a:t>
            </a:r>
            <a:r>
              <a:rPr lang="ru-RU" dirty="0">
                <a:latin typeface="Akrobat" panose="00000600000000000000" pitchFamily="50" charset="-52"/>
              </a:rPr>
              <a:t>аква-грима</a:t>
            </a:r>
            <a:r>
              <a:rPr lang="ru-RU" dirty="0" smtClean="0">
                <a:latin typeface="Akrobat" panose="00000600000000000000" pitchFamily="50" charset="-5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krobat" panose="00000600000000000000" pitchFamily="50" charset="-52"/>
            </a:endParaRPr>
          </a:p>
          <a:p>
            <a:r>
              <a:rPr lang="ru-RU" dirty="0">
                <a:latin typeface="Akrobat" panose="00000600000000000000" pitchFamily="50" charset="-52"/>
              </a:rPr>
              <a:t>Также у участников программы </a:t>
            </a:r>
            <a:r>
              <a:rPr lang="ru-RU" dirty="0" smtClean="0">
                <a:latin typeface="Akrobat" panose="00000600000000000000" pitchFamily="50" charset="-52"/>
              </a:rPr>
              <a:t>проходят </a:t>
            </a:r>
            <a:r>
              <a:rPr lang="ru-RU" dirty="0">
                <a:latin typeface="Akrobat" panose="00000600000000000000" pitchFamily="50" charset="-52"/>
              </a:rPr>
              <a:t>практические занятия, где они </a:t>
            </a:r>
            <a:r>
              <a:rPr lang="ru-RU" dirty="0" smtClean="0">
                <a:latin typeface="Akrobat" panose="00000600000000000000" pitchFamily="50" charset="-52"/>
              </a:rPr>
              <a:t>могут применить </a:t>
            </a:r>
            <a:r>
              <a:rPr lang="ru-RU" dirty="0">
                <a:latin typeface="Akrobat" panose="00000600000000000000" pitchFamily="50" charset="-52"/>
              </a:rPr>
              <a:t>свои навыки на младших участниках </a:t>
            </a:r>
            <a:r>
              <a:rPr lang="ru-RU" dirty="0" smtClean="0">
                <a:latin typeface="Akrobat" panose="00000600000000000000" pitchFamily="50" charset="-52"/>
              </a:rPr>
              <a:t>заезда – провести игры, помочь в бытовых вопросах или приготовить номер к вечернему мероприятию. </a:t>
            </a:r>
          </a:p>
          <a:p>
            <a:endParaRPr lang="ru-RU" dirty="0" smtClean="0">
              <a:latin typeface="Akrobat" panose="00000600000000000000" pitchFamily="50" charset="-52"/>
            </a:endParaRPr>
          </a:p>
          <a:p>
            <a:r>
              <a:rPr lang="ru-RU" dirty="0" smtClean="0">
                <a:latin typeface="Akrobat" panose="00000600000000000000" pitchFamily="50" charset="-52"/>
              </a:rPr>
              <a:t>После </a:t>
            </a:r>
            <a:r>
              <a:rPr lang="ru-RU" dirty="0">
                <a:latin typeface="Akrobat" panose="00000600000000000000" pitchFamily="50" charset="-52"/>
              </a:rPr>
              <a:t>двух недель ежедневных занятий юные добровольцы </a:t>
            </a:r>
            <a:r>
              <a:rPr lang="ru-RU" dirty="0" smtClean="0">
                <a:latin typeface="Akrobat" panose="00000600000000000000" pitchFamily="50" charset="-52"/>
              </a:rPr>
              <a:t>сдают </a:t>
            </a:r>
            <a:r>
              <a:rPr lang="ru-RU" dirty="0">
                <a:latin typeface="Akrobat" panose="00000600000000000000" pitchFamily="50" charset="-52"/>
              </a:rPr>
              <a:t>зачет. Лучшие из них </a:t>
            </a:r>
            <a:r>
              <a:rPr lang="ru-RU" dirty="0" smtClean="0">
                <a:latin typeface="Akrobat" panose="00000600000000000000" pitchFamily="50" charset="-52"/>
              </a:rPr>
              <a:t>посещают детей, находящихся на реабилитации в патронатных учреждениях, детей-инвалидов и детей с ОВЗ.  Также у ребят есть возможность стать волонтерами на благотворительных заездах для детей-инвалидов, организуемых благотворительным фондом «Виктория» на территории ДЦ «Берёзки». </a:t>
            </a:r>
          </a:p>
        </p:txBody>
      </p:sp>
      <p:pic>
        <p:nvPicPr>
          <p:cNvPr id="5122" name="Picture 2" descr="https://pp.userapi.com/c850324/v850324267/12e7a1/3WvLLqdmfm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20" y="918319"/>
            <a:ext cx="2981546" cy="2236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s://sun9-55.userapi.com/c852128/v852128345/e0a85/B9nNREVB-t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513" y="3769064"/>
            <a:ext cx="3892280" cy="2595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https://sun9-27.userapi.com/c846216/v846216465/15d39a/rVOjaOFjhf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r="12287"/>
          <a:stretch/>
        </p:blipFill>
        <p:spPr bwMode="auto">
          <a:xfrm>
            <a:off x="8349020" y="596014"/>
            <a:ext cx="3514726" cy="2880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056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1666"/>
            <a:ext cx="12192000" cy="22906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179"/>
            <a:ext cx="12192000" cy="2290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908" y="2096945"/>
            <a:ext cx="471197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krobat" panose="00000600000000000000" pitchFamily="50" charset="-52"/>
              </a:rPr>
              <a:t>В </a:t>
            </a:r>
            <a:r>
              <a:rPr lang="ru-RU" dirty="0">
                <a:latin typeface="Akrobat" panose="00000600000000000000" pitchFamily="50" charset="-52"/>
              </a:rPr>
              <a:t>клиниках </a:t>
            </a:r>
            <a:r>
              <a:rPr lang="ru-RU" dirty="0" smtClean="0">
                <a:latin typeface="Akrobat" panose="00000600000000000000" pitchFamily="50" charset="-52"/>
              </a:rPr>
              <a:t>и на благотворительных сменах добровольцы </a:t>
            </a:r>
            <a:r>
              <a:rPr lang="ru-RU" dirty="0">
                <a:latin typeface="Akrobat" panose="00000600000000000000" pitchFamily="50" charset="-52"/>
              </a:rPr>
              <a:t>представляют </a:t>
            </a:r>
            <a:r>
              <a:rPr lang="ru-RU" dirty="0" smtClean="0">
                <a:latin typeface="Akrobat" panose="00000600000000000000" pitchFamily="50" charset="-52"/>
              </a:rPr>
              <a:t>творческие </a:t>
            </a:r>
            <a:r>
              <a:rPr lang="ru-RU" dirty="0">
                <a:latin typeface="Akrobat" panose="00000600000000000000" pitchFamily="50" charset="-52"/>
              </a:rPr>
              <a:t>и концертные программы, проводят игры, </a:t>
            </a:r>
            <a:r>
              <a:rPr lang="ru-RU" dirty="0" smtClean="0">
                <a:latin typeface="Akrobat" panose="00000600000000000000" pitchFamily="50" charset="-52"/>
              </a:rPr>
              <a:t>конкурсы, просто </a:t>
            </a:r>
            <a:r>
              <a:rPr lang="ru-RU" dirty="0">
                <a:latin typeface="Akrobat" panose="00000600000000000000" pitchFamily="50" charset="-52"/>
              </a:rPr>
              <a:t>общаются с детьми, поднимая им настроение, и даря улыбки. </a:t>
            </a:r>
            <a:endParaRPr lang="ru-RU" dirty="0" smtClean="0">
              <a:latin typeface="Akrobat" panose="00000600000000000000" pitchFamily="50" charset="-52"/>
            </a:endParaRPr>
          </a:p>
          <a:p>
            <a:endParaRPr lang="ru-RU" dirty="0">
              <a:latin typeface="Akrobat" panose="00000600000000000000" pitchFamily="50" charset="-52"/>
            </a:endParaRPr>
          </a:p>
          <a:p>
            <a:r>
              <a:rPr lang="ru-RU" dirty="0" smtClean="0">
                <a:latin typeface="Akrobat" panose="00000600000000000000" pitchFamily="50" charset="-52"/>
              </a:rPr>
              <a:t>В настоящее время в арсенале команды 5 шоу-программ: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krobat" panose="00000600000000000000" pitchFamily="50" charset="-52"/>
              </a:rPr>
              <a:t>Шоу мыльных пузырей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krobat" panose="00000600000000000000" pitchFamily="50" charset="-52"/>
              </a:rPr>
              <a:t>Бумажное шоу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krobat" panose="00000600000000000000" pitchFamily="50" charset="-52"/>
              </a:rPr>
              <a:t>Световое шоу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krobat" panose="00000600000000000000" pitchFamily="50" charset="-52"/>
              </a:rPr>
              <a:t>Пенная вечеринка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krobat" panose="00000600000000000000" pitchFamily="50" charset="-52"/>
              </a:rPr>
              <a:t>Фестиваль красок Холи</a:t>
            </a:r>
          </a:p>
          <a:p>
            <a:r>
              <a:rPr lang="ru-RU" dirty="0" smtClean="0">
                <a:latin typeface="Akrobat" panose="00000600000000000000" pitchFamily="50" charset="-52"/>
              </a:rPr>
              <a:t>А также: интерактивные игры, игры на логику, внимание, развитие творческих способностей. </a:t>
            </a:r>
          </a:p>
          <a:p>
            <a:endParaRPr lang="ru-RU" sz="1600" dirty="0">
              <a:latin typeface="Akrobat" panose="00000600000000000000" pitchFamily="50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15" y="359968"/>
            <a:ext cx="1214998" cy="1448584"/>
          </a:xfrm>
          <a:prstGeom prst="rect">
            <a:avLst/>
          </a:prstGeom>
          <a:effectLst>
            <a:glow rad="63500">
              <a:schemeClr val="bg1">
                <a:alpha val="86000"/>
              </a:schemeClr>
            </a:glow>
            <a:outerShdw sx="1000" sy="1000" algn="ctr" rotWithShape="0">
              <a:srgbClr val="000000"/>
            </a:outerShdw>
          </a:effec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7865305" y="446709"/>
            <a:ext cx="4012578" cy="967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ExtraBold" panose="00000900000000000000" pitchFamily="50" charset="-52"/>
              </a:rPr>
              <a:t>Организация досуга</a:t>
            </a:r>
            <a:endParaRPr lang="ru-RU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krobat ExtraBold" panose="00000900000000000000" pitchFamily="50" charset="-52"/>
            </a:endParaRPr>
          </a:p>
        </p:txBody>
      </p:sp>
      <p:pic>
        <p:nvPicPr>
          <p:cNvPr id="2052" name="Picture 4" descr="https://sun9-62.userapi.com/c854324/v854324939/a776c/50GQNxNg-k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394" y="1414130"/>
            <a:ext cx="3532014" cy="2359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s://sun9-63.userapi.com/c857520/v857520331/4e582/FfkDtD6XzQ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66" y="1267493"/>
            <a:ext cx="3341216" cy="2505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s://sun9-14.userapi.com/c854224/v854224354/ee28d/en0DZaen2z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394" y="3931603"/>
            <a:ext cx="3597222" cy="2402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s://sun9-52.userapi.com/c855524/v855524974/13cc02/GJ_8FDp-UA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66" y="3983468"/>
            <a:ext cx="3341216" cy="2231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699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1666"/>
            <a:ext cx="12192000" cy="22906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179"/>
            <a:ext cx="12192000" cy="2290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4583" y="2177873"/>
            <a:ext cx="51122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krobat" panose="00000600000000000000" pitchFamily="50" charset="-52"/>
              </a:rPr>
              <a:t>Команда проекта состоит из молодых </a:t>
            </a:r>
            <a:r>
              <a:rPr lang="ru-RU" sz="1600" dirty="0" smtClean="0">
                <a:latin typeface="Akrobat" panose="00000600000000000000" pitchFamily="50" charset="-52"/>
              </a:rPr>
              <a:t>сотрудников учреждения, избравших </a:t>
            </a:r>
            <a:r>
              <a:rPr lang="ru-RU" sz="1600" dirty="0" smtClean="0">
                <a:latin typeface="Akrobat" panose="00000600000000000000" pitchFamily="50" charset="-52"/>
              </a:rPr>
              <a:t>своим делом соединять тех, кто нуждается в помощи и тех, кто хочет помочь. Наши волонтеры – лидеры, с подросткового возраста возглавлявшие объединения сверстников, теперь получают бесценный опыт общения с особенными детьми. </a:t>
            </a:r>
          </a:p>
          <a:p>
            <a:endParaRPr lang="ru-RU" sz="1600" dirty="0" smtClean="0">
              <a:latin typeface="Akrobat" panose="00000600000000000000" pitchFamily="50" charset="-52"/>
            </a:endParaRPr>
          </a:p>
          <a:p>
            <a:r>
              <a:rPr lang="ru-RU" sz="1600" dirty="0" smtClean="0">
                <a:latin typeface="Akrobat" panose="00000600000000000000" pitchFamily="50" charset="-52"/>
              </a:rPr>
              <a:t>Их задачей является координация работы творческих волонтеров, логистика, разработка и внедрение новых игровых и шоу-программ, а также освещение деятельности волонтеров в сети Интернет. </a:t>
            </a:r>
          </a:p>
          <a:p>
            <a:endParaRPr lang="ru-RU" sz="1600" dirty="0" smtClean="0">
              <a:latin typeface="Akrobat" panose="00000600000000000000" pitchFamily="50" charset="-52"/>
            </a:endParaRPr>
          </a:p>
          <a:p>
            <a:r>
              <a:rPr lang="ru-RU" sz="1600" dirty="0" smtClean="0">
                <a:latin typeface="Akrobat" panose="00000600000000000000" pitchFamily="50" charset="-52"/>
              </a:rPr>
              <a:t>Именно эти люди собирают и анализируют информацию, которая позволяет судить об успешности проекта, поддерживают и помогают творческим волонтерам на всем пути. </a:t>
            </a:r>
            <a:endParaRPr lang="ru-RU" sz="1600" dirty="0">
              <a:latin typeface="Akrobat" panose="00000600000000000000" pitchFamily="50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3" y="446709"/>
            <a:ext cx="1214998" cy="1448584"/>
          </a:xfrm>
          <a:prstGeom prst="rect">
            <a:avLst/>
          </a:prstGeom>
          <a:effectLst>
            <a:glow rad="63500">
              <a:schemeClr val="bg1">
                <a:alpha val="86000"/>
              </a:schemeClr>
            </a:glow>
            <a:outerShdw sx="1000" sy="1000" algn="ctr" rotWithShape="0">
              <a:srgbClr val="000000"/>
            </a:outerShdw>
          </a:effec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7865305" y="446709"/>
            <a:ext cx="4012578" cy="967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ExtraBold" panose="00000900000000000000" pitchFamily="50" charset="-52"/>
              </a:rPr>
              <a:t>Команда проекта</a:t>
            </a:r>
            <a:endParaRPr lang="ru-RU" sz="36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krobat ExtraBold" panose="00000900000000000000" pitchFamily="50" charset="-52"/>
            </a:endParaRPr>
          </a:p>
        </p:txBody>
      </p:sp>
      <p:pic>
        <p:nvPicPr>
          <p:cNvPr id="3" name="Picture 4" descr="https://sun9-51.userapi.com/c855128/v855128143/cc83f/EOTCkNWdaH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951" y="1490754"/>
            <a:ext cx="3723285" cy="2487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2" descr="https://sun9-3.userapi.com/c855620/v855620628/14ad85/cGBv6Pc1EX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319" y="3373539"/>
            <a:ext cx="3981919" cy="2659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679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1666"/>
            <a:ext cx="12192000" cy="22906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542"/>
            <a:ext cx="12192000" cy="2290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26170" y="1908164"/>
            <a:ext cx="51122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krobat" panose="00000600000000000000" pitchFamily="50" charset="-52"/>
              </a:rPr>
              <a:t>С Анной мы познакомились в процессе обмена опытом с другими волонтерами - </a:t>
            </a:r>
            <a:r>
              <a:rPr lang="ru-RU" sz="1400" dirty="0">
                <a:latin typeface="Akrobat" panose="00000600000000000000" pitchFamily="50" charset="-52"/>
              </a:rPr>
              <a:t>благодаря </a:t>
            </a:r>
            <a:r>
              <a:rPr lang="ru-RU" sz="1400" dirty="0" smtClean="0">
                <a:latin typeface="Akrobat" panose="00000600000000000000" pitchFamily="50" charset="-52"/>
              </a:rPr>
              <a:t>исполнительному директору </a:t>
            </a:r>
            <a:r>
              <a:rPr lang="ru-RU" sz="1400" dirty="0">
                <a:latin typeface="Akrobat" panose="00000600000000000000" pitchFamily="50" charset="-52"/>
              </a:rPr>
              <a:t>БФ «</a:t>
            </a:r>
            <a:r>
              <a:rPr lang="ru-RU" sz="1400" dirty="0" err="1" smtClean="0">
                <a:latin typeface="Akrobat" panose="00000600000000000000" pitchFamily="50" charset="-52"/>
              </a:rPr>
              <a:t>Евита</a:t>
            </a:r>
            <a:r>
              <a:rPr lang="ru-RU" sz="1400" dirty="0" smtClean="0">
                <a:latin typeface="Akrobat" panose="00000600000000000000" pitchFamily="50" charset="-52"/>
              </a:rPr>
              <a:t>» Ольге Шелест. Анна имеет огромный опыт в сфере реабилитации детей именно по тому направлению, которое выбрали мы – игровая и арт-терапия. Наши коллеги по волонтерскому цеху уверены, что Анна – грамотный специалист, способный оказать существенную поддержку творческим волонтерам. </a:t>
            </a:r>
          </a:p>
          <a:p>
            <a:endParaRPr lang="ru-RU" sz="1400" dirty="0" smtClean="0">
              <a:latin typeface="Akrobat" panose="00000600000000000000" pitchFamily="50" charset="-52"/>
            </a:endParaRPr>
          </a:p>
          <a:p>
            <a:r>
              <a:rPr lang="ru-RU" sz="1400" dirty="0" smtClean="0">
                <a:latin typeface="Akrobat" panose="00000600000000000000" pitchFamily="50" charset="-52"/>
              </a:rPr>
              <a:t>По словам самой Анны:</a:t>
            </a:r>
            <a:endParaRPr lang="ru-RU" sz="1400" dirty="0">
              <a:latin typeface="Akrobat" panose="00000600000000000000" pitchFamily="50" charset="-52"/>
            </a:endParaRPr>
          </a:p>
          <a:p>
            <a:r>
              <a:rPr lang="ru-RU" sz="1400" dirty="0" smtClean="0">
                <a:latin typeface="Akrobat" panose="00000600000000000000" pitchFamily="50" charset="-52"/>
              </a:rPr>
              <a:t>«Игровой </a:t>
            </a:r>
            <a:r>
              <a:rPr lang="ru-RU" sz="1400" dirty="0">
                <a:latin typeface="Akrobat" panose="00000600000000000000" pitchFamily="50" charset="-52"/>
              </a:rPr>
              <a:t>терапевт – это такой человек, который приходит в семью, чтобы общаться с ребенком, родителями и братьями-сестрами. Приходит, чтобы помочь детям раскрыть свои возможности. Я понимаю, что не могу научить ребенка тому, чему хотят все родители: ходить, говорить и так далее. Но у каждого ребенка есть возможности, которым родители иногда не придают большого значения или не обращают внимания, потому что они им кажутся не </a:t>
            </a:r>
            <a:r>
              <a:rPr lang="ru-RU" sz="1400" dirty="0" smtClean="0">
                <a:latin typeface="Akrobat" panose="00000600000000000000" pitchFamily="50" charset="-52"/>
              </a:rPr>
              <a:t>существенными».</a:t>
            </a:r>
          </a:p>
          <a:p>
            <a:endParaRPr lang="ru-RU" sz="1400" dirty="0">
              <a:latin typeface="Akrobat" panose="00000600000000000000" pitchFamily="50" charset="-52"/>
            </a:endParaRPr>
          </a:p>
          <a:p>
            <a:r>
              <a:rPr lang="ru-RU" sz="1400" dirty="0" smtClean="0">
                <a:latin typeface="Akrobat" panose="00000600000000000000" pitchFamily="50" charset="-52"/>
              </a:rPr>
              <a:t>Мы уверены, что сотрудничество с игровым терапевтом Анной Чугуновой окажет положительное влияние на развитие проекта. </a:t>
            </a:r>
          </a:p>
          <a:p>
            <a:endParaRPr lang="ru-RU" sz="1400" dirty="0" smtClean="0">
              <a:latin typeface="Akrobat" panose="00000600000000000000" pitchFamily="50" charset="-52"/>
            </a:endParaRPr>
          </a:p>
          <a:p>
            <a:endParaRPr lang="ru-RU" sz="1400" dirty="0">
              <a:latin typeface="Akrobat" panose="00000600000000000000" pitchFamily="50" charset="-52"/>
            </a:endParaRPr>
          </a:p>
          <a:p>
            <a:endParaRPr lang="ru-RU" sz="1400" dirty="0">
              <a:latin typeface="Akrobat" panose="00000600000000000000" pitchFamily="50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61" y="239151"/>
            <a:ext cx="1214998" cy="1448584"/>
          </a:xfrm>
          <a:prstGeom prst="rect">
            <a:avLst/>
          </a:prstGeom>
          <a:effectLst>
            <a:glow rad="63500">
              <a:schemeClr val="bg1">
                <a:alpha val="86000"/>
              </a:schemeClr>
            </a:glow>
            <a:outerShdw sx="1000" sy="1000" algn="ctr" rotWithShape="0">
              <a:srgbClr val="000000"/>
            </a:outerShdw>
          </a:effec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4882551" y="553643"/>
            <a:ext cx="6995332" cy="967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3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ExtraBold" panose="00000900000000000000" pitchFamily="50" charset="-52"/>
              </a:rPr>
              <a:t>Игровой терапевт Анна Чугунова</a:t>
            </a:r>
            <a:endParaRPr lang="ru-RU" sz="34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krobat ExtraBold" panose="00000900000000000000" pitchFamily="50" charset="-52"/>
            </a:endParaRPr>
          </a:p>
        </p:txBody>
      </p:sp>
      <p:pic>
        <p:nvPicPr>
          <p:cNvPr id="1026" name="Picture 2" descr="http://www.childrenshospice.ru/wp-content/uploads/2015/09/-e14913393895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73" y="2142355"/>
            <a:ext cx="2906372" cy="3628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251191" y="2048591"/>
            <a:ext cx="23387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200" b="1" dirty="0">
                <a:latin typeface="Akrobat" panose="00000600000000000000" pitchFamily="50" charset="-52"/>
              </a:rPr>
              <a:t>Специалист по альтернативной коммуникации</a:t>
            </a:r>
            <a:br>
              <a:rPr lang="ru-RU" sz="1200" b="1" dirty="0">
                <a:latin typeface="Akrobat" panose="00000600000000000000" pitchFamily="50" charset="-52"/>
              </a:rPr>
            </a:br>
            <a:endParaRPr lang="ru-RU" sz="1200" dirty="0">
              <a:latin typeface="Akrobat" panose="00000600000000000000" pitchFamily="50" charset="-52"/>
            </a:endParaRPr>
          </a:p>
          <a:p>
            <a:pPr fontAlgn="base"/>
            <a:r>
              <a:rPr lang="ru-RU" sz="1200" b="1" dirty="0">
                <a:latin typeface="Akrobat" panose="00000600000000000000" pitchFamily="50" charset="-52"/>
              </a:rPr>
              <a:t>Образование:</a:t>
            </a:r>
            <a:br>
              <a:rPr lang="ru-RU" sz="1200" b="1" dirty="0">
                <a:latin typeface="Akrobat" panose="00000600000000000000" pitchFamily="50" charset="-52"/>
              </a:rPr>
            </a:br>
            <a:r>
              <a:rPr lang="ru-RU" sz="1200" dirty="0">
                <a:latin typeface="Akrobat" panose="00000600000000000000" pitchFamily="50" charset="-52"/>
              </a:rPr>
              <a:t>Московский Городской Психолого-Педагогический Университет г. Москва. Факультет специальной психологии. Факультет специальной психологии. Кафедра клинической психологии раннего детства, 2004.</a:t>
            </a:r>
            <a:br>
              <a:rPr lang="ru-RU" sz="1200" dirty="0">
                <a:latin typeface="Akrobat" panose="00000600000000000000" pitchFamily="50" charset="-52"/>
              </a:rPr>
            </a:br>
            <a:r>
              <a:rPr lang="ru-RU" sz="1200" dirty="0">
                <a:latin typeface="Akrobat" panose="00000600000000000000" pitchFamily="50" charset="-52"/>
              </a:rPr>
              <a:t>Курс «Основы ранней помощи семьям, воспитывающим детей с выраженными нарушениями развития», МГППУ, 2010.</a:t>
            </a:r>
            <a:br>
              <a:rPr lang="ru-RU" sz="1200" dirty="0">
                <a:latin typeface="Akrobat" panose="00000600000000000000" pitchFamily="50" charset="-52"/>
              </a:rPr>
            </a:br>
            <a:r>
              <a:rPr lang="ru-RU" sz="1200" dirty="0">
                <a:latin typeface="Akrobat" panose="00000600000000000000" pitchFamily="50" charset="-52"/>
              </a:rPr>
              <a:t>Курс «Сенсорная интеграция в системе помощи детям с нарушениями развития, РБОО «Центр лечебной педагогики» г. Москва, 2010.</a:t>
            </a:r>
            <a:br>
              <a:rPr lang="ru-RU" sz="1200" dirty="0">
                <a:latin typeface="Akrobat" panose="00000600000000000000" pitchFamily="50" charset="-52"/>
              </a:rPr>
            </a:br>
            <a:r>
              <a:rPr lang="ru-RU" sz="1200" dirty="0">
                <a:latin typeface="Akrobat" panose="00000600000000000000" pitchFamily="50" charset="-52"/>
              </a:rPr>
              <a:t>Курс «Психотерапия кризисных состояний», Институт психотерапии и клинической психологии г. Москва, 2011.</a:t>
            </a:r>
            <a:br>
              <a:rPr lang="ru-RU" sz="1200" dirty="0">
                <a:latin typeface="Akrobat" panose="00000600000000000000" pitchFamily="50" charset="-52"/>
              </a:rPr>
            </a:br>
            <a:endParaRPr lang="ru-RU" sz="1200" dirty="0">
              <a:latin typeface="Akrobat" panose="00000600000000000000" pitchFamily="50" charset="-52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848709" y="1748167"/>
            <a:ext cx="0" cy="425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0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7381"/>
            <a:ext cx="12192000" cy="22906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179"/>
            <a:ext cx="12192000" cy="2290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735" y="1905277"/>
            <a:ext cx="50500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Akrobat" panose="00000600000000000000" pitchFamily="50" charset="-52"/>
              </a:rPr>
              <a:t>Благотворительные заезды, реализуемые при поддержке БФ «Виктория» дают колоссальный отклик среди родительской общественности – многие семьи не могут позволить себе регулярные развлечения, выезды на природу. На таких программах родители могут немного отдохнуть от повседневных забот, а особенные детки на 5 дней попадают в настоящую сказку – туда, где можно забыть о своем диагнозе, и окунуться в детство, которого таким детям подчас не хватает. </a:t>
            </a:r>
          </a:p>
          <a:p>
            <a:endParaRPr lang="ru-RU" sz="1500" dirty="0">
              <a:latin typeface="Akrobat" panose="00000600000000000000" pitchFamily="50" charset="-52"/>
            </a:endParaRPr>
          </a:p>
          <a:p>
            <a:r>
              <a:rPr lang="ru-RU" sz="1500" dirty="0" smtClean="0">
                <a:latin typeface="Akrobat" panose="00000600000000000000" pitchFamily="50" charset="-52"/>
              </a:rPr>
              <a:t>Подобные заезды реализуются с декабря 2018 года, нас уже посетили дети-инвалиды с различными нарушениями, в том числе с нарушениями опорно-двигательного аппарата. Работу волонтеров в случае затруднительности общения облегчают специалисты-сурдологи, сопровождающие. Однако, у волонтеров всегда получается найти общий язык с любым ребенком – возраст и схожие интересы придают общению непринужденность, что отличает такое времяпровождение от привычного, ведь обычно таких детей окружают врачи и другие специалисты, требующие определенного поведения. Рядом с волонтерами ребенок раскрывается, может быть самим собой.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6" y="446709"/>
            <a:ext cx="1128637" cy="1345620"/>
          </a:xfrm>
          <a:prstGeom prst="rect">
            <a:avLst/>
          </a:prstGeom>
          <a:effectLst>
            <a:glow rad="63500">
              <a:schemeClr val="bg1">
                <a:alpha val="86000"/>
              </a:schemeClr>
            </a:glow>
            <a:outerShdw sx="1000" sy="1000" algn="ctr" rotWithShape="0">
              <a:srgbClr val="000000"/>
            </a:outerShdw>
          </a:effec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6323162" y="446709"/>
            <a:ext cx="5554721" cy="967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ExtraBold" panose="00000900000000000000" pitchFamily="50" charset="-52"/>
              </a:rPr>
              <a:t>Благотворительные заезды</a:t>
            </a:r>
            <a:endParaRPr lang="ru-RU" sz="36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krobat ExtraBold" panose="00000900000000000000" pitchFamily="50" charset="-52"/>
            </a:endParaRPr>
          </a:p>
        </p:txBody>
      </p:sp>
      <p:pic>
        <p:nvPicPr>
          <p:cNvPr id="2052" name="Picture 4" descr="https://sun9-51.userapi.com/c847216/v847216522/16ed69/XzUVZZWg5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3" r="11838"/>
          <a:stretch/>
        </p:blipFill>
        <p:spPr bwMode="auto">
          <a:xfrm>
            <a:off x="8375559" y="1420753"/>
            <a:ext cx="3502324" cy="3115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https://sun9-46.userapi.com/c854224/v854224354/ee4b4/gaMwp0INYK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81" y="1502092"/>
            <a:ext cx="2865854" cy="4298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https://sun9-60.userapi.com/c848624/v848624074/fd2a4/aqGs_CXc3m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72" y="4390018"/>
            <a:ext cx="3406016" cy="2271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4842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0796"/>
            <a:ext cx="12192000" cy="22906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583"/>
            <a:ext cx="12192000" cy="2290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456" y="1982417"/>
            <a:ext cx="53679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krobat" panose="00000600000000000000" pitchFamily="50" charset="-52"/>
              </a:rPr>
              <a:t>Однако, есть дети, </a:t>
            </a:r>
            <a:r>
              <a:rPr lang="ru-RU" sz="1600" dirty="0" smtClean="0">
                <a:latin typeface="Akrobat" panose="00000600000000000000" pitchFamily="50" charset="-52"/>
              </a:rPr>
              <a:t>которые не могут принять участие в подобных заездах, но также </a:t>
            </a:r>
            <a:r>
              <a:rPr lang="ru-RU" sz="1600" dirty="0">
                <a:latin typeface="Akrobat" panose="00000600000000000000" pitchFamily="50" charset="-52"/>
              </a:rPr>
              <a:t>остро нуждаются в </a:t>
            </a:r>
            <a:r>
              <a:rPr lang="ru-RU" sz="1600" dirty="0" smtClean="0">
                <a:latin typeface="Akrobat" panose="00000600000000000000" pitchFamily="50" charset="-52"/>
              </a:rPr>
              <a:t>общении. Дети</a:t>
            </a:r>
            <a:r>
              <a:rPr lang="ru-RU" sz="1600" dirty="0">
                <a:latin typeface="Akrobat" panose="00000600000000000000" pitchFamily="50" charset="-52"/>
              </a:rPr>
              <a:t>, имеющие статус инвалида находятся в постоянной изоляции от сверстников – это связано с ежедневным наблюдением врачей, приемом медикаментов в строго определенное время. Каждый день такого ребенка – механическое повторение давно знакомых действий. Такие дети поневоле взрослеют раньше. Мы готовы подарить им частичку детства – простую и чистую, настоящую дружбу. </a:t>
            </a:r>
          </a:p>
          <a:p>
            <a:endParaRPr lang="ru-RU" sz="1600" dirty="0">
              <a:latin typeface="Akrobat" panose="00000600000000000000" pitchFamily="50" charset="-52"/>
            </a:endParaRPr>
          </a:p>
          <a:p>
            <a:r>
              <a:rPr lang="ru-RU" sz="1600" dirty="0">
                <a:latin typeface="Akrobat" panose="00000600000000000000" pitchFamily="50" charset="-52"/>
              </a:rPr>
              <a:t>На сегодняшний день </a:t>
            </a:r>
            <a:r>
              <a:rPr lang="ru-RU" sz="1600" dirty="0" smtClean="0">
                <a:latin typeface="Akrobat" panose="00000600000000000000" pitchFamily="50" charset="-52"/>
              </a:rPr>
              <a:t>6 </a:t>
            </a:r>
            <a:r>
              <a:rPr lang="ru-RU" sz="1600" dirty="0">
                <a:latin typeface="Akrobat" panose="00000600000000000000" pitchFamily="50" charset="-52"/>
              </a:rPr>
              <a:t>ребят с ограниченными возможностями здоровья </a:t>
            </a:r>
            <a:r>
              <a:rPr lang="ru-RU" sz="1600" dirty="0" smtClean="0">
                <a:latin typeface="Akrobat" panose="00000600000000000000" pitchFamily="50" charset="-52"/>
              </a:rPr>
              <a:t>принимают поддержку </a:t>
            </a:r>
            <a:r>
              <a:rPr lang="ru-RU" sz="1600" dirty="0">
                <a:latin typeface="Akrobat" panose="00000600000000000000" pitchFamily="50" charset="-52"/>
              </a:rPr>
              <a:t>наших </a:t>
            </a:r>
            <a:r>
              <a:rPr lang="ru-RU" sz="1600" dirty="0" smtClean="0">
                <a:latin typeface="Akrobat" panose="00000600000000000000" pitchFamily="50" charset="-52"/>
              </a:rPr>
              <a:t>волонтеров, в новогодние праздники число семей увеличивается до 21. </a:t>
            </a:r>
            <a:r>
              <a:rPr lang="ru-RU" sz="1600" dirty="0" smtClean="0">
                <a:latin typeface="Akrobat" panose="00000600000000000000" pitchFamily="50" charset="-52"/>
              </a:rPr>
              <a:t>Волонтеры взяли </a:t>
            </a:r>
            <a:r>
              <a:rPr lang="ru-RU" sz="1600" dirty="0">
                <a:latin typeface="Akrobat" panose="00000600000000000000" pitchFamily="50" charset="-52"/>
              </a:rPr>
              <a:t>на себя не только досуг </a:t>
            </a:r>
            <a:r>
              <a:rPr lang="ru-RU" sz="1600" dirty="0" smtClean="0">
                <a:latin typeface="Akrobat" panose="00000600000000000000" pitchFamily="50" charset="-52"/>
              </a:rPr>
              <a:t>ребят, </a:t>
            </a:r>
            <a:r>
              <a:rPr lang="ru-RU" sz="1600" dirty="0">
                <a:latin typeface="Akrobat" panose="00000600000000000000" pitchFamily="50" charset="-52"/>
              </a:rPr>
              <a:t>но и помощь в бытовых вопросах – родителям бывает трудно в одиночку справится с выездами, прогулками на свежем воздухе. Мы надеемся, что такие встречи </a:t>
            </a:r>
            <a:r>
              <a:rPr lang="ru-RU" sz="1600" dirty="0" smtClean="0">
                <a:latin typeface="Akrobat" panose="00000600000000000000" pitchFamily="50" charset="-52"/>
              </a:rPr>
              <a:t>помогут </a:t>
            </a:r>
            <a:r>
              <a:rPr lang="ru-RU" sz="1600" dirty="0">
                <a:latin typeface="Akrobat" panose="00000600000000000000" pitchFamily="50" charset="-52"/>
              </a:rPr>
              <a:t>детям социализироваться, найти мотивацию на обретение активной жизненной позиции, органично вливаться в общество в дальнейшем.</a:t>
            </a:r>
          </a:p>
          <a:p>
            <a:endParaRPr lang="ru-RU" sz="1600" dirty="0">
              <a:latin typeface="Akrobat" panose="00000600000000000000" pitchFamily="50" charset="-52"/>
            </a:endParaRPr>
          </a:p>
          <a:p>
            <a:endParaRPr lang="ru-RU" sz="1600" i="1" dirty="0" smtClean="0">
              <a:latin typeface="Akrobat" panose="00000600000000000000" pitchFamily="50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9" y="431557"/>
            <a:ext cx="1214998" cy="1448584"/>
          </a:xfrm>
          <a:prstGeom prst="rect">
            <a:avLst/>
          </a:prstGeom>
          <a:effectLst>
            <a:glow rad="63500">
              <a:schemeClr val="bg1">
                <a:alpha val="86000"/>
              </a:schemeClr>
            </a:glow>
            <a:outerShdw sx="1000" sy="1000" algn="ctr" rotWithShape="0">
              <a:srgbClr val="000000"/>
            </a:outerShdw>
          </a:effec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6276975" y="513808"/>
            <a:ext cx="5206826" cy="967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40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ExtraBold" panose="00000900000000000000" pitchFamily="50" charset="-52"/>
              </a:rPr>
              <a:t>Друг на час</a:t>
            </a:r>
            <a:endParaRPr lang="ru-RU" sz="40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krobat ExtraBold" panose="00000900000000000000" pitchFamily="50" charset="-52"/>
            </a:endParaRPr>
          </a:p>
        </p:txBody>
      </p:sp>
      <p:pic>
        <p:nvPicPr>
          <p:cNvPr id="3074" name="Picture 2" descr="https://sun9-42.userapi.com/c855128/v855128143/cc999/fLczW_fJMr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940" y="1402060"/>
            <a:ext cx="3920815" cy="2618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https://sun9-49.userapi.com/c855128/v855128143/cca21/vyborevmZe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940" y="4156846"/>
            <a:ext cx="3763628" cy="2513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s://sun9-4.userapi.com/c850424/v850424307/195dd2/3aXKg6pJLr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191" y="1921039"/>
            <a:ext cx="2672621" cy="4000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076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1523"/>
            <a:ext cx="12192000" cy="22906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583"/>
            <a:ext cx="12192000" cy="2290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0192" y="2152349"/>
            <a:ext cx="56188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krobat" panose="00000600000000000000" pitchFamily="50" charset="-52"/>
              </a:rPr>
              <a:t>Программа растет и обретает новых друзей, так, связавшись с исполнительным директором БФ «Евита», Ольгой Шелест, наша команда узнала о Самарском пансионате для детей-инвалидов. Совместно с волонтерами фонда мы прибыли в пансионат со своей программой. После поездки некоторые из наших волонтеров признались, что не ожидали, что будет так трудно, но также отметили, что этот вечер стал для них совершенно особенным: </a:t>
            </a:r>
          </a:p>
          <a:p>
            <a:endParaRPr lang="ru-RU" dirty="0" smtClean="0">
              <a:latin typeface="Akrobat" panose="00000600000000000000" pitchFamily="50" charset="-52"/>
            </a:endParaRPr>
          </a:p>
          <a:p>
            <a:r>
              <a:rPr lang="ru-RU" i="1" dirty="0" smtClean="0">
                <a:latin typeface="Akrobat" panose="00000600000000000000" pitchFamily="50" charset="-52"/>
              </a:rPr>
              <a:t>«Я провел с одним ребенком не меньше часа, прежде чем он хоть как-то стал со мной взаимодействовать, но в конце, на прощание, он улыбнулся мне и не хотел отпускать. Я понял, что именно в таких поездках моё время по-настоящему ценно» </a:t>
            </a:r>
          </a:p>
          <a:p>
            <a:endParaRPr lang="ru-RU" i="1" dirty="0" smtClean="0">
              <a:latin typeface="Akrobat" panose="00000600000000000000" pitchFamily="50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2" y="431289"/>
            <a:ext cx="1214998" cy="1448584"/>
          </a:xfrm>
          <a:prstGeom prst="rect">
            <a:avLst/>
          </a:prstGeom>
          <a:effectLst>
            <a:glow rad="63500">
              <a:schemeClr val="bg1">
                <a:alpha val="86000"/>
              </a:schemeClr>
            </a:glow>
            <a:outerShdw sx="1000" sy="1000" algn="ctr" rotWithShape="0">
              <a:srgbClr val="000000"/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790341" y="6027003"/>
            <a:ext cx="3152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Akrobat" panose="00000600000000000000" pitchFamily="50" charset="-52"/>
              </a:rPr>
              <a:t>Владислав, творческий волонтер, </a:t>
            </a:r>
          </a:p>
          <a:p>
            <a:pPr algn="r"/>
            <a:r>
              <a:rPr lang="ru-RU" sz="1600" dirty="0" smtClean="0">
                <a:latin typeface="Akrobat" panose="00000600000000000000" pitchFamily="50" charset="-52"/>
              </a:rPr>
              <a:t>16 лет </a:t>
            </a:r>
          </a:p>
          <a:p>
            <a:endParaRPr lang="ru-RU" sz="1600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848581" y="540164"/>
            <a:ext cx="5206826" cy="967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krobat ExtraBold" panose="00000900000000000000" pitchFamily="50" charset="-52"/>
              </a:rPr>
              <a:t>Актуальность данного проекта</a:t>
            </a:r>
            <a:endParaRPr lang="ru-RU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krobat ExtraBold" panose="00000900000000000000" pitchFamily="50" charset="-52"/>
            </a:endParaRPr>
          </a:p>
        </p:txBody>
      </p:sp>
      <p:pic>
        <p:nvPicPr>
          <p:cNvPr id="4100" name="Picture 4" descr="https://sun9-45.userapi.com/c856020/v856020805/10c5d0/ocqjf2lxJY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371" y="4268226"/>
            <a:ext cx="3339965" cy="2230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 descr="https://sun9-55.userapi.com/c849524/v849524762/1db74e/cGMzA6cxpn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t="-156" r="6644" b="44993"/>
          <a:stretch/>
        </p:blipFill>
        <p:spPr bwMode="auto">
          <a:xfrm>
            <a:off x="6069028" y="2722404"/>
            <a:ext cx="3345565" cy="3076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https://sun9-57.userapi.com/c855620/v855620628/14abce/D-_pGyj6_m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 r="9381"/>
          <a:stretch/>
        </p:blipFill>
        <p:spPr bwMode="auto">
          <a:xfrm>
            <a:off x="8715747" y="1436782"/>
            <a:ext cx="3281730" cy="2571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364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1906</Words>
  <Application>Microsoft Office PowerPoint</Application>
  <PresentationFormat>Широкоэкранный</PresentationFormat>
  <Paragraphs>95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Akrobat</vt:lpstr>
      <vt:lpstr>Akrobat ExtraBold</vt:lpstr>
      <vt:lpstr>Arial</vt:lpstr>
      <vt:lpstr>Calibri</vt:lpstr>
      <vt:lpstr>Calibri Light</vt:lpstr>
      <vt:lpstr>Monitorica</vt:lpstr>
      <vt:lpstr>Тема Office</vt:lpstr>
      <vt:lpstr>«Особая забота государства – дети-инвалиды и дети-сироты. Понятно, насколько важна для них возможность интегрироваться в нормальную жизнь. Лучшие практики, лучшие модели социализации должны распространяться на всю страну». 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Берёзки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Занятость, патриотическое воспитание, отдых и оздоровление детей СЕГОДНЯ– это национальная безопасность, здоровая нация и будущее России ЗАВТРА!</dc:title>
  <dc:creator>Медиашкола</dc:creator>
  <cp:lastModifiedBy>Медиашкола</cp:lastModifiedBy>
  <cp:revision>58</cp:revision>
  <dcterms:created xsi:type="dcterms:W3CDTF">2019-11-14T09:46:39Z</dcterms:created>
  <dcterms:modified xsi:type="dcterms:W3CDTF">2020-03-10T07:25:12Z</dcterms:modified>
</cp:coreProperties>
</file>