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3"/>
    <p:sldId id="275" r:id="rId4"/>
    <p:sldId id="258" r:id="rId5"/>
    <p:sldId id="257" r:id="rId6"/>
    <p:sldId id="262" r:id="rId7"/>
    <p:sldId id="264" r:id="rId8"/>
    <p:sldId id="266" r:id="rId9"/>
    <p:sldId id="263" r:id="rId10"/>
    <p:sldId id="260" r:id="rId11"/>
    <p:sldId id="265" r:id="rId12"/>
    <p:sldId id="267" r:id="rId13"/>
    <p:sldId id="276" r:id="rId14"/>
    <p:sldId id="287" r:id="rId15"/>
    <p:sldId id="274" r:id="rId16"/>
  </p:sldIdLst>
  <p:sldSz cx="12192000" cy="6858000"/>
  <p:notesSz cx="6858000" cy="9144000"/>
  <p:embeddedFontLst>
    <p:embeddedFont>
      <p:font typeface="Calibri" panose="020F0502020204030204" charset="0"/>
      <p:regular r:id="rId22"/>
      <p:bold r:id="rId23"/>
      <p:italic r:id="rId24"/>
      <p:boldItalic r:id="rId25"/>
    </p:embeddedFont>
    <p:embeddedFont>
      <p:font typeface="Century Gothic" panose="020B0502020202020204" charset="0"/>
      <p:regular r:id="rId26"/>
    </p:embeddedFont>
    <p:embeddedFont>
      <p:font typeface="FuturaBookC" pitchFamily="2" charset="-52"/>
      <p:regular r:id="rId27"/>
    </p:embeddedFont>
    <p:embeddedFont>
      <p:font typeface="MS Mincho" panose="02020609040205080304" pitchFamily="49" charset="-128"/>
      <p:regular r:id="rId28"/>
    </p:embeddedFont>
    <p:embeddedFont>
      <p:font typeface="等线" panose="02010600030101010101" charset="-122"/>
      <p:regular r:id="rId29"/>
    </p:embeddedFont>
    <p:embeddedFont>
      <p:font typeface="等线 Light" panose="02010600030101010101" charset="-122"/>
      <p:regular r:id="rId30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71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564" y="96"/>
      </p:cViewPr>
      <p:guideLst>
        <p:guide orient="horz" pos="2169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font" Target="fonts/font9.fntdata"/><Relationship Id="rId3" Type="http://schemas.openxmlformats.org/officeDocument/2006/relationships/slide" Target="slides/slide1.xml"/><Relationship Id="rId29" Type="http://schemas.openxmlformats.org/officeDocument/2006/relationships/font" Target="fonts/font8.fntdata"/><Relationship Id="rId28" Type="http://schemas.openxmlformats.org/officeDocument/2006/relationships/font" Target="fonts/font7.fntdata"/><Relationship Id="rId27" Type="http://schemas.openxmlformats.org/officeDocument/2006/relationships/font" Target="fonts/font6.fntdata"/><Relationship Id="rId26" Type="http://schemas.openxmlformats.org/officeDocument/2006/relationships/font" Target="fonts/font5.fntdata"/><Relationship Id="rId25" Type="http://schemas.openxmlformats.org/officeDocument/2006/relationships/font" Target="fonts/font4.fntdata"/><Relationship Id="rId24" Type="http://schemas.openxmlformats.org/officeDocument/2006/relationships/font" Target="fonts/font3.fntdata"/><Relationship Id="rId23" Type="http://schemas.openxmlformats.org/officeDocument/2006/relationships/font" Target="fonts/font2.fntdata"/><Relationship Id="rId22" Type="http://schemas.openxmlformats.org/officeDocument/2006/relationships/font" Target="fonts/font1.fntdata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handoutMaster" Target="handoutMasters/handoutMaster1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Workbook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package" Target="../embeddings/Workbook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0246678149606"/>
          <c:y val="0.103666455237054"/>
          <c:w val="0.468881766732283"/>
          <c:h val="0.70332260683300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 w="19050">
              <a:noFill/>
            </a:ln>
          </c:spPr>
          <c:explosion val="0"/>
          <c:dPt>
            <c:idx val="0"/>
            <c:bubble3D val="0"/>
            <c:spPr>
              <a:solidFill>
                <a:schemeClr val="tx1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</c:dPt>
          <c:dPt>
            <c:idx val="2"/>
            <c:bubble3D val="0"/>
            <c:spPr>
              <a:noFill/>
              <a:ln w="19050">
                <a:noFill/>
              </a:ln>
              <a:effectLst/>
            </c:spPr>
          </c:dPt>
          <c:dPt>
            <c:idx val="3"/>
            <c:bubble3D val="0"/>
            <c:spPr>
              <a:noFill/>
              <a:ln w="19050"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0.17363457375571"/>
                  <c:y val="0.13849715939983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 defTabSz="914400">
                      <a:defRPr lang="zh-CN" sz="4800" b="0" i="0" u="none" strike="noStrike" kern="1200" baseline="0">
                        <a:solidFill>
                          <a:schemeClr val="accent5">
                            <a:lumMod val="50000"/>
                          </a:schemeClr>
                        </a:solidFill>
                        <a:latin typeface="FuturaBookC" pitchFamily="2" charset="-52"/>
                        <a:ea typeface="+mn-ea"/>
                        <a:cs typeface="+mn-cs"/>
                      </a:defRPr>
                    </a:pPr>
                    <a:r>
                      <a:rPr lang="en-US" dirty="0"/>
                      <a:t>33%</a:t>
                    </a:r>
                    <a:endParaRPr lang="en-US" altLang="zh-CN" sz="1600" dirty="0">
                      <a:solidFill>
                        <a:schemeClr val="tx1"/>
                      </a:solidFill>
                      <a:latin typeface="FuturaBookC" pitchFamily="2" charset="-52"/>
                    </a:endParaRPr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zh-CN" sz="4800" b="0" i="0" u="none" strike="noStrike" kern="1200" baseline="0">
                      <a:solidFill>
                        <a:schemeClr val="accent5">
                          <a:lumMod val="50000"/>
                        </a:schemeClr>
                      </a:solidFill>
                      <a:latin typeface="FuturaBookC" pitchFamily="2" charset="-52"/>
                      <a:ea typeface="+mn-ea"/>
                      <a:cs typeface="+mn-cs"/>
                    </a:defRPr>
                  </a:pPr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1242249015748"/>
                      <c:h val="0.241898422619438"/>
                    </c:manualLayout>
                  </c15:layout>
                </c:ext>
              </c:extLst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项目1</c:v>
                </c:pt>
                <c:pt idx="1">
                  <c:v>项目2</c:v>
                </c:pt>
                <c:pt idx="2">
                  <c:v>项目3</c:v>
                </c:pt>
                <c:pt idx="3">
                  <c:v>项目4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2.8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0246678149606"/>
          <c:y val="0.103666455237054"/>
          <c:w val="0.468881766732283"/>
          <c:h val="0.70332260683300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 w="19050">
              <a:noFill/>
            </a:ln>
          </c:spPr>
          <c:explosion val="0"/>
          <c:dPt>
            <c:idx val="0"/>
            <c:bubble3D val="0"/>
            <c:spPr>
              <a:solidFill>
                <a:schemeClr val="tx1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</c:dPt>
          <c:dPt>
            <c:idx val="2"/>
            <c:bubble3D val="0"/>
            <c:spPr>
              <a:noFill/>
              <a:ln w="19050">
                <a:noFill/>
              </a:ln>
              <a:effectLst/>
            </c:spPr>
          </c:dPt>
          <c:dPt>
            <c:idx val="3"/>
            <c:bubble3D val="0"/>
            <c:spPr>
              <a:noFill/>
              <a:ln w="19050"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0.106387863642682"/>
                  <c:y val="0.24249814691703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 defTabSz="914400">
                      <a:defRPr lang="zh-CN" sz="4800" b="0" i="0" u="none" strike="noStrike" kern="1200" baseline="0">
                        <a:solidFill>
                          <a:schemeClr val="accent5">
                            <a:lumMod val="50000"/>
                          </a:schemeClr>
                        </a:solidFill>
                        <a:latin typeface="FuturaBookC" pitchFamily="2" charset="-52"/>
                        <a:ea typeface="+mn-ea"/>
                        <a:cs typeface="+mn-cs"/>
                      </a:defRPr>
                    </a:pPr>
                    <a:r>
                      <a:rPr lang="en-US" dirty="0"/>
                      <a:t>16%</a:t>
                    </a:r>
                    <a:endParaRPr lang="en-US" altLang="zh-CN" sz="2000" dirty="0">
                      <a:solidFill>
                        <a:schemeClr val="tx1"/>
                      </a:solidFill>
                      <a:latin typeface="FuturaBookC" pitchFamily="2" charset="-52"/>
                    </a:endParaRPr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zh-CN" sz="4800" b="0" i="0" u="none" strike="noStrike" kern="1200" baseline="0">
                      <a:solidFill>
                        <a:schemeClr val="accent5">
                          <a:lumMod val="50000"/>
                        </a:schemeClr>
                      </a:solidFill>
                      <a:latin typeface="FuturaBookC" pitchFamily="2" charset="-52"/>
                      <a:ea typeface="+mn-ea"/>
                      <a:cs typeface="+mn-cs"/>
                    </a:defRPr>
                  </a:pPr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1242249015748"/>
                      <c:h val="0.241898422619438"/>
                    </c:manualLayout>
                  </c15:layout>
                </c:ext>
              </c:extLst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项目1</c:v>
                </c:pt>
                <c:pt idx="1">
                  <c:v>项目2</c:v>
                </c:pt>
                <c:pt idx="2">
                  <c:v>项目3</c:v>
                </c:pt>
                <c:pt idx="3">
                  <c:v>项目4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1.1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0246678149606"/>
          <c:y val="0.103666455237054"/>
          <c:w val="0.468881766732283"/>
          <c:h val="0.70332260683300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 w="19050">
              <a:noFill/>
            </a:ln>
          </c:spPr>
          <c:explosion val="0"/>
          <c:dPt>
            <c:idx val="0"/>
            <c:bubble3D val="0"/>
            <c:spPr>
              <a:solidFill>
                <a:schemeClr val="tx1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</c:dPt>
          <c:dPt>
            <c:idx val="2"/>
            <c:bubble3D val="0"/>
            <c:spPr>
              <a:noFill/>
              <a:ln w="19050">
                <a:noFill/>
              </a:ln>
              <a:effectLst/>
            </c:spPr>
          </c:dPt>
          <c:dPt>
            <c:idx val="3"/>
            <c:bubble3D val="0"/>
            <c:spPr>
              <a:noFill/>
              <a:ln w="19050"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0.222196667057087"/>
                  <c:y val="0.028193165318823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 defTabSz="914400">
                      <a:defRPr lang="zh-CN" sz="4800" b="0" i="0" u="none" strike="noStrike" kern="1200" baseline="0">
                        <a:solidFill>
                          <a:schemeClr val="accent5">
                            <a:lumMod val="50000"/>
                          </a:schemeClr>
                        </a:solidFill>
                        <a:latin typeface="FuturaBookC" pitchFamily="2" charset="-52"/>
                        <a:ea typeface="+mn-ea"/>
                        <a:cs typeface="+mn-cs"/>
                      </a:defRPr>
                    </a:pPr>
                    <a:r>
                      <a:rPr lang="en-US" dirty="0"/>
                      <a:t>46%</a:t>
                    </a:r>
                    <a:endParaRPr lang="en-US" altLang="zh-CN" sz="2000" dirty="0">
                      <a:solidFill>
                        <a:schemeClr val="tx1"/>
                      </a:solidFill>
                      <a:latin typeface="FuturaBookC" pitchFamily="2" charset="-52"/>
                    </a:endParaRPr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zh-CN" sz="4800" b="0" i="0" u="none" strike="noStrike" kern="1200" baseline="0">
                      <a:solidFill>
                        <a:schemeClr val="accent5">
                          <a:lumMod val="50000"/>
                        </a:schemeClr>
                      </a:solidFill>
                      <a:latin typeface="FuturaBookC" pitchFamily="2" charset="-52"/>
                      <a:ea typeface="+mn-ea"/>
                      <a:cs typeface="+mn-cs"/>
                    </a:defRPr>
                  </a:pPr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1242249015748"/>
                      <c:h val="0.241898422619438"/>
                    </c:manualLayout>
                  </c15:layout>
                </c:ext>
              </c:extLst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项目1</c:v>
                </c:pt>
                <c:pt idx="1">
                  <c:v>项目2</c:v>
                </c:pt>
                <c:pt idx="2">
                  <c:v>项目3</c:v>
                </c:pt>
                <c:pt idx="3">
                  <c:v>项目4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0246678149606"/>
          <c:y val="0.103666455237054"/>
          <c:w val="0.468881766732283"/>
          <c:h val="0.70332260683300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 w="19050">
              <a:noFill/>
            </a:ln>
          </c:spPr>
          <c:explosion val="0"/>
          <c:dPt>
            <c:idx val="0"/>
            <c:bubble3D val="0"/>
            <c:spPr>
              <a:solidFill>
                <a:schemeClr val="tx1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</c:dPt>
          <c:dPt>
            <c:idx val="2"/>
            <c:bubble3D val="0"/>
            <c:spPr>
              <a:noFill/>
              <a:ln w="19050">
                <a:noFill/>
              </a:ln>
              <a:effectLst/>
            </c:spPr>
          </c:dPt>
          <c:dPt>
            <c:idx val="3"/>
            <c:bubble3D val="0"/>
            <c:spPr>
              <a:noFill/>
              <a:ln w="19050"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0.193887848444677"/>
                  <c:y val="0.13849719996496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 defTabSz="914400">
                      <a:defRPr lang="zh-CN" sz="4800" b="0" i="0" u="none" strike="noStrike" kern="1200" baseline="0">
                        <a:solidFill>
                          <a:schemeClr val="accent5">
                            <a:lumMod val="50000"/>
                          </a:schemeClr>
                        </a:solidFill>
                        <a:latin typeface="FuturaBookC" pitchFamily="2" charset="-52"/>
                        <a:ea typeface="+mn-ea"/>
                        <a:cs typeface="+mn-cs"/>
                      </a:defRPr>
                    </a:pPr>
                    <a:r>
                      <a:rPr lang="en-US" dirty="0"/>
                      <a:t>33%</a:t>
                    </a:r>
                    <a:endParaRPr lang="en-US" altLang="zh-CN" sz="2000" dirty="0">
                      <a:solidFill>
                        <a:schemeClr val="tx1"/>
                      </a:solidFill>
                      <a:latin typeface="FuturaBookC" pitchFamily="2" charset="-52"/>
                    </a:endParaRPr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zh-CN" sz="4800" b="0" i="0" u="none" strike="noStrike" kern="1200" baseline="0">
                      <a:solidFill>
                        <a:schemeClr val="accent5">
                          <a:lumMod val="50000"/>
                        </a:schemeClr>
                      </a:solidFill>
                      <a:latin typeface="FuturaBookC" pitchFamily="2" charset="-52"/>
                      <a:ea typeface="+mn-ea"/>
                      <a:cs typeface="+mn-cs"/>
                    </a:defRPr>
                  </a:pPr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1242249015748"/>
                      <c:h val="0.241898422619438"/>
                    </c:manualLayout>
                  </c15:layout>
                </c:ext>
              </c:extLst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项目1</c:v>
                </c:pt>
                <c:pt idx="1">
                  <c:v>项目2</c:v>
                </c:pt>
                <c:pt idx="2">
                  <c:v>项目3</c:v>
                </c:pt>
                <c:pt idx="3">
                  <c:v>项目4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2.8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Arial" panose="020B0604020202020204" pitchFamily="34" charset="0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Arial" panose="020B0604020202020204" pitchFamily="34" charset="0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Arial" panose="020B0604020202020204" pitchFamily="34" charset="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Arial" panose="020B0604020202020204" pitchFamily="34" charset="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Arial" panose="020B0604020202020204" pitchFamily="34" charset="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Arial" panose="020B0604020202020204" pitchFamily="34" charset="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Arial" panose="020B0604020202020204" pitchFamily="34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64600-C585-4293-A2C6-1F34D82BEEF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3443D-8F4F-4DAC-A83B-553AE876E7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64600-C585-4293-A2C6-1F34D82BEEF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3443D-8F4F-4DAC-A83B-553AE876E7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64600-C585-4293-A2C6-1F34D82BEEF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3443D-8F4F-4DAC-A83B-553AE876E7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64600-C585-4293-A2C6-1F34D82BEEF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3443D-8F4F-4DAC-A83B-553AE876E7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64600-C585-4293-A2C6-1F34D82BEEF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3443D-8F4F-4DAC-A83B-553AE876E7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64600-C585-4293-A2C6-1F34D82BEEF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3443D-8F4F-4DAC-A83B-553AE876E7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64600-C585-4293-A2C6-1F34D82BEEF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3443D-8F4F-4DAC-A83B-553AE876E7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64600-C585-4293-A2C6-1F34D82BEEF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3443D-8F4F-4DAC-A83B-553AE876E7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64600-C585-4293-A2C6-1F34D82BEEF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3443D-8F4F-4DAC-A83B-553AE876E7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64600-C585-4293-A2C6-1F34D82BEEF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3443D-8F4F-4DAC-A83B-553AE876E7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64600-C585-4293-A2C6-1F34D82BEEF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3443D-8F4F-4DAC-A83B-553AE876E7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64600-C585-4293-A2C6-1F34D82BEEF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3443D-8F4F-4DAC-A83B-553AE876E70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0.jpeg"/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microsoft.com/office/2007/relationships/hdphoto" Target="../media/image24.wdp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hyperlink" Target="mailto:%20fondvozroghdenie@yandex.ru" TargetMode="External"/><Relationship Id="rId1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9984658" y="4866967"/>
            <a:ext cx="1961536" cy="169606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245805" y="294968"/>
            <a:ext cx="1961536" cy="169606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45805" y="4866967"/>
            <a:ext cx="1961536" cy="169606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984658" y="294968"/>
            <a:ext cx="1961536" cy="169606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395502" y="449825"/>
            <a:ext cx="11385755" cy="5958349"/>
          </a:xfrm>
          <a:prstGeom prst="roundRect">
            <a:avLst>
              <a:gd name="adj" fmla="val 1568"/>
            </a:avLst>
          </a:prstGeom>
          <a:solidFill>
            <a:schemeClr val="bg1"/>
          </a:solidFill>
          <a:ln>
            <a:noFill/>
          </a:ln>
          <a:effectLst>
            <a:glow rad="228600">
              <a:schemeClr val="tx1"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037590" y="1022350"/>
            <a:ext cx="1028509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4800" dirty="0">
                <a:latin typeface="Calibri" panose="020F0502020204030204" charset="0"/>
                <a:ea typeface="Calibri" panose="020F0502020204030204" charset="0"/>
              </a:rPr>
              <a:t>Гуманитарно-социальный патриотический проект от команды «Голос Отечества»</a:t>
            </a:r>
            <a:endParaRPr lang="ru-RU" altLang="zh-CN" sz="4800" dirty="0">
              <a:latin typeface="Calibri" panose="020F0502020204030204" charset="0"/>
              <a:ea typeface="Calibri" panose="020F0502020204030204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5442858" y="3639102"/>
            <a:ext cx="1291772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1723390" y="3639185"/>
            <a:ext cx="907097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charset="0"/>
                <a:ea typeface="Arial" panose="020B0604020202020204" pitchFamily="34" charset="0"/>
                <a:cs typeface="Century Gothic" panose="020B0502020202020204" charset="0"/>
              </a:rPr>
              <a:t>«Ресурсы Победы»</a:t>
            </a:r>
            <a:endParaRPr lang="ru-RU" altLang="en-US" sz="6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charset="0"/>
              <a:ea typeface="Arial" panose="020B0604020202020204" pitchFamily="34" charset="0"/>
              <a:cs typeface="Century Gothic" panose="020B050202020202020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265" y="5334024"/>
            <a:ext cx="449798" cy="44979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37" y="5334024"/>
            <a:ext cx="449798" cy="44979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930" y="5311853"/>
            <a:ext cx="494140" cy="49414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" name="图表 60"/>
          <p:cNvGraphicFramePr/>
          <p:nvPr/>
        </p:nvGraphicFramePr>
        <p:xfrm>
          <a:off x="466492" y="1935480"/>
          <a:ext cx="3297523" cy="26927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904875" y="318770"/>
            <a:ext cx="46494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charset="0"/>
                <a:ea typeface="Calibri" panose="020F0502020204030204" charset="0"/>
              </a:rPr>
              <a:t>Публикуем контент</a:t>
            </a:r>
            <a:endParaRPr lang="ru-RU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04875" y="840740"/>
            <a:ext cx="66859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charset="0"/>
                <a:ea typeface="Arial" panose="020B0604020202020204" pitchFamily="34" charset="0"/>
              </a:rPr>
              <a:t>Оформляем и создаем уникальные материалы </a:t>
            </a:r>
            <a:endParaRPr lang="ru-RU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charset="0"/>
              <a:ea typeface="Arial" panose="020B0604020202020204" pitchFamily="34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796413" y="457203"/>
            <a:ext cx="0" cy="63224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4" cstate="screen">
            <a:grayscl/>
          </a:blip>
          <a:srcRect/>
          <a:stretch>
            <a:fillRect/>
          </a:stretch>
        </p:blipFill>
        <p:spPr>
          <a:xfrm>
            <a:off x="8458200" y="-14514"/>
            <a:ext cx="3733800" cy="6894286"/>
          </a:xfrm>
          <a:prstGeom prst="rect">
            <a:avLst/>
          </a:prstGeom>
        </p:spPr>
      </p:pic>
      <p:sp>
        <p:nvSpPr>
          <p:cNvPr id="44" name="矩形 43"/>
          <p:cNvSpPr/>
          <p:nvPr/>
        </p:nvSpPr>
        <p:spPr>
          <a:xfrm>
            <a:off x="603652" y="1539240"/>
            <a:ext cx="8784188" cy="44805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直角三角形 44"/>
          <p:cNvSpPr/>
          <p:nvPr/>
        </p:nvSpPr>
        <p:spPr>
          <a:xfrm rot="5400000">
            <a:off x="603652" y="1539240"/>
            <a:ext cx="426720" cy="42672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/>
          <p:cNvSpPr/>
          <p:nvPr/>
        </p:nvSpPr>
        <p:spPr>
          <a:xfrm>
            <a:off x="1253746" y="2457015"/>
            <a:ext cx="1415994" cy="1415994"/>
          </a:xfrm>
          <a:prstGeom prst="ellipse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8" name="椭圆 47"/>
          <p:cNvSpPr/>
          <p:nvPr/>
        </p:nvSpPr>
        <p:spPr>
          <a:xfrm>
            <a:off x="3746288" y="2457015"/>
            <a:ext cx="1415994" cy="1415994"/>
          </a:xfrm>
          <a:prstGeom prst="ellipse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9" name="椭圆 48"/>
          <p:cNvSpPr/>
          <p:nvPr/>
        </p:nvSpPr>
        <p:spPr>
          <a:xfrm>
            <a:off x="6170939" y="2457015"/>
            <a:ext cx="1415994" cy="1415994"/>
          </a:xfrm>
          <a:prstGeom prst="ellipse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graphicFrame>
        <p:nvGraphicFramePr>
          <p:cNvPr id="50" name="图表 49"/>
          <p:cNvGraphicFramePr/>
          <p:nvPr/>
        </p:nvGraphicFramePr>
        <p:xfrm>
          <a:off x="2960705" y="1944402"/>
          <a:ext cx="3297523" cy="26927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1" name="图表 50"/>
          <p:cNvGraphicFramePr/>
          <p:nvPr/>
        </p:nvGraphicFramePr>
        <p:xfrm>
          <a:off x="5385356" y="1944402"/>
          <a:ext cx="3297523" cy="26927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2" name="文本框 51"/>
          <p:cNvSpPr txBox="1"/>
          <p:nvPr/>
        </p:nvSpPr>
        <p:spPr>
          <a:xfrm>
            <a:off x="6095365" y="4547235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zh-CN" sz="1600" dirty="0">
                <a:latin typeface="Calibri" panose="020F0502020204030204" charset="0"/>
                <a:ea typeface="Calibri" panose="020F0502020204030204" charset="0"/>
              </a:rPr>
              <a:t>Делаем яркий и узнаваемый стиль</a:t>
            </a:r>
            <a:endParaRPr lang="ru-RU" altLang="zh-CN" sz="1600" dirty="0"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796925" y="4547235"/>
            <a:ext cx="24872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zh-CN" sz="1600" dirty="0">
                <a:latin typeface="Calibri" panose="020F0502020204030204" charset="0"/>
                <a:ea typeface="Calibri" panose="020F0502020204030204" charset="0"/>
              </a:rPr>
              <a:t>Учимся привлекать внимание</a:t>
            </a:r>
            <a:endParaRPr lang="ru-RU" altLang="zh-CN" sz="1600" dirty="0"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3206750" y="4547235"/>
            <a:ext cx="27908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zh-CN" sz="1600" dirty="0">
                <a:latin typeface="Calibri" panose="020F0502020204030204" charset="0"/>
                <a:ea typeface="Calibri" panose="020F0502020204030204" charset="0"/>
              </a:rPr>
              <a:t>Учимся заинтересовывать  целевую аудиторию</a:t>
            </a:r>
            <a:endParaRPr lang="ru-RU" altLang="zh-CN" sz="1600" dirty="0"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1030605" y="4128770"/>
            <a:ext cx="2176145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altLang="zh-CN" sz="2000" dirty="0">
                <a:latin typeface="Calibri" panose="020F0502020204030204" charset="0"/>
                <a:ea typeface="Calibri" panose="020F0502020204030204" charset="0"/>
              </a:rPr>
              <a:t>Заголовки</a:t>
            </a:r>
            <a:endParaRPr lang="ru-RU" altLang="zh-CN" sz="2000" dirty="0"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3835428" y="4128783"/>
            <a:ext cx="1254577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altLang="zh-CN" sz="2000" dirty="0">
                <a:latin typeface="Calibri" panose="020F0502020204030204" charset="0"/>
                <a:ea typeface="Calibri" panose="020F0502020204030204" charset="0"/>
              </a:rPr>
              <a:t>Описание</a:t>
            </a:r>
            <a:endParaRPr lang="ru-RU" altLang="zh-CN" sz="2000" dirty="0"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6336401" y="4128783"/>
            <a:ext cx="1254577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altLang="zh-CN" sz="2000" dirty="0">
                <a:latin typeface="Calibri" panose="020F0502020204030204" charset="0"/>
                <a:ea typeface="Calibri" panose="020F0502020204030204" charset="0"/>
              </a:rPr>
              <a:t>Картинки</a:t>
            </a:r>
            <a:endParaRPr lang="ru-RU" altLang="zh-CN" sz="2000" dirty="0">
              <a:latin typeface="Calibri" panose="020F0502020204030204" charset="0"/>
              <a:ea typeface="Calibri" panose="020F0502020204030204" charset="0"/>
            </a:endParaRPr>
          </a:p>
        </p:txBody>
      </p:sp>
      <p:cxnSp>
        <p:nvCxnSpPr>
          <p:cNvPr id="58" name="直接连接符 57"/>
          <p:cNvCxnSpPr/>
          <p:nvPr/>
        </p:nvCxnSpPr>
        <p:spPr>
          <a:xfrm>
            <a:off x="1748315" y="4450099"/>
            <a:ext cx="42283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/>
          <p:cNvCxnSpPr/>
          <p:nvPr/>
        </p:nvCxnSpPr>
        <p:spPr>
          <a:xfrm>
            <a:off x="4236008" y="4450099"/>
            <a:ext cx="42283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/>
          <p:nvPr/>
        </p:nvCxnSpPr>
        <p:spPr>
          <a:xfrm>
            <a:off x="6723700" y="4450099"/>
            <a:ext cx="42283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组合 61"/>
          <p:cNvGrpSpPr/>
          <p:nvPr/>
        </p:nvGrpSpPr>
        <p:grpSpPr>
          <a:xfrm rot="16200000">
            <a:off x="8358051" y="4977072"/>
            <a:ext cx="1506086" cy="765256"/>
            <a:chOff x="895914" y="5394960"/>
            <a:chExt cx="1679646" cy="853443"/>
          </a:xfrm>
        </p:grpSpPr>
        <p:sp>
          <p:nvSpPr>
            <p:cNvPr id="63" name="矩形 62"/>
            <p:cNvSpPr/>
            <p:nvPr/>
          </p:nvSpPr>
          <p:spPr>
            <a:xfrm flipH="1">
              <a:off x="895914" y="5394960"/>
              <a:ext cx="94686" cy="7467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矩形 63"/>
            <p:cNvSpPr/>
            <p:nvPr/>
          </p:nvSpPr>
          <p:spPr>
            <a:xfrm rot="5400000">
              <a:off x="1678587" y="5351430"/>
              <a:ext cx="114300" cy="16796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904875" y="384175"/>
            <a:ext cx="57010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en-US" sz="2800" dirty="0">
                <a:latin typeface="Calibri" panose="020F0502020204030204" charset="0"/>
                <a:cs typeface="Calibri" panose="020F0502020204030204" charset="0"/>
                <a:sym typeface="+mn-ea"/>
              </a:rPr>
              <a:t>Привлечение аудитории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04875" y="840740"/>
            <a:ext cx="44494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en-US" dirty="0">
                <a:latin typeface="Calibri" panose="020F0502020204030204" charset="0"/>
                <a:cs typeface="Calibri" panose="020F0502020204030204" charset="0"/>
                <a:sym typeface="+mn-ea"/>
              </a:rPr>
              <a:t>Ваши истории узнает вся страна</a:t>
            </a:r>
            <a:endParaRPr lang="ru-RU" altLang="en-US" dirty="0">
              <a:latin typeface="Calibri" panose="020F0502020204030204" charset="0"/>
              <a:cs typeface="Calibri" panose="020F0502020204030204" charset="0"/>
            </a:endParaRPr>
          </a:p>
          <a:p>
            <a:pPr algn="l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charset="0"/>
              <a:ea typeface="Arial" panose="020B0604020202020204" pitchFamily="34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796413" y="457203"/>
            <a:ext cx="0" cy="63224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"/>
          <p:cNvSpPr txBox="1"/>
          <p:nvPr/>
        </p:nvSpPr>
        <p:spPr>
          <a:xfrm>
            <a:off x="3778382" y="2615812"/>
            <a:ext cx="1031431" cy="22429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altLang="zh-CN" sz="1100" dirty="0"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699760" y="1844040"/>
            <a:ext cx="5364480" cy="16367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5699760" y="3769318"/>
            <a:ext cx="5364480" cy="16367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直角三角形 18"/>
          <p:cNvSpPr/>
          <p:nvPr/>
        </p:nvSpPr>
        <p:spPr>
          <a:xfrm rot="16200000">
            <a:off x="10637520" y="3054033"/>
            <a:ext cx="426720" cy="42672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直角三角形 19"/>
          <p:cNvSpPr/>
          <p:nvPr/>
        </p:nvSpPr>
        <p:spPr>
          <a:xfrm rot="16200000">
            <a:off x="10637520" y="4979311"/>
            <a:ext cx="426720" cy="42672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5958840" y="2030730"/>
            <a:ext cx="42545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3200" b="1" dirty="0">
                <a:latin typeface="Calibri" panose="020F0502020204030204" charset="0"/>
                <a:ea typeface="Calibri" panose="020F0502020204030204" charset="0"/>
              </a:rPr>
              <a:t>Основы продвижения</a:t>
            </a:r>
            <a:endParaRPr lang="ru-RU" altLang="en-US" sz="3200" b="1" dirty="0"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958840" y="4003040"/>
            <a:ext cx="45408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3200" b="1" dirty="0">
                <a:latin typeface="Calibri" panose="020F0502020204030204" charset="0"/>
                <a:ea typeface="Calibri" panose="020F0502020204030204" charset="0"/>
              </a:rPr>
              <a:t>Практическая часть</a:t>
            </a:r>
            <a:endParaRPr lang="ru-RU" altLang="en-US" sz="3200" b="1" dirty="0"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958840" y="2551149"/>
            <a:ext cx="4541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zh-CN" dirty="0">
                <a:latin typeface="Calibri" panose="020F0502020204030204" charset="0"/>
                <a:ea typeface="Calibri" panose="020F0502020204030204" charset="0"/>
              </a:rPr>
              <a:t>Инструменты продвижения и привлечение аудитории</a:t>
            </a:r>
            <a:endParaRPr lang="ru-RU" altLang="zh-CN" dirty="0">
              <a:highlight>
                <a:srgbClr val="FFFF00"/>
              </a:highlight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958840" y="4506907"/>
            <a:ext cx="45415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zh-CN" dirty="0">
                <a:latin typeface="Calibri" panose="020F0502020204030204" charset="0"/>
                <a:ea typeface="Calibri" panose="020F0502020204030204" charset="0"/>
              </a:rPr>
              <a:t>Самостоятельная работа в социальных сетях</a:t>
            </a:r>
            <a:endParaRPr lang="ru-RU" altLang="zh-CN" dirty="0">
              <a:latin typeface="Calibri" panose="020F0502020204030204" charset="0"/>
              <a:ea typeface="Calibri" panose="020F0502020204030204" charset="0"/>
            </a:endParaRPr>
          </a:p>
        </p:txBody>
      </p:sp>
      <p:pic>
        <p:nvPicPr>
          <p:cNvPr id="8" name="Замещающее содержимое 7" descr="Коммуникации"/>
          <p:cNvPicPr>
            <a:picLocks noGrp="1" noChangeAspect="1"/>
          </p:cNvPicPr>
          <p:nvPr>
            <p:ph idx="1"/>
          </p:nvPr>
        </p:nvPicPr>
        <p:blipFill>
          <a:blip r:embed="rId1">
            <a:grayscl/>
          </a:blip>
          <a:stretch>
            <a:fillRect/>
          </a:stretch>
        </p:blipFill>
        <p:spPr>
          <a:xfrm>
            <a:off x="83185" y="1906905"/>
            <a:ext cx="5351780" cy="3258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89635" y="318770"/>
            <a:ext cx="75698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charset="0"/>
                <a:ea typeface="Calibri" panose="020F0502020204030204" charset="0"/>
              </a:rPr>
              <a:t>Ожидаемый результат</a:t>
            </a:r>
            <a:endParaRPr lang="ru-RU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04875" y="840740"/>
            <a:ext cx="95434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charset="0"/>
                <a:ea typeface="Arial" panose="020B0604020202020204" pitchFamily="34" charset="0"/>
              </a:rPr>
              <a:t>Формирование лидеров мнений с возможностью трудоустройства</a:t>
            </a:r>
            <a:endParaRPr lang="ru-RU" altLang="en-US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charset="0"/>
              <a:ea typeface="Arial" panose="020B0604020202020204" pitchFamily="34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796413" y="457203"/>
            <a:ext cx="0" cy="63224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图片 52" descr="D:\Закачки\Screenshot_1356.pngScreenshot_1356"/>
          <p:cNvPicPr>
            <a:picLocks noChangeAspect="1"/>
          </p:cNvPicPr>
          <p:nvPr/>
        </p:nvPicPr>
        <p:blipFill>
          <a:blip r:embed="rId1">
            <a:grayscl/>
          </a:blip>
          <a:srcRect/>
          <a:stretch>
            <a:fillRect/>
          </a:stretch>
        </p:blipFill>
        <p:spPr>
          <a:xfrm>
            <a:off x="6113145" y="1584960"/>
            <a:ext cx="2702560" cy="4291330"/>
          </a:xfrm>
          <a:custGeom>
            <a:avLst/>
            <a:gdLst>
              <a:gd name="connsiteX0" fmla="*/ 0 w 2903621"/>
              <a:gd name="connsiteY0" fmla="*/ 0 h 4684295"/>
              <a:gd name="connsiteX1" fmla="*/ 2903621 w 2903621"/>
              <a:gd name="connsiteY1" fmla="*/ 0 h 4684295"/>
              <a:gd name="connsiteX2" fmla="*/ 2903621 w 2903621"/>
              <a:gd name="connsiteY2" fmla="*/ 4684295 h 4684295"/>
              <a:gd name="connsiteX3" fmla="*/ 0 w 2903621"/>
              <a:gd name="connsiteY3" fmla="*/ 4684295 h 4684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03621" h="4684295">
                <a:moveTo>
                  <a:pt x="0" y="0"/>
                </a:moveTo>
                <a:lnTo>
                  <a:pt x="2903621" y="0"/>
                </a:lnTo>
                <a:lnTo>
                  <a:pt x="2903621" y="4684295"/>
                </a:lnTo>
                <a:lnTo>
                  <a:pt x="0" y="4684295"/>
                </a:lnTo>
                <a:close/>
              </a:path>
            </a:pathLst>
          </a:cu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2" cstate="screen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19932" r="43425"/>
          <a:stretch>
            <a:fillRect/>
          </a:stretch>
        </p:blipFill>
        <p:spPr>
          <a:xfrm>
            <a:off x="382473" y="1612162"/>
            <a:ext cx="2654114" cy="4281774"/>
          </a:xfrm>
          <a:custGeom>
            <a:avLst/>
            <a:gdLst>
              <a:gd name="connsiteX0" fmla="*/ 0 w 2903621"/>
              <a:gd name="connsiteY0" fmla="*/ 0 h 4684294"/>
              <a:gd name="connsiteX1" fmla="*/ 2903621 w 2903621"/>
              <a:gd name="connsiteY1" fmla="*/ 0 h 4684294"/>
              <a:gd name="connsiteX2" fmla="*/ 2903621 w 2903621"/>
              <a:gd name="connsiteY2" fmla="*/ 4684294 h 4684294"/>
              <a:gd name="connsiteX3" fmla="*/ 0 w 2903621"/>
              <a:gd name="connsiteY3" fmla="*/ 4684294 h 46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03621" h="4684294">
                <a:moveTo>
                  <a:pt x="0" y="0"/>
                </a:moveTo>
                <a:lnTo>
                  <a:pt x="2903621" y="0"/>
                </a:lnTo>
                <a:lnTo>
                  <a:pt x="2903621" y="4684294"/>
                </a:lnTo>
                <a:lnTo>
                  <a:pt x="0" y="4684294"/>
                </a:lnTo>
                <a:close/>
              </a:path>
            </a:pathLst>
          </a:custGeom>
        </p:spPr>
      </p:pic>
      <p:sp>
        <p:nvSpPr>
          <p:cNvPr id="55" name="矩形 54"/>
          <p:cNvSpPr/>
          <p:nvPr/>
        </p:nvSpPr>
        <p:spPr>
          <a:xfrm>
            <a:off x="3101741" y="1596922"/>
            <a:ext cx="2918060" cy="4281774"/>
          </a:xfrm>
          <a:prstGeom prst="rect">
            <a:avLst/>
          </a:prstGeom>
          <a:solidFill>
            <a:schemeClr val="bg1"/>
          </a:solidFill>
          <a:ln>
            <a:gradFill flip="none" rotWithShape="1">
              <a:gsLst>
                <a:gs pos="0">
                  <a:srgbClr val="BFBFBF"/>
                </a:gs>
                <a:gs pos="100000">
                  <a:schemeClr val="tx1"/>
                </a:gs>
              </a:gsLst>
              <a:path path="circle">
                <a:fillToRect t="100000" r="100000"/>
              </a:path>
              <a:tileRect l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8880423" y="1595437"/>
            <a:ext cx="2918060" cy="4281774"/>
          </a:xfrm>
          <a:prstGeom prst="rect">
            <a:avLst/>
          </a:prstGeom>
          <a:solidFill>
            <a:schemeClr val="bg1"/>
          </a:solidFill>
          <a:ln>
            <a:gradFill flip="none" rotWithShape="1">
              <a:gsLst>
                <a:gs pos="0">
                  <a:srgbClr val="BFBFBF"/>
                </a:gs>
                <a:gs pos="100000">
                  <a:schemeClr val="tx1"/>
                </a:gs>
              </a:gsLst>
              <a:lin ang="189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3101975" y="3444875"/>
            <a:ext cx="28943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000" dirty="0">
                <a:latin typeface="Calibri" panose="020F0502020204030204" charset="0"/>
                <a:ea typeface="Calibri" panose="020F0502020204030204" charset="0"/>
              </a:rPr>
              <a:t>Трудоустройство</a:t>
            </a:r>
            <a:endParaRPr lang="ru-RU" altLang="zh-CN" sz="2000" dirty="0">
              <a:latin typeface="Calibri" panose="020F0502020204030204" charset="0"/>
              <a:ea typeface="Calibri" panose="020F0502020204030204" charset="0"/>
            </a:endParaRPr>
          </a:p>
        </p:txBody>
      </p:sp>
      <p:cxnSp>
        <p:nvCxnSpPr>
          <p:cNvPr id="58" name="直接连接符 57"/>
          <p:cNvCxnSpPr/>
          <p:nvPr/>
        </p:nvCxnSpPr>
        <p:spPr>
          <a:xfrm>
            <a:off x="4386562" y="3887833"/>
            <a:ext cx="283264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文本框 59"/>
          <p:cNvSpPr txBox="1"/>
          <p:nvPr/>
        </p:nvSpPr>
        <p:spPr>
          <a:xfrm>
            <a:off x="9414578" y="3443345"/>
            <a:ext cx="178574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000" dirty="0">
                <a:latin typeface="Calibri" panose="020F0502020204030204" charset="0"/>
                <a:ea typeface="Calibri" panose="020F0502020204030204" charset="0"/>
              </a:rPr>
              <a:t>Лидерство</a:t>
            </a:r>
            <a:endParaRPr lang="ru-RU" altLang="zh-CN" sz="2000" dirty="0">
              <a:latin typeface="Calibri" panose="020F0502020204030204" charset="0"/>
              <a:ea typeface="Calibri" panose="020F0502020204030204" charset="0"/>
            </a:endParaRPr>
          </a:p>
        </p:txBody>
      </p:sp>
      <p:cxnSp>
        <p:nvCxnSpPr>
          <p:cNvPr id="61" name="直接连接符 60"/>
          <p:cNvCxnSpPr/>
          <p:nvPr/>
        </p:nvCxnSpPr>
        <p:spPr>
          <a:xfrm>
            <a:off x="10165817" y="3886348"/>
            <a:ext cx="283264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直角三角形 68"/>
          <p:cNvSpPr/>
          <p:nvPr/>
        </p:nvSpPr>
        <p:spPr>
          <a:xfrm>
            <a:off x="3101741" y="5266561"/>
            <a:ext cx="627375" cy="627375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直角三角形 69"/>
          <p:cNvSpPr/>
          <p:nvPr/>
        </p:nvSpPr>
        <p:spPr>
          <a:xfrm rot="10800000">
            <a:off x="5702101" y="1599384"/>
            <a:ext cx="316526" cy="316526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直角三角形 70"/>
          <p:cNvSpPr/>
          <p:nvPr/>
        </p:nvSpPr>
        <p:spPr>
          <a:xfrm>
            <a:off x="8883685" y="5265076"/>
            <a:ext cx="627375" cy="627375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直角三角形 71"/>
          <p:cNvSpPr/>
          <p:nvPr/>
        </p:nvSpPr>
        <p:spPr>
          <a:xfrm rot="10800000">
            <a:off x="11484045" y="1597899"/>
            <a:ext cx="316526" cy="316526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23" y="2084522"/>
            <a:ext cx="834742" cy="83474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082" y="2083037"/>
            <a:ext cx="834742" cy="834742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3154045" y="4029075"/>
            <a:ext cx="288544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zh-CN" dirty="0">
                <a:latin typeface="Calibri" panose="020F0502020204030204" charset="0"/>
                <a:ea typeface="Calibri" panose="020F0502020204030204" charset="0"/>
              </a:rPr>
              <a:t>Возможности для роста и развития в команде. Поможем трудоустроиться к партнёрам проекта                       «Ресурсы Победы»</a:t>
            </a:r>
            <a:endParaRPr lang="ru-RU" altLang="zh-CN" dirty="0"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7" name="文本框 27"/>
          <p:cNvSpPr txBox="1"/>
          <p:nvPr/>
        </p:nvSpPr>
        <p:spPr>
          <a:xfrm>
            <a:off x="8926830" y="4029075"/>
            <a:ext cx="290385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zh-CN" dirty="0">
                <a:latin typeface="Calibri" panose="020F0502020204030204" charset="0"/>
                <a:ea typeface="Calibri" panose="020F0502020204030204" charset="0"/>
              </a:rPr>
              <a:t>Возможность самостоятельного роста и самореализации с использованием обретённых навыков и инструментов</a:t>
            </a:r>
            <a:endParaRPr lang="ru-RU" altLang="zh-CN" dirty="0">
              <a:latin typeface="Calibri" panose="020F0502020204030204" charset="0"/>
              <a:ea typeface="Calibri" panose="020F0502020204030204" charset="0"/>
            </a:endParaRPr>
          </a:p>
        </p:txBody>
      </p:sp>
    </p:spTree>
  </p:cSld>
  <p:clrMapOvr>
    <a:masterClrMapping/>
  </p:clrMapOvr>
  <p:transition spd="slow">
    <p:comb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4752413"/>
            <a:ext cx="2301240" cy="10717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9890760" y="1545656"/>
            <a:ext cx="2301240" cy="10717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904875" y="318770"/>
            <a:ext cx="91814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charset="0"/>
                <a:ea typeface="Calibri" panose="020F0502020204030204" charset="0"/>
              </a:rPr>
              <a:t>О фонде «Возрождение»</a:t>
            </a:r>
            <a:endParaRPr lang="ru-RU" altLang="zh-CN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04875" y="840740"/>
            <a:ext cx="1012126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charset="0"/>
                <a:ea typeface="Arial" panose="020B0604020202020204" pitchFamily="34" charset="0"/>
              </a:rPr>
              <a:t>Фонд патриотического просвещения граждан «Возрождение» лидер патриотического просвещения в России</a:t>
            </a:r>
            <a:endParaRPr lang="ru-RU" alt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charset="0"/>
              <a:ea typeface="Arial" panose="020B0604020202020204" pitchFamily="34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796413" y="457203"/>
            <a:ext cx="0" cy="63224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图片 23" descr="D:\Закачки\Рисунок1_обработано.pngРисунок1_обработано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41734" y="1679257"/>
            <a:ext cx="4497705" cy="4002405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6294120" y="1678911"/>
            <a:ext cx="5897880" cy="39878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239385" y="1678940"/>
            <a:ext cx="1055370" cy="3987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6805295" y="2375535"/>
            <a:ext cx="46786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2400" dirty="0" smtClean="0">
                <a:latin typeface="Calibri" panose="020F0502020204030204" charset="0"/>
                <a:ea typeface="Calibri" panose="020F0502020204030204" charset="0"/>
              </a:rPr>
              <a:t>Для страны важен каждый!</a:t>
            </a:r>
            <a:endParaRPr lang="ru-RU" altLang="zh-CN" sz="2400" dirty="0" smtClean="0">
              <a:latin typeface="Calibri" panose="020F0502020204030204" charset="0"/>
              <a:ea typeface="Calibri" panose="020F0502020204030204" charset="0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6912003" y="2957394"/>
            <a:ext cx="61630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6819936" y="3152710"/>
            <a:ext cx="4488144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600" dirty="0">
                <a:latin typeface="Calibri" panose="020F0502020204030204" charset="0"/>
                <a:ea typeface="Calibri" panose="020F0502020204030204" charset="0"/>
              </a:rPr>
              <a:t>Россия опирается на свою самыбытную культуру, науку, историческую память, приемственность поколений, традиционные моральные, духовные - нравственные ценности многонационального народа. И всё это свято чтут, сохраняют, защищают, оберегают и приумножают патриоты - сыны и дочери своего Отечества. </a:t>
            </a:r>
            <a:endParaRPr lang="ru-RU" altLang="zh-CN" sz="1600" dirty="0">
              <a:latin typeface="Calibri" panose="020F0502020204030204" charset="0"/>
              <a:ea typeface="Calibri" panose="020F0502020204030204" charset="0"/>
            </a:endParaRPr>
          </a:p>
          <a:p>
            <a:r>
              <a:rPr lang="ru-RU" altLang="zh-CN" sz="1600" dirty="0">
                <a:latin typeface="Calibri" panose="020F0502020204030204" charset="0"/>
                <a:ea typeface="Calibri" panose="020F0502020204030204" charset="0"/>
              </a:rPr>
              <a:t>Фонд помогает отыскать таких людей и помочь им реализовать свой потенциал.</a:t>
            </a:r>
            <a:endParaRPr lang="ru-RU" altLang="zh-CN" sz="1600" dirty="0">
              <a:latin typeface="Calibri" panose="020F0502020204030204" charset="0"/>
              <a:ea typeface="Calibri" panose="020F0502020204030204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748" y="3482670"/>
            <a:ext cx="364166" cy="36416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603" y="2054853"/>
            <a:ext cx="364166" cy="36416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739" y="4911398"/>
            <a:ext cx="376882" cy="376882"/>
          </a:xfrm>
          <a:prstGeom prst="rect">
            <a:avLst/>
          </a:prstGeom>
        </p:spPr>
      </p:pic>
      <p:cxnSp>
        <p:nvCxnSpPr>
          <p:cNvPr id="33" name="直接连接符 32"/>
          <p:cNvCxnSpPr/>
          <p:nvPr/>
        </p:nvCxnSpPr>
        <p:spPr>
          <a:xfrm>
            <a:off x="5593397" y="4378661"/>
            <a:ext cx="34657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5602287" y="2950844"/>
            <a:ext cx="34657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984658" y="4866967"/>
            <a:ext cx="1961536" cy="169606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45805" y="294968"/>
            <a:ext cx="1961536" cy="169606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245805" y="4866967"/>
            <a:ext cx="1961536" cy="169606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9984658" y="294968"/>
            <a:ext cx="1961536" cy="169606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403122" y="449825"/>
            <a:ext cx="11385755" cy="5958349"/>
          </a:xfrm>
          <a:prstGeom prst="roundRect">
            <a:avLst>
              <a:gd name="adj" fmla="val 1568"/>
            </a:avLst>
          </a:prstGeom>
          <a:solidFill>
            <a:schemeClr val="bg1"/>
          </a:solidFill>
          <a:ln>
            <a:noFill/>
          </a:ln>
          <a:effectLst>
            <a:glow rad="228600">
              <a:schemeClr val="tx1"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0" name="直接连接符 9"/>
          <p:cNvCxnSpPr/>
          <p:nvPr/>
        </p:nvCxnSpPr>
        <p:spPr>
          <a:xfrm>
            <a:off x="5442858" y="3073317"/>
            <a:ext cx="1291772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3390527" y="3862112"/>
            <a:ext cx="500017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charset="0"/>
                <a:ea typeface="Arial" panose="020B0604020202020204" pitchFamily="34" charset="0"/>
              </a:rPr>
              <a:t>Будем рады ответить на вопросы</a:t>
            </a:r>
            <a:endParaRPr lang="ru-RU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charset="0"/>
              <a:ea typeface="Arial" panose="020B0604020202020204" pitchFamily="34" charset="0"/>
            </a:endParaRPr>
          </a:p>
          <a:p>
            <a:pPr algn="ctr"/>
            <a:endParaRPr lang="ru-RU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charset="0"/>
              <a:ea typeface="Arial" panose="020B0604020202020204" pitchFamily="34" charset="0"/>
            </a:endParaRPr>
          </a:p>
          <a:p>
            <a:pPr algn="ctr"/>
            <a:r>
              <a:rPr lang="ru-RU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charset="0"/>
                <a:ea typeface="Arial" panose="020B0604020202020204" pitchFamily="34" charset="0"/>
              </a:rPr>
              <a:t>+7 (960) 070-99-70</a:t>
            </a:r>
            <a:endParaRPr lang="ru-RU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charset="0"/>
              <a:ea typeface="Arial" panose="020B0604020202020204" pitchFamily="34" charset="0"/>
            </a:endParaRPr>
          </a:p>
        </p:txBody>
      </p:sp>
      <p:sp>
        <p:nvSpPr>
          <p:cNvPr id="121" name="图形 77"/>
          <p:cNvSpPr/>
          <p:nvPr/>
        </p:nvSpPr>
        <p:spPr>
          <a:xfrm>
            <a:off x="4209955" y="4587379"/>
            <a:ext cx="363220" cy="386715"/>
          </a:xfrm>
          <a:custGeom>
            <a:avLst/>
            <a:gdLst>
              <a:gd name="connsiteX0" fmla="*/ 526236 w 585000"/>
              <a:gd name="connsiteY0" fmla="*/ 414452 h 585000"/>
              <a:gd name="connsiteX1" fmla="*/ 526236 w 585000"/>
              <a:gd name="connsiteY1" fmla="*/ 481952 h 585000"/>
              <a:gd name="connsiteX2" fmla="*/ 481419 w 585000"/>
              <a:gd name="connsiteY2" fmla="*/ 527135 h 585000"/>
              <a:gd name="connsiteX3" fmla="*/ 477185 w 585000"/>
              <a:gd name="connsiteY3" fmla="*/ 526952 h 585000"/>
              <a:gd name="connsiteX4" fmla="*/ 283010 w 585000"/>
              <a:gd name="connsiteY4" fmla="*/ 457877 h 585000"/>
              <a:gd name="connsiteX5" fmla="*/ 148010 w 585000"/>
              <a:gd name="connsiteY5" fmla="*/ 322877 h 585000"/>
              <a:gd name="connsiteX6" fmla="*/ 78935 w 585000"/>
              <a:gd name="connsiteY6" fmla="*/ 127802 h 585000"/>
              <a:gd name="connsiteX7" fmla="*/ 119703 w 585000"/>
              <a:gd name="connsiteY7" fmla="*/ 78935 h 585000"/>
              <a:gd name="connsiteX8" fmla="*/ 123710 w 585000"/>
              <a:gd name="connsiteY8" fmla="*/ 78752 h 585000"/>
              <a:gd name="connsiteX9" fmla="*/ 191210 w 585000"/>
              <a:gd name="connsiteY9" fmla="*/ 78752 h 585000"/>
              <a:gd name="connsiteX10" fmla="*/ 236211 w 585000"/>
              <a:gd name="connsiteY10" fmla="*/ 117452 h 585000"/>
              <a:gd name="connsiteX11" fmla="*/ 251961 w 585000"/>
              <a:gd name="connsiteY11" fmla="*/ 180677 h 585000"/>
              <a:gd name="connsiteX12" fmla="*/ 241836 w 585000"/>
              <a:gd name="connsiteY12" fmla="*/ 228152 h 585000"/>
              <a:gd name="connsiteX13" fmla="*/ 213260 w 585000"/>
              <a:gd name="connsiteY13" fmla="*/ 256727 h 585000"/>
              <a:gd name="connsiteX14" fmla="*/ 348261 w 585000"/>
              <a:gd name="connsiteY14" fmla="*/ 391727 h 585000"/>
              <a:gd name="connsiteX15" fmla="*/ 376835 w 585000"/>
              <a:gd name="connsiteY15" fmla="*/ 363152 h 585000"/>
              <a:gd name="connsiteX16" fmla="*/ 424310 w 585000"/>
              <a:gd name="connsiteY16" fmla="*/ 353027 h 585000"/>
              <a:gd name="connsiteX17" fmla="*/ 487535 w 585000"/>
              <a:gd name="connsiteY17" fmla="*/ 368777 h 585000"/>
              <a:gd name="connsiteX18" fmla="*/ 526235 w 585000"/>
              <a:gd name="connsiteY18" fmla="*/ 414452 h 58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85000" h="585000">
                <a:moveTo>
                  <a:pt x="526236" y="414452"/>
                </a:moveTo>
                <a:lnTo>
                  <a:pt x="526236" y="481952"/>
                </a:lnTo>
                <a:cubicBezTo>
                  <a:pt x="526336" y="506805"/>
                  <a:pt x="506271" y="527034"/>
                  <a:pt x="481419" y="527135"/>
                </a:cubicBezTo>
                <a:cubicBezTo>
                  <a:pt x="480005" y="527140"/>
                  <a:pt x="478593" y="527079"/>
                  <a:pt x="477185" y="526952"/>
                </a:cubicBezTo>
                <a:cubicBezTo>
                  <a:pt x="407949" y="519429"/>
                  <a:pt x="341443" y="495770"/>
                  <a:pt x="283010" y="457877"/>
                </a:cubicBezTo>
                <a:cubicBezTo>
                  <a:pt x="228647" y="423332"/>
                  <a:pt x="182556" y="377241"/>
                  <a:pt x="148010" y="322877"/>
                </a:cubicBezTo>
                <a:cubicBezTo>
                  <a:pt x="109985" y="264179"/>
                  <a:pt x="86321" y="197350"/>
                  <a:pt x="78935" y="127802"/>
                </a:cubicBezTo>
                <a:cubicBezTo>
                  <a:pt x="76699" y="103050"/>
                  <a:pt x="94951" y="81172"/>
                  <a:pt x="119703" y="78935"/>
                </a:cubicBezTo>
                <a:cubicBezTo>
                  <a:pt x="121035" y="78814"/>
                  <a:pt x="122373" y="78753"/>
                  <a:pt x="123710" y="78752"/>
                </a:cubicBezTo>
                <a:lnTo>
                  <a:pt x="191210" y="78752"/>
                </a:lnTo>
                <a:cubicBezTo>
                  <a:pt x="213797" y="78530"/>
                  <a:pt x="233049" y="95086"/>
                  <a:pt x="236211" y="117452"/>
                </a:cubicBezTo>
                <a:cubicBezTo>
                  <a:pt x="239060" y="139054"/>
                  <a:pt x="244343" y="160264"/>
                  <a:pt x="251961" y="180677"/>
                </a:cubicBezTo>
                <a:cubicBezTo>
                  <a:pt x="258142" y="197122"/>
                  <a:pt x="254188" y="215660"/>
                  <a:pt x="241836" y="228152"/>
                </a:cubicBezTo>
                <a:lnTo>
                  <a:pt x="213260" y="256727"/>
                </a:lnTo>
                <a:cubicBezTo>
                  <a:pt x="245290" y="313057"/>
                  <a:pt x="291931" y="359697"/>
                  <a:pt x="348261" y="391727"/>
                </a:cubicBezTo>
                <a:lnTo>
                  <a:pt x="376835" y="363152"/>
                </a:lnTo>
                <a:cubicBezTo>
                  <a:pt x="389327" y="350799"/>
                  <a:pt x="407866" y="346846"/>
                  <a:pt x="424310" y="353027"/>
                </a:cubicBezTo>
                <a:cubicBezTo>
                  <a:pt x="444724" y="360645"/>
                  <a:pt x="465934" y="365928"/>
                  <a:pt x="487535" y="368777"/>
                </a:cubicBezTo>
                <a:cubicBezTo>
                  <a:pt x="510161" y="371969"/>
                  <a:pt x="526802" y="391610"/>
                  <a:pt x="526235" y="414452"/>
                </a:cubicBezTo>
                <a:close/>
              </a:path>
            </a:pathLst>
          </a:custGeom>
          <a:noFill/>
          <a:ln w="19050" cap="rnd">
            <a:solidFill>
              <a:srgbClr val="000000"/>
            </a:solidFill>
            <a:prstDash val="solid"/>
            <a:round/>
          </a:ln>
        </p:spPr>
        <p:txBody>
          <a:bodyPr rtlCol="0" anchor="ctr"/>
          <a:lstStyle>
            <a:lvl1pPr marL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7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15240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735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2pPr>
            <a:lvl3pPr marL="914400" lvl="2" indent="30480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735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3pPr>
            <a:lvl4pPr marL="1371600" lvl="3" indent="45720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735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4pPr>
            <a:lvl5pPr marL="1828800" lvl="4" indent="60960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735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5pPr>
            <a:lvl6pPr marL="3048000" lvl="5" indent="60960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735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6pPr>
            <a:lvl7pPr marL="3657600" lvl="6" indent="60960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735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7pPr>
            <a:lvl8pPr marL="4267200" lvl="7" indent="60960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735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8pPr>
            <a:lvl9pPr marL="4876800" lvl="8" indent="60960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735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43410" y="685001"/>
            <a:ext cx="6137216" cy="104113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47951" y="1777029"/>
            <a:ext cx="9085324" cy="1218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Адрес</a:t>
            </a:r>
            <a:r>
              <a:rPr lang="ru-RU" sz="12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420030, Республика Татарстан, г КАЗАНЬ, ул. Клары Цеткин, </a:t>
            </a:r>
            <a:r>
              <a:rPr lang="ru-RU" sz="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зд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10, пом. 60</a:t>
            </a:r>
            <a:endParaRPr lang="ru-RU" dirty="0">
              <a:effectLst/>
              <a:latin typeface="Calibri" panose="020F050202020403020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ИНН 1683006575 / КПП 168301001/ ОРГН 1221600049043 ОКПО 56485860</a:t>
            </a:r>
            <a:endParaRPr lang="ru-RU" dirty="0">
              <a:effectLst/>
              <a:latin typeface="Calibri" panose="020F050202020403020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Расчётный: 40703810502500004316 банк: 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ООО «Банк Точка» 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г. Москва</a:t>
            </a:r>
            <a:endParaRPr lang="ru-RU" dirty="0">
              <a:effectLst/>
              <a:latin typeface="Calibri" panose="020F050202020403020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БИК: 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044525104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Корр. счет: 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30101810745374525104</a:t>
            </a:r>
            <a:endParaRPr lang="ru-RU" dirty="0">
              <a:effectLst/>
              <a:latin typeface="Calibri" panose="020F050202020403020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эл. Почта: </a:t>
            </a:r>
            <a:r>
              <a:rPr lang="en-US" sz="1200" b="1" u="sng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  <a:hlinkClick r:id="rId2"/>
              </a:rPr>
              <a:t>fondvozroghdenie</a:t>
            </a:r>
            <a:r>
              <a:rPr lang="ru-RU" sz="1200" b="1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  <a:hlinkClick r:id="rId2"/>
              </a:rPr>
              <a:t>@</a:t>
            </a:r>
            <a:r>
              <a:rPr lang="en-US" sz="1200" b="1" u="sng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  <a:hlinkClick r:id="rId2"/>
              </a:rPr>
              <a:t>yandex</a:t>
            </a:r>
            <a:r>
              <a:rPr lang="ru-RU" sz="1200" b="1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  <a:hlinkClick r:id="rId2"/>
              </a:rPr>
              <a:t>.</a:t>
            </a:r>
            <a:r>
              <a:rPr lang="en-US" sz="12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  <a:hlinkClick r:id="rId2"/>
              </a:rPr>
              <a:t>ru</a:t>
            </a:r>
            <a:endParaRPr lang="ru-RU" dirty="0">
              <a:effectLst/>
              <a:latin typeface="Calibri" panose="020F050202020403020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矩形 54"/>
          <p:cNvSpPr/>
          <p:nvPr/>
        </p:nvSpPr>
        <p:spPr>
          <a:xfrm>
            <a:off x="635608" y="5178230"/>
            <a:ext cx="794608" cy="7946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904875" y="318770"/>
            <a:ext cx="57391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charset="0"/>
                <a:ea typeface="Calibri" panose="020F0502020204030204" charset="0"/>
              </a:rPr>
              <a:t>Цели и задачи проекта</a:t>
            </a:r>
            <a:endParaRPr lang="ru-RU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04875" y="840740"/>
            <a:ext cx="11161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charset="0"/>
                <a:ea typeface="Arial" panose="020B0604020202020204" pitchFamily="34" charset="0"/>
              </a:rPr>
              <a:t>Приобщить Ветеранов СВО к формированию патриотизма в обществе через инструменты блогерства</a:t>
            </a:r>
            <a:endParaRPr lang="ru-RU" altLang="zh-CN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charset="0"/>
              <a:ea typeface="Arial" panose="020B0604020202020204" pitchFamily="34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796413" y="457203"/>
            <a:ext cx="0" cy="63224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图片 27" descr="D:\Закачки\1f7b8684-79dc-5112-a533-4b6a8f4a899f.jpg1f7b8684-79dc-5112-a533-4b6a8f4a899f"/>
          <p:cNvPicPr>
            <a:picLocks noChangeAspect="1"/>
          </p:cNvPicPr>
          <p:nvPr/>
        </p:nvPicPr>
        <p:blipFill rotWithShape="1">
          <a:blip r:embed="rId1">
            <a:grayscl/>
          </a:blip>
          <a:srcRect t="27418" b="33006"/>
          <a:stretch>
            <a:fillRect/>
          </a:stretch>
        </p:blipFill>
        <p:spPr>
          <a:xfrm>
            <a:off x="0" y="1480820"/>
            <a:ext cx="12192635" cy="3021330"/>
          </a:xfrm>
          <a:prstGeom prst="rect">
            <a:avLst/>
          </a:prstGeom>
        </p:spPr>
      </p:pic>
      <p:sp>
        <p:nvSpPr>
          <p:cNvPr id="49" name="文本框 48"/>
          <p:cNvSpPr txBox="1"/>
          <p:nvPr/>
        </p:nvSpPr>
        <p:spPr>
          <a:xfrm>
            <a:off x="1532487" y="4893753"/>
            <a:ext cx="275520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defRPr>
                <a:solidFill>
                  <a:schemeClr val="bg1"/>
                </a:solidFill>
                <a:effectLst>
                  <a:outerShdw blurRad="152400" dist="50800" dir="5400000" algn="ctr" rotWithShape="0">
                    <a:schemeClr val="tx1"/>
                  </a:outerShdw>
                </a:effectLst>
                <a:latin typeface="FZZhengHeiS-DB-GB" panose="02000000000000000000" pitchFamily="2" charset="0"/>
                <a:ea typeface="FZZhengHeiS-DB-GB" panose="02000000000000000000" pitchFamily="2" charset="0"/>
              </a:defRPr>
            </a:lvl1pPr>
          </a:lstStyle>
          <a:p>
            <a:pPr algn="l"/>
            <a:r>
              <a:rPr lang="ru-RU" altLang="zh-CN" sz="2000" dirty="0">
                <a:solidFill>
                  <a:schemeClr val="tx1"/>
                </a:solidFill>
                <a:effectLst/>
                <a:latin typeface="Calibri" panose="020F0502020204030204" charset="0"/>
                <a:ea typeface="Calibri" panose="020F0502020204030204" charset="0"/>
              </a:rPr>
              <a:t>Героические истории</a:t>
            </a:r>
            <a:endParaRPr lang="ru-RU" altLang="zh-CN" sz="2000" dirty="0">
              <a:solidFill>
                <a:schemeClr val="tx1"/>
              </a:solidFill>
              <a:effectLst/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1532255" y="5213350"/>
            <a:ext cx="274447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zh-CN" sz="1600" dirty="0">
                <a:latin typeface="Calibri" panose="020F0502020204030204" charset="0"/>
                <a:ea typeface="Calibri" panose="020F0502020204030204" charset="0"/>
              </a:rPr>
              <a:t>Создание контента из первых уст с героическими историями современных подвигов</a:t>
            </a:r>
            <a:r>
              <a:rPr lang="zh-CN" altLang="en-US" sz="1600" dirty="0">
                <a:latin typeface="Calibri" panose="020F0502020204030204" charset="0"/>
                <a:ea typeface="Calibri" panose="020F0502020204030204" charset="0"/>
              </a:rPr>
              <a:t>
</a:t>
            </a:r>
            <a:endParaRPr lang="zh-CN" altLang="en-US" sz="1600" dirty="0"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33336" y="5063030"/>
            <a:ext cx="794608" cy="7946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矩形 55"/>
          <p:cNvSpPr/>
          <p:nvPr/>
        </p:nvSpPr>
        <p:spPr>
          <a:xfrm>
            <a:off x="4492233" y="5178230"/>
            <a:ext cx="794608" cy="7946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文本框 56"/>
          <p:cNvSpPr txBox="1"/>
          <p:nvPr/>
        </p:nvSpPr>
        <p:spPr>
          <a:xfrm>
            <a:off x="5389112" y="4893753"/>
            <a:ext cx="275520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defRPr>
                <a:solidFill>
                  <a:schemeClr val="bg1"/>
                </a:solidFill>
                <a:effectLst>
                  <a:outerShdw blurRad="152400" dist="50800" dir="5400000" algn="ctr" rotWithShape="0">
                    <a:schemeClr val="tx1"/>
                  </a:outerShdw>
                </a:effectLst>
                <a:latin typeface="FZZhengHeiS-DB-GB" panose="02000000000000000000" pitchFamily="2" charset="0"/>
                <a:ea typeface="FZZhengHeiS-DB-GB" panose="02000000000000000000" pitchFamily="2" charset="0"/>
              </a:defRPr>
            </a:lvl1pPr>
          </a:lstStyle>
          <a:p>
            <a:pPr algn="l"/>
            <a:r>
              <a:rPr lang="ru-RU" altLang="zh-CN" sz="2000" dirty="0">
                <a:solidFill>
                  <a:schemeClr val="tx1"/>
                </a:solidFill>
                <a:effectLst/>
                <a:latin typeface="Calibri" panose="020F0502020204030204" charset="0"/>
                <a:ea typeface="Calibri" panose="020F0502020204030204" charset="0"/>
              </a:rPr>
              <a:t>Лидеры мнений</a:t>
            </a:r>
            <a:endParaRPr lang="ru-RU" altLang="zh-CN" sz="2000" dirty="0">
              <a:solidFill>
                <a:schemeClr val="tx1"/>
              </a:solidFill>
              <a:effectLst/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5389245" y="5213350"/>
            <a:ext cx="2625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600" dirty="0">
                <a:latin typeface="Calibri" panose="020F0502020204030204" charset="0"/>
                <a:ea typeface="Calibri" panose="020F0502020204030204" charset="0"/>
              </a:rPr>
              <a:t>Патриотические примеры для молодёжи: за кем идти, на кого равняться сегодня</a:t>
            </a:r>
            <a:endParaRPr lang="ru-RU" sz="1600" dirty="0"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4389961" y="5063030"/>
            <a:ext cx="794608" cy="7946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59"/>
          <p:cNvSpPr/>
          <p:nvPr/>
        </p:nvSpPr>
        <p:spPr>
          <a:xfrm>
            <a:off x="8246586" y="5178230"/>
            <a:ext cx="794608" cy="7946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文本框 60"/>
          <p:cNvSpPr txBox="1"/>
          <p:nvPr/>
        </p:nvSpPr>
        <p:spPr>
          <a:xfrm>
            <a:off x="9143465" y="4893753"/>
            <a:ext cx="275520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defRPr>
                <a:solidFill>
                  <a:schemeClr val="bg1"/>
                </a:solidFill>
                <a:effectLst>
                  <a:outerShdw blurRad="152400" dist="50800" dir="5400000" algn="ctr" rotWithShape="0">
                    <a:schemeClr val="tx1"/>
                  </a:outerShdw>
                </a:effectLst>
                <a:latin typeface="FZZhengHeiS-DB-GB" panose="02000000000000000000" pitchFamily="2" charset="0"/>
                <a:ea typeface="FZZhengHeiS-DB-GB" panose="02000000000000000000" pitchFamily="2" charset="0"/>
              </a:defRPr>
            </a:lvl1pPr>
          </a:lstStyle>
          <a:p>
            <a:pPr algn="l"/>
            <a:r>
              <a:rPr lang="ru-RU" altLang="zh-CN" sz="2000" dirty="0">
                <a:solidFill>
                  <a:schemeClr val="tx1"/>
                </a:solidFill>
                <a:effectLst/>
                <a:latin typeface="Calibri" panose="020F0502020204030204" charset="0"/>
                <a:ea typeface="Calibri" panose="020F0502020204030204" charset="0"/>
              </a:rPr>
              <a:t>Смысл и занятость</a:t>
            </a:r>
            <a:endParaRPr lang="ru-RU" altLang="zh-CN" sz="2000" dirty="0">
              <a:solidFill>
                <a:schemeClr val="tx1"/>
              </a:solidFill>
              <a:effectLst/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9143365" y="5213350"/>
            <a:ext cx="30181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zh-CN" sz="1600" dirty="0">
                <a:latin typeface="Calibri" panose="020F0502020204030204" charset="0"/>
                <a:ea typeface="Calibri" panose="020F0502020204030204" charset="0"/>
              </a:rPr>
              <a:t>Обретение нового смысла в служении Отечеству на передовой информационного фронта</a:t>
            </a:r>
            <a:endParaRPr lang="ru-RU" altLang="zh-CN" sz="1600" dirty="0"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8144314" y="5063030"/>
            <a:ext cx="794608" cy="7946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5" name="图片 6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01" y="5208002"/>
            <a:ext cx="491104" cy="491102"/>
          </a:xfrm>
          <a:prstGeom prst="rect">
            <a:avLst/>
          </a:prstGeom>
        </p:spPr>
      </p:pic>
      <p:sp>
        <p:nvSpPr>
          <p:cNvPr id="172" name="图形 190"/>
          <p:cNvSpPr/>
          <p:nvPr/>
        </p:nvSpPr>
        <p:spPr>
          <a:xfrm>
            <a:off x="4495290" y="5142581"/>
            <a:ext cx="585000" cy="607500"/>
          </a:xfrm>
          <a:custGeom>
            <a:avLst/>
            <a:gdLst>
              <a:gd name="connsiteX0" fmla="*/ 348750 w 585000"/>
              <a:gd name="connsiteY0" fmla="*/ 236250 h 607500"/>
              <a:gd name="connsiteX1" fmla="*/ 348750 w 585000"/>
              <a:gd name="connsiteY1" fmla="*/ 146250 h 607500"/>
              <a:gd name="connsiteX2" fmla="*/ 281250 w 585000"/>
              <a:gd name="connsiteY2" fmla="*/ 78750 h 607500"/>
              <a:gd name="connsiteX3" fmla="*/ 191250 w 585000"/>
              <a:gd name="connsiteY3" fmla="*/ 281250 h 607500"/>
              <a:gd name="connsiteX4" fmla="*/ 191250 w 585000"/>
              <a:gd name="connsiteY4" fmla="*/ 528750 h 607500"/>
              <a:gd name="connsiteX5" fmla="*/ 445050 w 585000"/>
              <a:gd name="connsiteY5" fmla="*/ 528750 h 607500"/>
              <a:gd name="connsiteX6" fmla="*/ 490050 w 585000"/>
              <a:gd name="connsiteY6" fmla="*/ 490500 h 607500"/>
              <a:gd name="connsiteX7" fmla="*/ 521100 w 585000"/>
              <a:gd name="connsiteY7" fmla="*/ 288000 h 607500"/>
              <a:gd name="connsiteX8" fmla="*/ 483362 w 585000"/>
              <a:gd name="connsiteY8" fmla="*/ 236757 h 607500"/>
              <a:gd name="connsiteX9" fmla="*/ 476100 w 585000"/>
              <a:gd name="connsiteY9" fmla="*/ 236250 h 607500"/>
              <a:gd name="connsiteX10" fmla="*/ 191250 w 585000"/>
              <a:gd name="connsiteY10" fmla="*/ 528750 h 607500"/>
              <a:gd name="connsiteX11" fmla="*/ 123750 w 585000"/>
              <a:gd name="connsiteY11" fmla="*/ 528750 h 607500"/>
              <a:gd name="connsiteX12" fmla="*/ 78750 w 585000"/>
              <a:gd name="connsiteY12" fmla="*/ 483750 h 607500"/>
              <a:gd name="connsiteX13" fmla="*/ 78750 w 585000"/>
              <a:gd name="connsiteY13" fmla="*/ 326250 h 607500"/>
              <a:gd name="connsiteX14" fmla="*/ 123750 w 585000"/>
              <a:gd name="connsiteY14" fmla="*/ 281250 h 607500"/>
              <a:gd name="connsiteX15" fmla="*/ 191250 w 585000"/>
              <a:gd name="connsiteY15" fmla="*/ 281250 h 60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5000" h="607500">
                <a:moveTo>
                  <a:pt x="348750" y="236250"/>
                </a:moveTo>
                <a:lnTo>
                  <a:pt x="348750" y="146250"/>
                </a:lnTo>
                <a:cubicBezTo>
                  <a:pt x="348750" y="108971"/>
                  <a:pt x="318529" y="78750"/>
                  <a:pt x="281250" y="78750"/>
                </a:cubicBezTo>
                <a:lnTo>
                  <a:pt x="191250" y="281250"/>
                </a:lnTo>
                <a:lnTo>
                  <a:pt x="191250" y="528750"/>
                </a:lnTo>
                <a:lnTo>
                  <a:pt x="445050" y="528750"/>
                </a:lnTo>
                <a:cubicBezTo>
                  <a:pt x="467489" y="529004"/>
                  <a:pt x="486685" y="512687"/>
                  <a:pt x="490050" y="490500"/>
                </a:cubicBezTo>
                <a:lnTo>
                  <a:pt x="521100" y="288000"/>
                </a:lnTo>
                <a:cubicBezTo>
                  <a:pt x="524830" y="263429"/>
                  <a:pt x="507934" y="240486"/>
                  <a:pt x="483362" y="236757"/>
                </a:cubicBezTo>
                <a:cubicBezTo>
                  <a:pt x="480959" y="236392"/>
                  <a:pt x="478531" y="236222"/>
                  <a:pt x="476100" y="236250"/>
                </a:cubicBezTo>
                <a:close/>
                <a:moveTo>
                  <a:pt x="191250" y="528750"/>
                </a:moveTo>
                <a:lnTo>
                  <a:pt x="123750" y="528750"/>
                </a:lnTo>
                <a:cubicBezTo>
                  <a:pt x="98897" y="528750"/>
                  <a:pt x="78750" y="508603"/>
                  <a:pt x="78750" y="483750"/>
                </a:cubicBezTo>
                <a:lnTo>
                  <a:pt x="78750" y="326250"/>
                </a:lnTo>
                <a:cubicBezTo>
                  <a:pt x="78750" y="301397"/>
                  <a:pt x="98897" y="281250"/>
                  <a:pt x="123750" y="281250"/>
                </a:cubicBezTo>
                <a:lnTo>
                  <a:pt x="191250" y="281250"/>
                </a:lnTo>
              </a:path>
            </a:pathLst>
          </a:custGeom>
          <a:noFill/>
          <a:ln w="19050" cap="rnd">
            <a:solidFill>
              <a:srgbClr val="000000"/>
            </a:solidFill>
            <a:prstDash val="solid"/>
            <a:round/>
          </a:ln>
        </p:spPr>
        <p:txBody>
          <a:bodyPr rtlCol="0" anchor="ctr"/>
          <a:lstStyle>
            <a:lvl1pPr marL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7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15240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735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2pPr>
            <a:lvl3pPr marL="914400" lvl="2" indent="30480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735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3pPr>
            <a:lvl4pPr marL="1371600" lvl="3" indent="45720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735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4pPr>
            <a:lvl5pPr marL="1828800" lvl="4" indent="60960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735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5pPr>
            <a:lvl6pPr marL="3048000" lvl="5" indent="60960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735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6pPr>
            <a:lvl7pPr marL="3657600" lvl="6" indent="60960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735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7pPr>
            <a:lvl8pPr marL="4267200" lvl="7" indent="60960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735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8pPr>
            <a:lvl9pPr marL="4876800" lvl="8" indent="60960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735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41" name="图形 216"/>
          <p:cNvSpPr/>
          <p:nvPr/>
        </p:nvSpPr>
        <p:spPr>
          <a:xfrm>
            <a:off x="8298081" y="5179006"/>
            <a:ext cx="562500" cy="607500"/>
          </a:xfrm>
          <a:custGeom>
            <a:avLst/>
            <a:gdLst>
              <a:gd name="connsiteX0" fmla="*/ 303750 w 562500"/>
              <a:gd name="connsiteY0" fmla="*/ 78750 h 607500"/>
              <a:gd name="connsiteX1" fmla="*/ 78750 w 562500"/>
              <a:gd name="connsiteY1" fmla="*/ 348750 h 607500"/>
              <a:gd name="connsiteX2" fmla="*/ 281250 w 562500"/>
              <a:gd name="connsiteY2" fmla="*/ 348750 h 607500"/>
              <a:gd name="connsiteX3" fmla="*/ 258750 w 562500"/>
              <a:gd name="connsiteY3" fmla="*/ 528750 h 607500"/>
              <a:gd name="connsiteX4" fmla="*/ 483750 w 562500"/>
              <a:gd name="connsiteY4" fmla="*/ 258750 h 607500"/>
              <a:gd name="connsiteX5" fmla="*/ 281250 w 562500"/>
              <a:gd name="connsiteY5" fmla="*/ 258750 h 607500"/>
              <a:gd name="connsiteX6" fmla="*/ 303750 w 562500"/>
              <a:gd name="connsiteY6" fmla="*/ 78750 h 60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2500" h="607500">
                <a:moveTo>
                  <a:pt x="303750" y="78750"/>
                </a:moveTo>
                <a:lnTo>
                  <a:pt x="78750" y="348750"/>
                </a:lnTo>
                <a:lnTo>
                  <a:pt x="281250" y="348750"/>
                </a:lnTo>
                <a:lnTo>
                  <a:pt x="258750" y="528750"/>
                </a:lnTo>
                <a:lnTo>
                  <a:pt x="483750" y="258750"/>
                </a:lnTo>
                <a:lnTo>
                  <a:pt x="281250" y="258750"/>
                </a:lnTo>
                <a:lnTo>
                  <a:pt x="303750" y="78750"/>
                </a:lnTo>
                <a:close/>
              </a:path>
            </a:pathLst>
          </a:custGeom>
          <a:noFill/>
          <a:ln w="19050" cap="rnd">
            <a:solidFill>
              <a:srgbClr val="000000"/>
            </a:solidFill>
            <a:prstDash val="solid"/>
            <a:round/>
          </a:ln>
        </p:spPr>
        <p:txBody>
          <a:bodyPr rtlCol="0" anchor="ctr"/>
          <a:lstStyle>
            <a:lvl1pPr marL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7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15240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735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2pPr>
            <a:lvl3pPr marL="914400" lvl="2" indent="30480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735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3pPr>
            <a:lvl4pPr marL="1371600" lvl="3" indent="45720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735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4pPr>
            <a:lvl5pPr marL="1828800" lvl="4" indent="60960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735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5pPr>
            <a:lvl6pPr marL="3048000" lvl="5" indent="60960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735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6pPr>
            <a:lvl7pPr marL="3657600" lvl="6" indent="60960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735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7pPr>
            <a:lvl8pPr marL="4267200" lvl="7" indent="60960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735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8pPr>
            <a:lvl9pPr marL="4876800" lvl="8" indent="60960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735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7988709" y="5737122"/>
            <a:ext cx="3957485" cy="82590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45804" y="294968"/>
            <a:ext cx="3957485" cy="82590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403122" y="449825"/>
            <a:ext cx="11385755" cy="5958349"/>
          </a:xfrm>
          <a:prstGeom prst="roundRect">
            <a:avLst>
              <a:gd name="adj" fmla="val 1568"/>
            </a:avLst>
          </a:prstGeom>
          <a:solidFill>
            <a:schemeClr val="bg1"/>
          </a:solidFill>
          <a:ln>
            <a:noFill/>
          </a:ln>
          <a:effectLst>
            <a:glow rad="228600">
              <a:schemeClr val="tx1"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908175" y="1532890"/>
            <a:ext cx="92462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en-US" sz="4800" dirty="0">
                <a:latin typeface="Calibri" panose="020F0502020204030204" charset="0"/>
                <a:ea typeface="Calibri" panose="020F0502020204030204" charset="0"/>
              </a:rPr>
              <a:t>Онлайн лекции и практика</a:t>
            </a:r>
            <a:endParaRPr lang="ru-RU" altLang="en-US" sz="4800" dirty="0"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1908283" y="3112512"/>
            <a:ext cx="643774" cy="64377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Calibri" panose="020F0502020204030204" charset="0"/>
              </a:rPr>
              <a:t>01</a:t>
            </a:r>
            <a:endParaRPr lang="zh-CN" altLang="en-US" sz="1200" b="1" dirty="0">
              <a:solidFill>
                <a:schemeClr val="bg1"/>
              </a:solidFill>
              <a:latin typeface="Calibri" panose="020F05020202040302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672779" y="3105175"/>
            <a:ext cx="37018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Calibri" panose="020F0502020204030204" charset="0"/>
                <a:ea typeface="Calibri" panose="020F0502020204030204" charset="0"/>
              </a:rPr>
              <a:t>Теория и практика</a:t>
            </a:r>
            <a:endParaRPr lang="ru-RU" sz="2400" dirty="0"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746375" y="3538220"/>
            <a:ext cx="37490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en-US" dirty="0">
                <a:latin typeface="Calibri" panose="020F0502020204030204" charset="0"/>
              </a:rPr>
              <a:t>Основы видео блогерства и выбор ниш</a:t>
            </a:r>
            <a:r>
              <a:rPr lang="ru-RU" altLang="en-US" sz="1400" dirty="0">
                <a:latin typeface="Calibri" panose="020F0502020204030204" charset="0"/>
              </a:rPr>
              <a:t> </a:t>
            </a:r>
            <a:endParaRPr lang="ru-RU" altLang="en-US" sz="1400" dirty="0">
              <a:latin typeface="Calibri" panose="020F050202020403020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6495346" y="3112512"/>
            <a:ext cx="643774" cy="64377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Calibri" panose="020F0502020204030204" charset="0"/>
              </a:rPr>
              <a:t>02</a:t>
            </a:r>
            <a:endParaRPr lang="zh-CN" altLang="en-US" sz="1200" b="1" dirty="0">
              <a:solidFill>
                <a:schemeClr val="bg1"/>
              </a:solidFill>
              <a:latin typeface="Calibri" panose="020F050202020403020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259955" y="3105150"/>
            <a:ext cx="46863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Calibri" panose="020F0502020204030204" charset="0"/>
                <a:ea typeface="Calibri" panose="020F0502020204030204" charset="0"/>
              </a:rPr>
              <a:t>Видеосъёмка и монтаж</a:t>
            </a:r>
            <a:endParaRPr lang="ru-RU" sz="2400" dirty="0"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333615" y="3538220"/>
            <a:ext cx="38207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en-US" dirty="0">
                <a:latin typeface="Calibri" panose="020F0502020204030204" charset="0"/>
              </a:rPr>
              <a:t>Подбор оборудования, настройка и установка использование</a:t>
            </a:r>
            <a:endParaRPr lang="ru-RU" altLang="en-US" dirty="0">
              <a:latin typeface="Calibri" panose="020F0502020204030204" charset="0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1908283" y="4355250"/>
            <a:ext cx="643774" cy="64377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Calibri" panose="020F0502020204030204" charset="0"/>
              </a:rPr>
              <a:t>03</a:t>
            </a:r>
            <a:endParaRPr lang="zh-CN" altLang="en-US" sz="1200" b="1" dirty="0">
              <a:solidFill>
                <a:schemeClr val="bg1"/>
              </a:solidFill>
              <a:latin typeface="Calibri" panose="020F050202020403020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672779" y="4355533"/>
            <a:ext cx="37018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400" dirty="0">
                <a:latin typeface="Calibri" panose="020F0502020204030204" charset="0"/>
                <a:ea typeface="Calibri" panose="020F0502020204030204" charset="0"/>
              </a:rPr>
              <a:t>Создание аккаунтов </a:t>
            </a:r>
            <a:endParaRPr lang="ru-RU" sz="2400" dirty="0"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746375" y="4780915"/>
            <a:ext cx="37490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en-US" dirty="0">
                <a:latin typeface="Calibri" panose="020F0502020204030204" charset="0"/>
              </a:rPr>
              <a:t>Охват самых популярных социальных сетей</a:t>
            </a:r>
            <a:endParaRPr lang="ru-RU" altLang="en-US" dirty="0">
              <a:latin typeface="Calibri" panose="020F0502020204030204" charset="0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6495346" y="4355250"/>
            <a:ext cx="643774" cy="64377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Calibri" panose="020F0502020204030204" charset="0"/>
              </a:rPr>
              <a:t>04</a:t>
            </a:r>
            <a:endParaRPr lang="zh-CN" altLang="en-US" sz="1200" b="1" dirty="0">
              <a:solidFill>
                <a:schemeClr val="bg1"/>
              </a:solidFill>
              <a:latin typeface="Calibri" panose="020F0502020204030204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333615" y="4773930"/>
            <a:ext cx="38207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en-US" dirty="0">
                <a:latin typeface="Calibri" panose="020F0502020204030204" charset="0"/>
              </a:rPr>
              <a:t>Установка, изучение, применение</a:t>
            </a:r>
            <a:endParaRPr lang="ru-RU" altLang="en-US" dirty="0">
              <a:latin typeface="Calibri" panose="020F050202020403020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259955" y="4347845"/>
            <a:ext cx="45294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400" dirty="0">
                <a:latin typeface="Calibri" panose="020F0502020204030204" charset="0"/>
                <a:ea typeface="Calibri" panose="020F0502020204030204" charset="0"/>
              </a:rPr>
              <a:t>Программное обеспечение</a:t>
            </a:r>
            <a:endParaRPr lang="ru-RU" sz="2400" dirty="0">
              <a:latin typeface="Calibri" panose="020F0502020204030204" charset="0"/>
              <a:ea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79581" y="588157"/>
            <a:ext cx="1242647" cy="113513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902676" y="719506"/>
            <a:ext cx="10386648" cy="543549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直角三角形 8"/>
          <p:cNvSpPr/>
          <p:nvPr/>
        </p:nvSpPr>
        <p:spPr>
          <a:xfrm>
            <a:off x="5972907" y="5456902"/>
            <a:ext cx="627375" cy="627375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直角三角形 12"/>
          <p:cNvSpPr/>
          <p:nvPr/>
        </p:nvSpPr>
        <p:spPr>
          <a:xfrm rot="10800000">
            <a:off x="10978663" y="720966"/>
            <a:ext cx="316526" cy="316526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D:\Закачки\Screenshot_1354.pngScreenshot_1354"/>
          <p:cNvPicPr>
            <a:picLocks noChangeAspect="1"/>
          </p:cNvPicPr>
          <p:nvPr/>
        </p:nvPicPr>
        <p:blipFill rotWithShape="1">
          <a:blip r:embed="rId1">
            <a:grayscl/>
          </a:blip>
          <a:srcRect/>
          <a:stretch>
            <a:fillRect/>
          </a:stretch>
        </p:blipFill>
        <p:spPr>
          <a:xfrm>
            <a:off x="1480820" y="519947"/>
            <a:ext cx="4246563" cy="5927843"/>
          </a:xfrm>
          <a:prstGeom prst="rect">
            <a:avLst/>
          </a:prstGeom>
        </p:spPr>
      </p:pic>
      <p:sp>
        <p:nvSpPr>
          <p:cNvPr id="26" name="椭圆 25"/>
          <p:cNvSpPr/>
          <p:nvPr/>
        </p:nvSpPr>
        <p:spPr>
          <a:xfrm>
            <a:off x="6464618" y="1358544"/>
            <a:ext cx="1592179" cy="159217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800" b="1" dirty="0">
                <a:solidFill>
                  <a:schemeClr val="bg1"/>
                </a:solidFill>
                <a:latin typeface="Calibri" panose="020F0502020204030204" charset="0"/>
              </a:rPr>
              <a:t>1</a:t>
            </a:r>
            <a:endParaRPr lang="zh-CN" altLang="en-US" sz="13800" b="1" dirty="0">
              <a:solidFill>
                <a:schemeClr val="bg1"/>
              </a:solidFill>
              <a:latin typeface="Calibri" panose="020F050202020403020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418898" y="3322537"/>
            <a:ext cx="456959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4000" dirty="0">
                <a:latin typeface="Calibri" panose="020F0502020204030204" charset="0"/>
                <a:ea typeface="Calibri" panose="020F0502020204030204" charset="0"/>
              </a:rPr>
              <a:t>Теория на практике</a:t>
            </a:r>
            <a:endParaRPr lang="ru-RU" altLang="zh-CN" sz="4000" dirty="0">
              <a:latin typeface="Calibri" panose="020F0502020204030204" charset="0"/>
              <a:ea typeface="Calibri" panose="020F0502020204030204" charset="0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6538360" y="4087692"/>
            <a:ext cx="8996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6464618" y="4284253"/>
            <a:ext cx="4676273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charset="0"/>
                <a:ea typeface="Arial" panose="020B0604020202020204" pitchFamily="34" charset="0"/>
              </a:rPr>
              <a:t>От слов к практическому результату</a:t>
            </a:r>
            <a:endParaRPr lang="ru-RU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D:\Закачки\screenshot_27-kopiya.jpgscreenshot_27-kopiya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066800" y="883920"/>
            <a:ext cx="4199255" cy="486219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6177683" y="1666134"/>
            <a:ext cx="1362525" cy="988578"/>
            <a:chOff x="6177683" y="1666134"/>
            <a:chExt cx="1362525" cy="988578"/>
          </a:xfrm>
        </p:grpSpPr>
        <p:sp>
          <p:nvSpPr>
            <p:cNvPr id="22" name="矩形 21"/>
            <p:cNvSpPr/>
            <p:nvPr/>
          </p:nvSpPr>
          <p:spPr>
            <a:xfrm rot="5400000">
              <a:off x="5743333" y="2100484"/>
              <a:ext cx="988578" cy="11987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6297561" y="1666134"/>
              <a:ext cx="1242647" cy="1036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894715" y="309880"/>
            <a:ext cx="7240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charset="0"/>
                <a:ea typeface="Calibri" panose="020F0502020204030204" charset="0"/>
              </a:rPr>
              <a:t>Обретение смысла направления и ниши</a:t>
            </a:r>
            <a:endParaRPr lang="ru-RU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94715" y="831850"/>
            <a:ext cx="78797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charset="0"/>
                <a:ea typeface="Arial" panose="020B0604020202020204" pitchFamily="34" charset="0"/>
              </a:rPr>
              <a:t>Для начинающих лидеров общественного мнения</a:t>
            </a:r>
            <a:endParaRPr lang="ru-RU" altLang="en-US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charset="0"/>
              <a:ea typeface="Arial" panose="020B0604020202020204" pitchFamily="34" charset="0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796413" y="457203"/>
            <a:ext cx="0" cy="63224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6297560" y="1769806"/>
            <a:ext cx="4842879" cy="1150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6297560" y="3182723"/>
            <a:ext cx="4842879" cy="1150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6297560" y="4595640"/>
            <a:ext cx="4842879" cy="1150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6177683" y="3078968"/>
            <a:ext cx="1362525" cy="988578"/>
            <a:chOff x="6177683" y="1666134"/>
            <a:chExt cx="1362525" cy="988578"/>
          </a:xfrm>
        </p:grpSpPr>
        <p:sp>
          <p:nvSpPr>
            <p:cNvPr id="25" name="矩形 24"/>
            <p:cNvSpPr/>
            <p:nvPr/>
          </p:nvSpPr>
          <p:spPr>
            <a:xfrm rot="5400000">
              <a:off x="5743333" y="2100484"/>
              <a:ext cx="988578" cy="11987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6297561" y="1666134"/>
              <a:ext cx="1242647" cy="1036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6177683" y="4528029"/>
            <a:ext cx="1362525" cy="988578"/>
            <a:chOff x="6177683" y="1666134"/>
            <a:chExt cx="1362525" cy="988578"/>
          </a:xfrm>
        </p:grpSpPr>
        <p:sp>
          <p:nvSpPr>
            <p:cNvPr id="28" name="矩形 27"/>
            <p:cNvSpPr/>
            <p:nvPr/>
          </p:nvSpPr>
          <p:spPr>
            <a:xfrm rot="5400000">
              <a:off x="5743333" y="2100484"/>
              <a:ext cx="988578" cy="11987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6297561" y="1666134"/>
              <a:ext cx="1242647" cy="1036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6417439" y="1973020"/>
            <a:ext cx="1032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latin typeface="Calibri" panose="020F0502020204030204" charset="0"/>
              </a:rPr>
              <a:t>01</a:t>
            </a:r>
            <a:endParaRPr lang="zh-CN" altLang="en-US" sz="4000" dirty="0">
              <a:latin typeface="Calibri" panose="020F050202020403020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417439" y="3403967"/>
            <a:ext cx="1032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latin typeface="Calibri" panose="020F0502020204030204" charset="0"/>
              </a:rPr>
              <a:t>02</a:t>
            </a:r>
            <a:endParaRPr lang="zh-CN" altLang="en-US" sz="4000" dirty="0">
              <a:latin typeface="Calibri" panose="020F0502020204030204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417439" y="4800810"/>
            <a:ext cx="1032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latin typeface="Calibri" panose="020F0502020204030204" charset="0"/>
              </a:rPr>
              <a:t>03</a:t>
            </a:r>
            <a:endParaRPr lang="zh-CN" altLang="en-US" sz="4000" dirty="0">
              <a:latin typeface="Calibri" panose="020F0502020204030204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7540050" y="3496300"/>
            <a:ext cx="31580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400" dirty="0">
                <a:latin typeface="Calibri" panose="020F0502020204030204" charset="0"/>
                <a:ea typeface="Calibri" panose="020F0502020204030204" charset="0"/>
              </a:rPr>
              <a:t>
</a:t>
            </a:r>
            <a:endParaRPr lang="zh-CN" altLang="en-US" sz="1400" dirty="0"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7532776" y="4909217"/>
            <a:ext cx="316570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400" dirty="0">
                <a:latin typeface="Calibri" panose="020F0502020204030204" charset="0"/>
                <a:ea typeface="Calibri" panose="020F0502020204030204" charset="0"/>
              </a:rPr>
              <a:t>
</a:t>
            </a:r>
            <a:endParaRPr lang="zh-CN" altLang="en-US" sz="1400" dirty="0"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7449185" y="4909820"/>
            <a:ext cx="35655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dirty="0">
                <a:latin typeface="Calibri" panose="020F0502020204030204" charset="0"/>
                <a:cs typeface="Calibri" panose="020F0502020204030204" charset="0"/>
              </a:rPr>
              <a:t>Пошаговый план действий с наставниками и командой</a:t>
            </a:r>
            <a:endParaRPr lang="ru-RU" altLang="en-US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7449820" y="3472815"/>
            <a:ext cx="32473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dirty="0">
                <a:latin typeface="Calibri" panose="020F0502020204030204" charset="0"/>
                <a:cs typeface="Calibri" panose="020F0502020204030204" charset="0"/>
              </a:rPr>
              <a:t>Работоспособный алгоритм взаимодействия с аудиторией</a:t>
            </a:r>
            <a:endParaRPr lang="ru-RU" altLang="en-US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7449185" y="2070100"/>
            <a:ext cx="32480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dirty="0">
                <a:latin typeface="Calibri" panose="020F0502020204030204" charset="0"/>
                <a:cs typeface="Calibri" panose="020F0502020204030204" charset="0"/>
              </a:rPr>
              <a:t>Уникальное самовыражение или экспертность</a:t>
            </a:r>
            <a:endParaRPr lang="ru-RU" altLang="en-US" dirty="0"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5385710" y="3707028"/>
            <a:ext cx="1411330" cy="1411330"/>
          </a:xfrm>
          <a:prstGeom prst="rect">
            <a:avLst/>
          </a:prstGeom>
          <a:solidFill>
            <a:schemeClr val="tx1"/>
          </a:solidFill>
          <a:ln>
            <a:noFill/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5385710" y="3213081"/>
            <a:ext cx="1411330" cy="1411330"/>
          </a:xfrm>
          <a:prstGeom prst="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  <a:ln>
            <a:noFill/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385710" y="2719135"/>
            <a:ext cx="1411330" cy="141133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04875" y="356870"/>
            <a:ext cx="47821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charset="0"/>
                <a:ea typeface="Calibri" panose="020F0502020204030204" charset="0"/>
              </a:rPr>
              <a:t>Техническая часть</a:t>
            </a:r>
            <a:endParaRPr lang="ru-RU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04875" y="840740"/>
            <a:ext cx="534924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charset="0"/>
                <a:ea typeface="Arial" panose="020B0604020202020204" pitchFamily="34" charset="0"/>
              </a:rPr>
              <a:t>     Освоим на практике вместе </a:t>
            </a:r>
            <a:endParaRPr lang="ru-RU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charset="0"/>
              <a:ea typeface="Arial" panose="020B0604020202020204" pitchFamily="34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796413" y="457203"/>
            <a:ext cx="0" cy="63224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1412523" y="2074650"/>
            <a:ext cx="22250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altLang="zh-CN" sz="2000" dirty="0">
                <a:latin typeface="Calibri" panose="020F0502020204030204" charset="0"/>
                <a:ea typeface="Calibri" panose="020F0502020204030204" charset="0"/>
              </a:rPr>
              <a:t>Оборудование</a:t>
            </a:r>
            <a:endParaRPr lang="ru-RU" altLang="zh-CN" sz="2000" dirty="0"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72443" y="2413204"/>
            <a:ext cx="28651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altLang="zh-CN" sz="1600" dirty="0">
                <a:latin typeface="Calibri" panose="020F0502020204030204" charset="0"/>
                <a:ea typeface="Calibri" panose="020F0502020204030204" charset="0"/>
              </a:rPr>
              <a:t>Оборудование для съёмки и монтажа</a:t>
            </a:r>
            <a:endParaRPr lang="ru-RU" altLang="zh-CN" sz="1600" dirty="0"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44195" y="4262120"/>
            <a:ext cx="33540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defRPr>
                <a:solidFill>
                  <a:schemeClr val="bg1"/>
                </a:solidFill>
                <a:effectLst>
                  <a:outerShdw blurRad="152400" dist="50800" dir="5400000" algn="ctr" rotWithShape="0">
                    <a:schemeClr val="tx1"/>
                  </a:outerShdw>
                </a:effectLst>
                <a:latin typeface="FZZhengHeiS-DB-GB" panose="02000000000000000000" pitchFamily="2" charset="0"/>
                <a:ea typeface="FZZhengHeiS-DB-GB" panose="02000000000000000000" pitchFamily="2" charset="0"/>
              </a:defRPr>
            </a:lvl1pPr>
          </a:lstStyle>
          <a:p>
            <a:r>
              <a:rPr lang="ru-RU" altLang="zh-CN" sz="2000" dirty="0">
                <a:solidFill>
                  <a:schemeClr val="tx1"/>
                </a:solidFill>
                <a:effectLst/>
                <a:latin typeface="Calibri" panose="020F0502020204030204" charset="0"/>
                <a:ea typeface="Calibri" panose="020F0502020204030204" charset="0"/>
              </a:rPr>
              <a:t>Программное обеспечение</a:t>
            </a:r>
            <a:endParaRPr lang="ru-RU" altLang="zh-CN" sz="2000" dirty="0">
              <a:solidFill>
                <a:schemeClr val="tx1"/>
              </a:solidFill>
              <a:effectLst/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88485" y="4613186"/>
            <a:ext cx="28651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altLang="zh-CN" sz="1600" dirty="0">
                <a:latin typeface="Calibri" panose="020F0502020204030204" charset="0"/>
                <a:ea typeface="Calibri" panose="020F0502020204030204" charset="0"/>
              </a:rPr>
              <a:t>Установка и настройка программ</a:t>
            </a:r>
            <a:endParaRPr lang="ru-RU" altLang="zh-CN" sz="1600" dirty="0"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399126" y="2074352"/>
            <a:ext cx="22250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2000" dirty="0">
                <a:latin typeface="Calibri" panose="020F0502020204030204" charset="0"/>
                <a:ea typeface="Calibri" panose="020F0502020204030204" charset="0"/>
              </a:rPr>
              <a:t>Освоение</a:t>
            </a:r>
            <a:endParaRPr lang="ru-RU" altLang="zh-CN" sz="2000" dirty="0"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399126" y="2429792"/>
            <a:ext cx="28651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600" dirty="0">
                <a:latin typeface="Calibri" panose="020F0502020204030204" charset="0"/>
                <a:ea typeface="Calibri" panose="020F0502020204030204" charset="0"/>
              </a:rPr>
              <a:t>Практика и первые шаги. Знакомство с задачами</a:t>
            </a:r>
            <a:r>
              <a:rPr lang="zh-CN" altLang="en-US" sz="1600" dirty="0">
                <a:latin typeface="Calibri" panose="020F0502020204030204" charset="0"/>
                <a:ea typeface="Calibri" panose="020F0502020204030204" charset="0"/>
              </a:rPr>
              <a:t>
</a:t>
            </a:r>
            <a:endParaRPr lang="zh-CN" altLang="en-US" sz="1600" dirty="0"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444816" y="4306673"/>
            <a:ext cx="22250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defRPr>
                <a:solidFill>
                  <a:schemeClr val="bg1"/>
                </a:solidFill>
                <a:effectLst>
                  <a:outerShdw blurRad="152400" dist="50800" dir="5400000" algn="ctr" rotWithShape="0">
                    <a:schemeClr val="tx1"/>
                  </a:outerShdw>
                </a:effectLst>
                <a:latin typeface="FZZhengHeiS-DB-GB" panose="02000000000000000000" pitchFamily="2" charset="0"/>
                <a:ea typeface="FZZhengHeiS-DB-GB" panose="02000000000000000000" pitchFamily="2" charset="0"/>
              </a:defRPr>
            </a:lvl1pPr>
          </a:lstStyle>
          <a:p>
            <a:pPr algn="l"/>
            <a:r>
              <a:rPr lang="ru-RU" altLang="zh-CN" sz="2000" dirty="0">
                <a:solidFill>
                  <a:schemeClr val="tx1"/>
                </a:solidFill>
                <a:effectLst/>
                <a:latin typeface="Calibri" panose="020F0502020204030204" charset="0"/>
                <a:ea typeface="Calibri" panose="020F0502020204030204" charset="0"/>
              </a:rPr>
              <a:t>Наработка опыта</a:t>
            </a:r>
            <a:endParaRPr lang="ru-RU" altLang="zh-CN" sz="2000" dirty="0">
              <a:solidFill>
                <a:schemeClr val="tx1"/>
              </a:solidFill>
              <a:effectLst/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444816" y="4662113"/>
            <a:ext cx="28651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600" dirty="0">
                <a:latin typeface="Calibri" panose="020F0502020204030204" charset="0"/>
                <a:ea typeface="Calibri" panose="020F0502020204030204" charset="0"/>
              </a:rPr>
              <a:t>Практика и первые результаты</a:t>
            </a:r>
            <a:r>
              <a:rPr lang="zh-CN" altLang="en-US" sz="1200" dirty="0">
                <a:latin typeface="Calibri" panose="020F0502020204030204" charset="0"/>
                <a:ea typeface="Calibri" panose="020F0502020204030204" charset="0"/>
              </a:rPr>
              <a:t>
</a:t>
            </a:r>
            <a:endParaRPr lang="zh-CN" altLang="en-US" sz="1200" dirty="0">
              <a:latin typeface="Calibri" panose="020F0502020204030204" charset="0"/>
              <a:ea typeface="Calibri" panose="020F050202020403020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629" y="4448380"/>
            <a:ext cx="417278" cy="41727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9657" y="4478860"/>
            <a:ext cx="437986" cy="43798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970" y="2257481"/>
            <a:ext cx="426004" cy="42600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805" y="2257481"/>
            <a:ext cx="423838" cy="423838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5385710" y="2225189"/>
            <a:ext cx="1411330" cy="1411330"/>
          </a:xfrm>
          <a:prstGeom prst="rect">
            <a:avLst/>
          </a:prstGeom>
          <a:solidFill>
            <a:schemeClr val="bg1">
              <a:lumMod val="65000"/>
              <a:alpha val="70000"/>
            </a:schemeClr>
          </a:solidFill>
          <a:ln>
            <a:noFill/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7559040" y="1912135"/>
            <a:ext cx="3750896" cy="1150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37" name="矩形 36"/>
          <p:cNvSpPr/>
          <p:nvPr/>
        </p:nvSpPr>
        <p:spPr>
          <a:xfrm>
            <a:off x="7559040" y="4125275"/>
            <a:ext cx="3750896" cy="1150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38" name="矩形 37"/>
          <p:cNvSpPr/>
          <p:nvPr/>
        </p:nvSpPr>
        <p:spPr>
          <a:xfrm>
            <a:off x="762922" y="4125275"/>
            <a:ext cx="3750896" cy="1150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39" name="矩形 38"/>
          <p:cNvSpPr/>
          <p:nvPr/>
        </p:nvSpPr>
        <p:spPr>
          <a:xfrm>
            <a:off x="762922" y="1928231"/>
            <a:ext cx="3750896" cy="1150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40" name="直角三角形 39"/>
          <p:cNvSpPr/>
          <p:nvPr/>
        </p:nvSpPr>
        <p:spPr>
          <a:xfrm rot="5400000">
            <a:off x="7559040" y="1910626"/>
            <a:ext cx="293306" cy="293306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直角三角形 40"/>
          <p:cNvSpPr/>
          <p:nvPr/>
        </p:nvSpPr>
        <p:spPr>
          <a:xfrm rot="5400000">
            <a:off x="7560956" y="4134627"/>
            <a:ext cx="293306" cy="293306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直角三角形 41"/>
          <p:cNvSpPr/>
          <p:nvPr/>
        </p:nvSpPr>
        <p:spPr>
          <a:xfrm rot="10800000">
            <a:off x="4220512" y="1929943"/>
            <a:ext cx="293306" cy="293306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直角三角形 42"/>
          <p:cNvSpPr/>
          <p:nvPr/>
        </p:nvSpPr>
        <p:spPr>
          <a:xfrm rot="10800000">
            <a:off x="4220512" y="4127979"/>
            <a:ext cx="293306" cy="293306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直角三角形 58"/>
          <p:cNvSpPr/>
          <p:nvPr/>
        </p:nvSpPr>
        <p:spPr>
          <a:xfrm>
            <a:off x="4565437" y="5361970"/>
            <a:ext cx="613107" cy="613107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直角三角形 59"/>
          <p:cNvSpPr/>
          <p:nvPr/>
        </p:nvSpPr>
        <p:spPr>
          <a:xfrm>
            <a:off x="8062404" y="5365724"/>
            <a:ext cx="613107" cy="613107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8142638" y="2022609"/>
            <a:ext cx="2889894" cy="38809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653920" y="2022689"/>
            <a:ext cx="2889894" cy="38809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直角三角形 57"/>
          <p:cNvSpPr/>
          <p:nvPr/>
        </p:nvSpPr>
        <p:spPr>
          <a:xfrm>
            <a:off x="1082280" y="5372870"/>
            <a:ext cx="613107" cy="613107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1157709" y="2022608"/>
            <a:ext cx="2889895" cy="38809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904642" y="318487"/>
            <a:ext cx="28394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charset="0"/>
                <a:ea typeface="Calibri" panose="020F0502020204030204" charset="0"/>
              </a:rPr>
              <a:t>Видеосъёмка</a:t>
            </a:r>
            <a:endParaRPr lang="ru-RU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04875" y="840740"/>
            <a:ext cx="67278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charset="0"/>
                <a:ea typeface="Arial" panose="020B0604020202020204" pitchFamily="34" charset="0"/>
              </a:rPr>
              <a:t>Оформление композиции фона и ракурса</a:t>
            </a:r>
            <a:endParaRPr lang="ru-RU" altLang="en-US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charset="0"/>
              <a:ea typeface="Arial" panose="020B0604020202020204" pitchFamily="34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796413" y="457203"/>
            <a:ext cx="0" cy="63224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D:\Закачки\1620281812_57-phonoteka_org-p-krutoi-fon-dlya-video-58.jpg1620281812_57-phonoteka_org-p-krutoi-fon-dlya-video-58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334135" y="2245995"/>
            <a:ext cx="2535555" cy="1691005"/>
          </a:xfrm>
          <a:prstGeom prst="rect">
            <a:avLst/>
          </a:prstGeom>
        </p:spPr>
      </p:pic>
      <p:pic>
        <p:nvPicPr>
          <p:cNvPr id="21" name="图片 20" descr="D:\Закачки\983d9cff4e6d1cc9f9972b6b03907b3e.jpeg983d9cff4e6d1cc9f9972b6b03907b3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66005" y="2245995"/>
            <a:ext cx="2487930" cy="1690370"/>
          </a:xfrm>
          <a:prstGeom prst="rect">
            <a:avLst/>
          </a:prstGeom>
        </p:spPr>
      </p:pic>
      <p:pic>
        <p:nvPicPr>
          <p:cNvPr id="22" name="图片 21" descr="D:\Закачки\a8a604201bafce230b9dd58bf598d4cf.jpega8a604201bafce230b9dd58bf598d4c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345673" y="2246246"/>
            <a:ext cx="2485390" cy="1690474"/>
          </a:xfrm>
          <a:prstGeom prst="rect">
            <a:avLst/>
          </a:prstGeom>
        </p:spPr>
      </p:pic>
      <p:sp>
        <p:nvSpPr>
          <p:cNvPr id="39" name="文本框 38"/>
          <p:cNvSpPr txBox="1"/>
          <p:nvPr/>
        </p:nvSpPr>
        <p:spPr>
          <a:xfrm>
            <a:off x="1232779" y="4252036"/>
            <a:ext cx="275520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defRPr>
                <a:solidFill>
                  <a:schemeClr val="bg1"/>
                </a:solidFill>
                <a:effectLst>
                  <a:outerShdw blurRad="152400" dist="50800" dir="5400000" algn="ctr" rotWithShape="0">
                    <a:schemeClr val="tx1"/>
                  </a:outerShdw>
                </a:effectLst>
                <a:latin typeface="FZZhengHeiS-DB-GB" panose="02000000000000000000" pitchFamily="2" charset="0"/>
                <a:ea typeface="FZZhengHeiS-DB-GB" panose="02000000000000000000" pitchFamily="2" charset="0"/>
              </a:defRPr>
            </a:lvl1pPr>
          </a:lstStyle>
          <a:p>
            <a:pPr algn="ctr"/>
            <a:r>
              <a:rPr lang="ru-RU" altLang="zh-CN" sz="2000" dirty="0">
                <a:solidFill>
                  <a:schemeClr val="tx1"/>
                </a:solidFill>
                <a:effectLst/>
                <a:latin typeface="Calibri" panose="020F0502020204030204" charset="0"/>
                <a:ea typeface="Calibri" panose="020F0502020204030204" charset="0"/>
              </a:rPr>
              <a:t>Фон</a:t>
            </a:r>
            <a:endParaRPr lang="ru-RU" altLang="zh-CN" sz="2000" dirty="0">
              <a:solidFill>
                <a:schemeClr val="tx1"/>
              </a:solidFill>
              <a:effectLst/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398260" y="4741187"/>
            <a:ext cx="245326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zh-CN" sz="1600" dirty="0">
                <a:latin typeface="Calibri" panose="020F0502020204030204" charset="0"/>
                <a:ea typeface="Calibri" panose="020F0502020204030204" charset="0"/>
              </a:rPr>
              <a:t>Каким должен быть фон для видеосъёмки</a:t>
            </a:r>
            <a:r>
              <a:rPr lang="zh-CN" altLang="en-US" sz="1600" dirty="0">
                <a:latin typeface="Calibri" panose="020F0502020204030204" charset="0"/>
                <a:ea typeface="Calibri" panose="020F0502020204030204" charset="0"/>
              </a:rPr>
              <a:t>
</a:t>
            </a:r>
            <a:endParaRPr lang="zh-CN" altLang="en-US" sz="1600" dirty="0"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4710081" y="4252036"/>
            <a:ext cx="275520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defRPr>
                <a:solidFill>
                  <a:schemeClr val="bg1"/>
                </a:solidFill>
                <a:effectLst>
                  <a:outerShdw blurRad="152400" dist="50800" dir="5400000" algn="ctr" rotWithShape="0">
                    <a:schemeClr val="tx1"/>
                  </a:outerShdw>
                </a:effectLst>
                <a:latin typeface="FZZhengHeiS-DB-GB" panose="02000000000000000000" pitchFamily="2" charset="0"/>
                <a:ea typeface="FZZhengHeiS-DB-GB" panose="02000000000000000000" pitchFamily="2" charset="0"/>
              </a:defRPr>
            </a:lvl1pPr>
          </a:lstStyle>
          <a:p>
            <a:pPr algn="ctr"/>
            <a:r>
              <a:rPr lang="ru-RU" altLang="zh-CN" sz="2000" dirty="0">
                <a:solidFill>
                  <a:schemeClr val="tx1"/>
                </a:solidFill>
                <a:effectLst/>
                <a:latin typeface="Calibri" panose="020F0502020204030204" charset="0"/>
                <a:ea typeface="Calibri" panose="020F0502020204030204" charset="0"/>
              </a:rPr>
              <a:t>Освещение</a:t>
            </a:r>
            <a:endParaRPr lang="ru-RU" altLang="zh-CN" sz="2000" dirty="0">
              <a:solidFill>
                <a:schemeClr val="tx1"/>
              </a:solidFill>
              <a:effectLst/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4875562" y="4741187"/>
            <a:ext cx="245326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600" dirty="0">
                <a:latin typeface="Calibri" panose="020F0502020204030204" charset="0"/>
                <a:ea typeface="Calibri" panose="020F0502020204030204" charset="0"/>
              </a:rPr>
              <a:t>Как правильно осветить себя в кадре</a:t>
            </a:r>
            <a:endParaRPr lang="ru-RU" sz="1200" dirty="0"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8207048" y="4252036"/>
            <a:ext cx="275520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defRPr>
                <a:solidFill>
                  <a:schemeClr val="bg1"/>
                </a:solidFill>
                <a:effectLst>
                  <a:outerShdw blurRad="152400" dist="50800" dir="5400000" algn="ctr" rotWithShape="0">
                    <a:schemeClr val="tx1"/>
                  </a:outerShdw>
                </a:effectLst>
                <a:latin typeface="FZZhengHeiS-DB-GB" panose="02000000000000000000" pitchFamily="2" charset="0"/>
                <a:ea typeface="FZZhengHeiS-DB-GB" panose="02000000000000000000" pitchFamily="2" charset="0"/>
              </a:defRPr>
            </a:lvl1pPr>
          </a:lstStyle>
          <a:p>
            <a:pPr algn="ctr"/>
            <a:r>
              <a:rPr lang="ru-RU" altLang="zh-CN" sz="2000" dirty="0">
                <a:solidFill>
                  <a:schemeClr val="tx1"/>
                </a:solidFill>
                <a:effectLst/>
                <a:latin typeface="Calibri" panose="020F0502020204030204" charset="0"/>
                <a:ea typeface="Calibri" panose="020F0502020204030204" charset="0"/>
              </a:rPr>
              <a:t>Ракурс</a:t>
            </a:r>
            <a:endParaRPr lang="ru-RU" altLang="zh-CN" sz="2000" dirty="0">
              <a:solidFill>
                <a:schemeClr val="tx1"/>
              </a:solidFill>
              <a:effectLst/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8372529" y="4741187"/>
            <a:ext cx="245326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zh-CN" sz="1600" dirty="0">
                <a:latin typeface="Calibri" panose="020F0502020204030204" charset="0"/>
                <a:ea typeface="Calibri" panose="020F0502020204030204" charset="0"/>
              </a:rPr>
              <a:t>Какие бывают ракурсы и какой лучше выбрать</a:t>
            </a:r>
            <a:endParaRPr lang="ru-RU" altLang="zh-CN" sz="1600" dirty="0">
              <a:latin typeface="Calibri" panose="020F0502020204030204" charset="0"/>
              <a:ea typeface="Calibri" panose="020F0502020204030204" charset="0"/>
            </a:endParaRPr>
          </a:p>
        </p:txBody>
      </p:sp>
      <p:grpSp>
        <p:nvGrpSpPr>
          <p:cNvPr id="46" name="组合 45"/>
          <p:cNvGrpSpPr/>
          <p:nvPr/>
        </p:nvGrpSpPr>
        <p:grpSpPr>
          <a:xfrm rot="10800000">
            <a:off x="9614919" y="1924925"/>
            <a:ext cx="1506086" cy="765255"/>
            <a:chOff x="895914" y="5394960"/>
            <a:chExt cx="1679646" cy="853443"/>
          </a:xfrm>
        </p:grpSpPr>
        <p:sp>
          <p:nvSpPr>
            <p:cNvPr id="47" name="矩形 46"/>
            <p:cNvSpPr/>
            <p:nvPr/>
          </p:nvSpPr>
          <p:spPr>
            <a:xfrm flipH="1">
              <a:off x="895914" y="5394960"/>
              <a:ext cx="94686" cy="7467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>
            <a:xfrm rot="5400000">
              <a:off x="1678587" y="5351430"/>
              <a:ext cx="114300" cy="16796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9" name="组合 48"/>
          <p:cNvGrpSpPr/>
          <p:nvPr/>
        </p:nvGrpSpPr>
        <p:grpSpPr>
          <a:xfrm rot="10800000">
            <a:off x="6126198" y="1926398"/>
            <a:ext cx="1506086" cy="765255"/>
            <a:chOff x="895914" y="5394960"/>
            <a:chExt cx="1679646" cy="853443"/>
          </a:xfrm>
        </p:grpSpPr>
        <p:sp>
          <p:nvSpPr>
            <p:cNvPr id="50" name="矩形 49"/>
            <p:cNvSpPr/>
            <p:nvPr/>
          </p:nvSpPr>
          <p:spPr>
            <a:xfrm flipH="1">
              <a:off x="895914" y="5394960"/>
              <a:ext cx="94686" cy="7467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矩形 50"/>
            <p:cNvSpPr/>
            <p:nvPr/>
          </p:nvSpPr>
          <p:spPr>
            <a:xfrm rot="5400000">
              <a:off x="1678587" y="5351430"/>
              <a:ext cx="114300" cy="16796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2" name="组合 51"/>
          <p:cNvGrpSpPr/>
          <p:nvPr/>
        </p:nvGrpSpPr>
        <p:grpSpPr>
          <a:xfrm rot="10800000">
            <a:off x="2636737" y="1924924"/>
            <a:ext cx="1506086" cy="765256"/>
            <a:chOff x="895914" y="5394960"/>
            <a:chExt cx="1679646" cy="853443"/>
          </a:xfrm>
        </p:grpSpPr>
        <p:sp>
          <p:nvSpPr>
            <p:cNvPr id="53" name="矩形 52"/>
            <p:cNvSpPr/>
            <p:nvPr/>
          </p:nvSpPr>
          <p:spPr>
            <a:xfrm flipH="1">
              <a:off x="895914" y="5394960"/>
              <a:ext cx="94686" cy="7467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矩形 53"/>
            <p:cNvSpPr/>
            <p:nvPr/>
          </p:nvSpPr>
          <p:spPr>
            <a:xfrm rot="5400000">
              <a:off x="1678587" y="5351430"/>
              <a:ext cx="114300" cy="16796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926232" y="318487"/>
            <a:ext cx="28394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charset="0"/>
                <a:ea typeface="Calibri" panose="020F0502020204030204" charset="0"/>
              </a:rPr>
              <a:t>Видеомонтаж</a:t>
            </a:r>
            <a:endParaRPr lang="ru-RU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04875" y="840740"/>
            <a:ext cx="77527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charset="0"/>
                <a:ea typeface="Arial" panose="020B0604020202020204" pitchFamily="34" charset="0"/>
              </a:rPr>
              <a:t>Основы монтажа, практические навыки, различные варианты</a:t>
            </a:r>
            <a:endParaRPr lang="ru-RU" altLang="zh-CN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charset="0"/>
              <a:ea typeface="Arial" panose="020B0604020202020204" pitchFamily="34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796413" y="457203"/>
            <a:ext cx="0" cy="63224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图片 34" descr="D:\Закачки\th.jpgth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827770" y="3556635"/>
            <a:ext cx="2573020" cy="2573020"/>
          </a:xfrm>
          <a:custGeom>
            <a:avLst/>
            <a:gdLst>
              <a:gd name="connsiteX0" fmla="*/ 0 w 2670630"/>
              <a:gd name="connsiteY0" fmla="*/ 0 h 2166257"/>
              <a:gd name="connsiteX1" fmla="*/ 2670630 w 2670630"/>
              <a:gd name="connsiteY1" fmla="*/ 0 h 2166257"/>
              <a:gd name="connsiteX2" fmla="*/ 2670630 w 2670630"/>
              <a:gd name="connsiteY2" fmla="*/ 2166257 h 2166257"/>
              <a:gd name="connsiteX3" fmla="*/ 0 w 2670630"/>
              <a:gd name="connsiteY3" fmla="*/ 2166257 h 2166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0630" h="2166257">
                <a:moveTo>
                  <a:pt x="0" y="0"/>
                </a:moveTo>
                <a:lnTo>
                  <a:pt x="2670630" y="0"/>
                </a:lnTo>
                <a:lnTo>
                  <a:pt x="2670630" y="2166257"/>
                </a:lnTo>
                <a:lnTo>
                  <a:pt x="0" y="2166257"/>
                </a:lnTo>
                <a:close/>
              </a:path>
            </a:pathLst>
          </a:custGeom>
        </p:spPr>
      </p:pic>
      <p:pic>
        <p:nvPicPr>
          <p:cNvPr id="36" name="图片 35" descr="D:\Закачки\2_VEGASPost_VEGASPro_VEGAS_content1200.jpg2_VEGASPost_VEGASPro_VEGAS_content120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62646" y="1589654"/>
            <a:ext cx="3077029" cy="1769110"/>
          </a:xfrm>
          <a:custGeom>
            <a:avLst/>
            <a:gdLst>
              <a:gd name="connsiteX0" fmla="*/ 0 w 3077029"/>
              <a:gd name="connsiteY0" fmla="*/ 0 h 2166257"/>
              <a:gd name="connsiteX1" fmla="*/ 3077029 w 3077029"/>
              <a:gd name="connsiteY1" fmla="*/ 0 h 2166257"/>
              <a:gd name="connsiteX2" fmla="*/ 3077029 w 3077029"/>
              <a:gd name="connsiteY2" fmla="*/ 2166257 h 2166257"/>
              <a:gd name="connsiteX3" fmla="*/ 0 w 3077029"/>
              <a:gd name="connsiteY3" fmla="*/ 2166257 h 2166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77029" h="2166257">
                <a:moveTo>
                  <a:pt x="0" y="0"/>
                </a:moveTo>
                <a:lnTo>
                  <a:pt x="3077029" y="0"/>
                </a:lnTo>
                <a:lnTo>
                  <a:pt x="3077029" y="2166257"/>
                </a:lnTo>
                <a:lnTo>
                  <a:pt x="0" y="2166257"/>
                </a:lnTo>
                <a:close/>
              </a:path>
            </a:pathLst>
          </a:custGeom>
        </p:spPr>
      </p:pic>
      <p:pic>
        <p:nvPicPr>
          <p:cNvPr id="37" name="图片 36" descr="D:\Закачки\MAGIX-Vegas-Pro-17-Nested-Timeline.jpgMAGIX-Vegas-Pro-17-Nested-Timeline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7700" y="3801745"/>
            <a:ext cx="3004820" cy="2068195"/>
          </a:xfrm>
          <a:custGeom>
            <a:avLst/>
            <a:gdLst>
              <a:gd name="connsiteX0" fmla="*/ 0 w 2670630"/>
              <a:gd name="connsiteY0" fmla="*/ 0 h 2160812"/>
              <a:gd name="connsiteX1" fmla="*/ 2670630 w 2670630"/>
              <a:gd name="connsiteY1" fmla="*/ 0 h 2160812"/>
              <a:gd name="connsiteX2" fmla="*/ 2670630 w 2670630"/>
              <a:gd name="connsiteY2" fmla="*/ 2160812 h 2160812"/>
              <a:gd name="connsiteX3" fmla="*/ 0 w 2670630"/>
              <a:gd name="connsiteY3" fmla="*/ 2160812 h 2160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0630" h="2160812">
                <a:moveTo>
                  <a:pt x="0" y="0"/>
                </a:moveTo>
                <a:lnTo>
                  <a:pt x="2670630" y="0"/>
                </a:lnTo>
                <a:lnTo>
                  <a:pt x="2670630" y="2160812"/>
                </a:lnTo>
                <a:lnTo>
                  <a:pt x="0" y="2160812"/>
                </a:lnTo>
                <a:close/>
              </a:path>
            </a:pathLst>
          </a:custGeom>
        </p:spPr>
      </p:pic>
      <p:sp>
        <p:nvSpPr>
          <p:cNvPr id="38" name="矩形 37"/>
          <p:cNvSpPr/>
          <p:nvPr/>
        </p:nvSpPr>
        <p:spPr>
          <a:xfrm>
            <a:off x="877732" y="1391079"/>
            <a:ext cx="4223657" cy="21662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9" name="矩形 38"/>
          <p:cNvSpPr/>
          <p:nvPr/>
        </p:nvSpPr>
        <p:spPr>
          <a:xfrm>
            <a:off x="3766073" y="3780492"/>
            <a:ext cx="4673603" cy="21662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0" name="矩形 39"/>
          <p:cNvSpPr/>
          <p:nvPr/>
        </p:nvSpPr>
        <p:spPr>
          <a:xfrm>
            <a:off x="8657387" y="1391078"/>
            <a:ext cx="2670630" cy="21662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1" name="椭圆 40"/>
          <p:cNvSpPr/>
          <p:nvPr/>
        </p:nvSpPr>
        <p:spPr>
          <a:xfrm>
            <a:off x="9478400" y="1738771"/>
            <a:ext cx="955312" cy="955312"/>
          </a:xfrm>
          <a:prstGeom prst="ellipse">
            <a:avLst/>
          </a:prstGeom>
          <a:noFill/>
          <a:ln w="25400">
            <a:solidFill>
              <a:schemeClr val="tx1"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graphicFrame>
        <p:nvGraphicFramePr>
          <p:cNvPr id="42" name="图表 41"/>
          <p:cNvGraphicFramePr/>
          <p:nvPr/>
        </p:nvGraphicFramePr>
        <p:xfrm>
          <a:off x="8942688" y="1391078"/>
          <a:ext cx="2236600" cy="1803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43" name="文本框 42"/>
          <p:cNvSpPr txBox="1"/>
          <p:nvPr/>
        </p:nvSpPr>
        <p:spPr>
          <a:xfrm>
            <a:off x="8827770" y="2780665"/>
            <a:ext cx="24866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1600" dirty="0">
                <a:latin typeface="Calibri" panose="020F0502020204030204" charset="0"/>
                <a:ea typeface="Calibri" panose="020F0502020204030204" charset="0"/>
              </a:rPr>
              <a:t>Учимся сами или подбираем команду</a:t>
            </a:r>
            <a:endParaRPr lang="ru-RU" altLang="zh-CN" sz="1600" dirty="0"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4244340" y="4281170"/>
            <a:ext cx="35642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bg1"/>
                </a:solidFill>
                <a:effectLst>
                  <a:outerShdw blurRad="152400" dist="50800" dir="5400000" algn="ctr" rotWithShape="0">
                    <a:schemeClr val="tx1"/>
                  </a:outerShdw>
                </a:effectLst>
                <a:latin typeface="FZZhengHeiS-DB-GB" panose="02000000000000000000" pitchFamily="2" charset="0"/>
                <a:ea typeface="FZZhengHeiS-DB-GB" panose="02000000000000000000" pitchFamily="2" charset="0"/>
              </a:defRPr>
            </a:lvl1pPr>
          </a:lstStyle>
          <a:p>
            <a:pPr algn="ctr"/>
            <a:r>
              <a:rPr lang="ru-RU" altLang="zh-CN" sz="2400" dirty="0">
                <a:solidFill>
                  <a:schemeClr val="tx1"/>
                </a:solidFill>
                <a:effectLst/>
                <a:latin typeface="Calibri" panose="020F0502020204030204" charset="0"/>
                <a:ea typeface="Calibri" panose="020F0502020204030204" charset="0"/>
              </a:rPr>
              <a:t>Секреты и фишечки</a:t>
            </a:r>
            <a:endParaRPr lang="ru-RU" altLang="zh-CN" sz="2400" dirty="0">
              <a:solidFill>
                <a:schemeClr val="tx1"/>
              </a:solidFill>
              <a:effectLst/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3950429" y="4738863"/>
            <a:ext cx="4130722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dirty="0">
                <a:latin typeface="Calibri" panose="020F0502020204030204" charset="0"/>
                <a:ea typeface="Calibri" panose="020F0502020204030204" charset="0"/>
              </a:rPr>
              <a:t>Находим удобные и простые решения  сложных и трудновыполнимых задач</a:t>
            </a:r>
            <a:r>
              <a:rPr lang="zh-CN" altLang="en-US" dirty="0">
                <a:latin typeface="Calibri" panose="020F0502020204030204" charset="0"/>
                <a:ea typeface="Calibri" panose="020F0502020204030204" charset="0"/>
              </a:rPr>
              <a:t>
</a:t>
            </a:r>
            <a:endParaRPr lang="zh-CN" altLang="en-US" dirty="0">
              <a:latin typeface="Calibri" panose="020F0502020204030204" charset="0"/>
              <a:ea typeface="Calibri" panose="020F0502020204030204" charset="0"/>
            </a:endParaRPr>
          </a:p>
        </p:txBody>
      </p:sp>
      <p:cxnSp>
        <p:nvCxnSpPr>
          <p:cNvPr id="47" name="直接连接符 46"/>
          <p:cNvCxnSpPr/>
          <p:nvPr/>
        </p:nvCxnSpPr>
        <p:spPr>
          <a:xfrm>
            <a:off x="5883207" y="4633317"/>
            <a:ext cx="26516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直角三角形 47"/>
          <p:cNvSpPr/>
          <p:nvPr/>
        </p:nvSpPr>
        <p:spPr>
          <a:xfrm>
            <a:off x="888477" y="3180345"/>
            <a:ext cx="376990" cy="37699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直角三角形 48"/>
          <p:cNvSpPr/>
          <p:nvPr/>
        </p:nvSpPr>
        <p:spPr>
          <a:xfrm>
            <a:off x="3766073" y="5569758"/>
            <a:ext cx="376990" cy="37699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直角三角形 49"/>
          <p:cNvSpPr/>
          <p:nvPr/>
        </p:nvSpPr>
        <p:spPr>
          <a:xfrm>
            <a:off x="8663846" y="3173311"/>
            <a:ext cx="376990" cy="37699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35" descr="D:\Закачки\Kak-ustanovit-Sony-Vegas.pngKak-ustanovit-Sony-Vegas"/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 flipH="1">
            <a:off x="2584450" y="1391285"/>
            <a:ext cx="810895" cy="810895"/>
          </a:xfrm>
          <a:custGeom>
            <a:avLst/>
            <a:gdLst>
              <a:gd name="connsiteX0" fmla="*/ 0 w 3077029"/>
              <a:gd name="connsiteY0" fmla="*/ 0 h 2166257"/>
              <a:gd name="connsiteX1" fmla="*/ 3077029 w 3077029"/>
              <a:gd name="connsiteY1" fmla="*/ 0 h 2166257"/>
              <a:gd name="connsiteX2" fmla="*/ 3077029 w 3077029"/>
              <a:gd name="connsiteY2" fmla="*/ 2166257 h 2166257"/>
              <a:gd name="connsiteX3" fmla="*/ 0 w 3077029"/>
              <a:gd name="connsiteY3" fmla="*/ 2166257 h 2166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77029" h="2166257">
                <a:moveTo>
                  <a:pt x="0" y="0"/>
                </a:moveTo>
                <a:lnTo>
                  <a:pt x="3077029" y="0"/>
                </a:lnTo>
                <a:lnTo>
                  <a:pt x="3077029" y="2166257"/>
                </a:lnTo>
                <a:lnTo>
                  <a:pt x="0" y="2166257"/>
                </a:lnTo>
                <a:close/>
              </a:path>
            </a:pathLst>
          </a:custGeom>
        </p:spPr>
      </p:pic>
      <p:sp>
        <p:nvSpPr>
          <p:cNvPr id="7" name="Текстовое поле 6"/>
          <p:cNvSpPr txBox="1"/>
          <p:nvPr/>
        </p:nvSpPr>
        <p:spPr>
          <a:xfrm>
            <a:off x="1119505" y="2284095"/>
            <a:ext cx="37401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dirty="0">
                <a:latin typeface="Calibri" panose="020F0502020204030204" charset="0"/>
                <a:cs typeface="Calibri" panose="020F0502020204030204" charset="0"/>
              </a:rPr>
              <a:t>Установка и настройка программы для видеомонтажа на ваш компьютер</a:t>
            </a:r>
            <a:endParaRPr lang="ru-RU" altLang="en-US" dirty="0"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79581" y="588157"/>
            <a:ext cx="1242647" cy="113513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902676" y="711251"/>
            <a:ext cx="10386648" cy="543549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直角三角形 8"/>
          <p:cNvSpPr/>
          <p:nvPr/>
        </p:nvSpPr>
        <p:spPr>
          <a:xfrm>
            <a:off x="5972907" y="5456902"/>
            <a:ext cx="627375" cy="627375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直角三角形 12"/>
          <p:cNvSpPr/>
          <p:nvPr/>
        </p:nvSpPr>
        <p:spPr>
          <a:xfrm rot="10800000">
            <a:off x="10978663" y="720966"/>
            <a:ext cx="316526" cy="316526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6464618" y="1358544"/>
            <a:ext cx="1592179" cy="159217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800" b="1" dirty="0">
                <a:solidFill>
                  <a:schemeClr val="bg1"/>
                </a:solidFill>
                <a:latin typeface="Calibri" panose="020F0502020204030204" charset="0"/>
              </a:rPr>
              <a:t>2</a:t>
            </a:r>
            <a:endParaRPr lang="zh-CN" altLang="en-US" sz="13800" b="1" dirty="0">
              <a:solidFill>
                <a:schemeClr val="bg1"/>
              </a:solidFill>
              <a:latin typeface="Calibri" panose="020F050202020403020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418898" y="3322537"/>
            <a:ext cx="456959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4000" dirty="0">
                <a:latin typeface="Calibri" panose="020F0502020204030204" charset="0"/>
                <a:ea typeface="Calibri" panose="020F0502020204030204" charset="0"/>
              </a:rPr>
              <a:t>Аккаунты и соцсети</a:t>
            </a:r>
            <a:endParaRPr lang="ru-RU" altLang="zh-CN" sz="4000" dirty="0">
              <a:latin typeface="Calibri" panose="020F0502020204030204" charset="0"/>
              <a:ea typeface="Calibri" panose="020F0502020204030204" charset="0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6538360" y="4087692"/>
            <a:ext cx="8996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6224270" y="4284345"/>
            <a:ext cx="476440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charset="0"/>
                <a:ea typeface="Arial" panose="020B0604020202020204" pitchFamily="34" charset="0"/>
              </a:rPr>
              <a:t>Регистрируем аккаунты , изучаем возможности, осваиваем основы на практике</a:t>
            </a:r>
            <a:endParaRPr lang="ru-RU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charset="0"/>
              <a:ea typeface="Arial" panose="020B0604020202020204" pitchFamily="34" charset="0"/>
            </a:endParaRPr>
          </a:p>
        </p:txBody>
      </p:sp>
      <p:pic>
        <p:nvPicPr>
          <p:cNvPr id="12" name="图片 11" descr="D:\Закачки\Screenshot_1353.pngScreenshot_1353"/>
          <p:cNvPicPr>
            <a:picLocks noChangeAspect="1"/>
          </p:cNvPicPr>
          <p:nvPr/>
        </p:nvPicPr>
        <p:blipFill rotWithShape="1">
          <a:blip r:embed="rId1">
            <a:grayscl/>
          </a:blip>
          <a:srcRect l="225" t="-372" r="-225" b="17796"/>
          <a:stretch>
            <a:fillRect/>
          </a:stretch>
        </p:blipFill>
        <p:spPr>
          <a:xfrm>
            <a:off x="1400810" y="393700"/>
            <a:ext cx="4508500" cy="60344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3339</Words>
  <Application>WPS Presentation</Application>
  <PresentationFormat>Широкоэкранный</PresentationFormat>
  <Paragraphs>186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9" baseType="lpstr">
      <vt:lpstr>Arial</vt:lpstr>
      <vt:lpstr>SimSun</vt:lpstr>
      <vt:lpstr>Wingdings</vt:lpstr>
      <vt:lpstr>Calibri</vt:lpstr>
      <vt:lpstr>Century Gothic</vt:lpstr>
      <vt:lpstr>FZZhengHeiS-DB-GB</vt:lpstr>
      <vt:lpstr>Verdana</vt:lpstr>
      <vt:lpstr>Microsoft YaHei</vt:lpstr>
      <vt:lpstr>FuturaBookC</vt:lpstr>
      <vt:lpstr>Times New Roman</vt:lpstr>
      <vt:lpstr>MS Mincho</vt:lpstr>
      <vt:lpstr>DengXian</vt:lpstr>
      <vt:lpstr>Arial Unicode MS</vt:lpstr>
      <vt:lpstr>DengXian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用户</dc:creator>
  <cp:lastModifiedBy>ПК77</cp:lastModifiedBy>
  <cp:revision>100</cp:revision>
  <dcterms:created xsi:type="dcterms:W3CDTF">2017-12-31T00:59:00Z</dcterms:created>
  <dcterms:modified xsi:type="dcterms:W3CDTF">2023-08-19T11:28:38Z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1049-11.2.0.11537</vt:lpwstr>
  </property>
  <property fmtid="{D5CDD505-2E9C-101B-9397-08002B2CF9AE}" pid="3" name="ICV">
    <vt:lpwstr>4D97ABD619DB41539DE97E6440C3B7E1</vt:lpwstr>
  </property>
</Properties>
</file>