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  <p:embeddedFont>
      <p:font typeface="Maven Pro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venPr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regular.fntdata"/><Relationship Id="rId14" Type="http://schemas.openxmlformats.org/officeDocument/2006/relationships/slide" Target="slides/slide9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avenPro-regular.fntdata"/><Relationship Id="rId6" Type="http://schemas.openxmlformats.org/officeDocument/2006/relationships/slide" Target="slides/slide1.xml"/><Relationship Id="rId18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9dc7d4eaec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9dc7d4eaec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9dc7d4eaec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9dc7d4eaec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9dc7d4eaec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9dc7d4eaec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9dc7d4eaec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9dc7d4eaec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9dc7d4eaec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9dc7d4eaec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9dc7d4eaec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9dc7d4eaec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9dc7d4eaec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9dc7d4eaec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9dc7d4eaec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9dc7d4eaec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4.jpg"/><Relationship Id="rId5" Type="http://schemas.openxmlformats.org/officeDocument/2006/relationships/image" Target="../media/image8.jpg"/><Relationship Id="rId6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13.jpg"/><Relationship Id="rId6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title"/>
          </p:nvPr>
        </p:nvSpPr>
        <p:spPr>
          <a:xfrm>
            <a:off x="892050" y="110075"/>
            <a:ext cx="76290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>
                <a:solidFill>
                  <a:srgbClr val="274E13"/>
                </a:solidFill>
              </a:rPr>
              <a:t>МБОУ “Школа 10</a:t>
            </a:r>
            <a:r>
              <a:rPr lang="ru" sz="3800">
                <a:solidFill>
                  <a:srgbClr val="274E13"/>
                </a:solidFill>
              </a:rPr>
              <a:t>1 имени дважды Героя Советского Союза Кретова С.И.” </a:t>
            </a:r>
            <a:endParaRPr sz="380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/>
          <p:nvPr>
            <p:ph type="title"/>
          </p:nvPr>
        </p:nvSpPr>
        <p:spPr>
          <a:xfrm>
            <a:off x="1950250" y="-759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900">
                <a:solidFill>
                  <a:srgbClr val="274E13"/>
                </a:solidFill>
              </a:rPr>
              <a:t>Экопроект “Зеленые Школы России”</a:t>
            </a:r>
            <a:endParaRPr sz="4900">
              <a:solidFill>
                <a:srgbClr val="274E13"/>
              </a:solidFill>
            </a:endParaRPr>
          </a:p>
        </p:txBody>
      </p:sp>
      <p:sp>
        <p:nvSpPr>
          <p:cNvPr id="283" name="Google Shape;283;p14"/>
          <p:cNvSpPr txBox="1"/>
          <p:nvPr>
            <p:ph idx="1" type="body"/>
          </p:nvPr>
        </p:nvSpPr>
        <p:spPr>
          <a:xfrm>
            <a:off x="159900" y="3498800"/>
            <a:ext cx="4743900" cy="11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ru" sz="2800">
                <a:solidFill>
                  <a:schemeClr val="lt1"/>
                </a:solidFill>
                <a:highlight>
                  <a:srgbClr val="6AA84F"/>
                </a:highlight>
              </a:rPr>
              <a:t>Участие в Экопроекте 2022-2023 учебный год</a:t>
            </a:r>
            <a:endParaRPr sz="2800">
              <a:solidFill>
                <a:schemeClr val="lt1"/>
              </a:solidFill>
              <a:highlight>
                <a:srgbClr val="6AA84F"/>
              </a:highlight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highlight>
                <a:srgbClr val="6AA84F"/>
              </a:highlight>
            </a:endParaRPr>
          </a:p>
        </p:txBody>
      </p:sp>
      <p:sp>
        <p:nvSpPr>
          <p:cNvPr id="284" name="Google Shape;284;p14"/>
          <p:cNvSpPr txBox="1"/>
          <p:nvPr>
            <p:ph idx="2" type="body"/>
          </p:nvPr>
        </p:nvSpPr>
        <p:spPr>
          <a:xfrm>
            <a:off x="5661625" y="3371125"/>
            <a:ext cx="2999700" cy="17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761D"/>
                </a:solidFill>
                <a:highlight>
                  <a:srgbClr val="FFFFFF"/>
                </a:highlight>
              </a:rPr>
              <a:t>Волонтерское объединение “Волонтеры 101”</a:t>
            </a:r>
            <a:endParaRPr>
              <a:solidFill>
                <a:srgbClr val="38761D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761D"/>
                </a:solidFill>
                <a:highlight>
                  <a:srgbClr val="FFFFFF"/>
                </a:highlight>
              </a:rPr>
              <a:t>Руководитель: Алтысадах Кристина Андреевна</a:t>
            </a:r>
            <a:endParaRPr>
              <a:solidFill>
                <a:srgbClr val="38761D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38761D"/>
                </a:solidFill>
                <a:highlight>
                  <a:srgbClr val="FFFFFF"/>
                </a:highlight>
              </a:rPr>
              <a:t>Лидер ВО: Пустнынникова Елизавета  </a:t>
            </a:r>
            <a:endParaRPr>
              <a:solidFill>
                <a:srgbClr val="38761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type="title"/>
          </p:nvPr>
        </p:nvSpPr>
        <p:spPr>
          <a:xfrm>
            <a:off x="2704500" y="206350"/>
            <a:ext cx="54804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38761D"/>
                </a:solidFill>
              </a:rPr>
              <a:t>Цели и задачи </a:t>
            </a:r>
            <a:endParaRPr sz="4800">
              <a:solidFill>
                <a:srgbClr val="38761D"/>
              </a:solidFill>
            </a:endParaRPr>
          </a:p>
        </p:txBody>
      </p:sp>
      <p:sp>
        <p:nvSpPr>
          <p:cNvPr id="290" name="Google Shape;290;p15"/>
          <p:cNvSpPr txBox="1"/>
          <p:nvPr>
            <p:ph idx="1" type="body"/>
          </p:nvPr>
        </p:nvSpPr>
        <p:spPr>
          <a:xfrm>
            <a:off x="1303650" y="981500"/>
            <a:ext cx="7030500" cy="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300">
                <a:solidFill>
                  <a:schemeClr val="lt1"/>
                </a:solidFill>
                <a:highlight>
                  <a:srgbClr val="38761D"/>
                </a:highlight>
              </a:rPr>
              <a:t>Целью является формирование Экологической культуры учащихся</a:t>
            </a:r>
            <a:endParaRPr sz="2300">
              <a:solidFill>
                <a:schemeClr val="lt1"/>
              </a:solidFill>
              <a:highlight>
                <a:srgbClr val="38761D"/>
              </a:highlight>
            </a:endParaRPr>
          </a:p>
        </p:txBody>
      </p:sp>
      <p:sp>
        <p:nvSpPr>
          <p:cNvPr id="291" name="Google Shape;291;p15"/>
          <p:cNvSpPr txBox="1"/>
          <p:nvPr>
            <p:ph idx="2" type="body"/>
          </p:nvPr>
        </p:nvSpPr>
        <p:spPr>
          <a:xfrm>
            <a:off x="985175" y="1976050"/>
            <a:ext cx="7489200" cy="14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2115">
                <a:solidFill>
                  <a:srgbClr val="F3F3F3"/>
                </a:solidFill>
                <a:highlight>
                  <a:srgbClr val="38761D"/>
                </a:highlight>
              </a:rPr>
              <a:t>Задачи:</a:t>
            </a:r>
            <a:endParaRPr sz="2115">
              <a:solidFill>
                <a:srgbClr val="F3F3F3"/>
              </a:solidFill>
              <a:highlight>
                <a:srgbClr val="38761D"/>
              </a:highlight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ru" sz="2115">
                <a:solidFill>
                  <a:srgbClr val="F3F3F3"/>
                </a:solidFill>
                <a:highlight>
                  <a:srgbClr val="38761D"/>
                </a:highlight>
              </a:rPr>
              <a:t>распространение успешного опыта работы педагогических коллективов и школьных экоколубов по внедрению в школах «зеленых» практик и мер, позволяющих снизить экологический след и экономить бюджет школы (ответственное обращение с отходами, меры по водо- и энергосбережению, озеленение пришкольного участка и другие</a:t>
            </a:r>
            <a:r>
              <a:rPr b="1" lang="ru" sz="2115" u="sng">
                <a:solidFill>
                  <a:srgbClr val="F3F3F3"/>
                </a:solidFill>
                <a:highlight>
                  <a:srgbClr val="38761D"/>
                </a:highlight>
              </a:rPr>
              <a:t>)</a:t>
            </a:r>
            <a:endParaRPr b="1" i="1" sz="2115" u="sng">
              <a:solidFill>
                <a:srgbClr val="F3F3F3"/>
              </a:solidFill>
              <a:highlight>
                <a:srgbClr val="38761D"/>
              </a:highlight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2915">
              <a:solidFill>
                <a:srgbClr val="F3F3F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2915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/>
          <p:nvPr>
            <p:ph type="title"/>
          </p:nvPr>
        </p:nvSpPr>
        <p:spPr>
          <a:xfrm>
            <a:off x="691000" y="1284000"/>
            <a:ext cx="7984200" cy="29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377">
                <a:highlight>
                  <a:srgbClr val="38761D"/>
                </a:highlight>
              </a:rPr>
              <a:t>Проведенные мероприятия:</a:t>
            </a:r>
            <a:endParaRPr sz="3377">
              <a:highlight>
                <a:srgbClr val="38761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77">
                <a:highlight>
                  <a:srgbClr val="38761D"/>
                </a:highlight>
              </a:rPr>
              <a:t>1.Классные часы:</a:t>
            </a:r>
            <a:endParaRPr sz="2377">
              <a:highlight>
                <a:srgbClr val="38761D"/>
              </a:highlight>
            </a:endParaRPr>
          </a:p>
          <a:p>
            <a:pPr indent="-36449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ru" sz="2377">
                <a:highlight>
                  <a:srgbClr val="38761D"/>
                </a:highlight>
              </a:rPr>
              <a:t>экоуроки “Приключения Электроники”</a:t>
            </a:r>
            <a:endParaRPr sz="2377">
              <a:highlight>
                <a:srgbClr val="38761D"/>
              </a:highlight>
            </a:endParaRPr>
          </a:p>
          <a:p>
            <a:pPr indent="-36449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ru" sz="2377">
                <a:highlight>
                  <a:srgbClr val="38761D"/>
                </a:highlight>
              </a:rPr>
              <a:t>экоуроки “Разделяй с нами”</a:t>
            </a:r>
            <a:endParaRPr sz="2377">
              <a:highlight>
                <a:srgbClr val="38761D"/>
              </a:highlight>
            </a:endParaRPr>
          </a:p>
          <a:p>
            <a:pPr indent="-36449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ru" sz="2377">
                <a:highlight>
                  <a:srgbClr val="38761D"/>
                </a:highlight>
              </a:rPr>
              <a:t>экоуроки “Хранители воды”</a:t>
            </a:r>
            <a:endParaRPr sz="2377">
              <a:highlight>
                <a:srgbClr val="38761D"/>
              </a:highlight>
            </a:endParaRPr>
          </a:p>
          <a:p>
            <a:pPr indent="-36449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ru" sz="2377">
                <a:highlight>
                  <a:srgbClr val="38761D"/>
                </a:highlight>
              </a:rPr>
              <a:t>экоуроки “Дар Воды. Водные профессии”</a:t>
            </a:r>
            <a:endParaRPr sz="2377">
              <a:highlight>
                <a:srgbClr val="38761D"/>
              </a:highlight>
            </a:endParaRPr>
          </a:p>
          <a:p>
            <a:pPr indent="-36449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ru" sz="2377">
                <a:highlight>
                  <a:srgbClr val="38761D"/>
                </a:highlight>
              </a:rPr>
              <a:t>экоуроки “За чистое будущее”</a:t>
            </a:r>
            <a:endParaRPr sz="2377">
              <a:highlight>
                <a:srgbClr val="38761D"/>
              </a:highlight>
            </a:endParaRPr>
          </a:p>
          <a:p>
            <a:pPr indent="-36449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ru" sz="2377">
                <a:highlight>
                  <a:srgbClr val="38761D"/>
                </a:highlight>
              </a:rPr>
              <a:t>экоуроки “Лесомания”</a:t>
            </a:r>
            <a:endParaRPr sz="2377">
              <a:highlight>
                <a:srgbClr val="38761D"/>
              </a:highlight>
            </a:endParaRPr>
          </a:p>
          <a:p>
            <a:pPr indent="-36449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ru" sz="2377">
                <a:highlight>
                  <a:srgbClr val="38761D"/>
                </a:highlight>
              </a:rPr>
              <a:t>экоуроки “Ключ к воде: искуссвенные водоемы”</a:t>
            </a:r>
            <a:endParaRPr sz="2377">
              <a:highlight>
                <a:srgbClr val="38761D"/>
              </a:highlight>
            </a:endParaRPr>
          </a:p>
          <a:p>
            <a:pPr indent="-36449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-"/>
            </a:pPr>
            <a:r>
              <a:rPr lang="ru" sz="2377">
                <a:highlight>
                  <a:srgbClr val="38761D"/>
                </a:highlight>
              </a:rPr>
              <a:t>экоуроки “На волне Черного моря”</a:t>
            </a:r>
            <a:endParaRPr sz="2377">
              <a:highlight>
                <a:srgbClr val="38761D"/>
              </a:highlight>
            </a:endParaRPr>
          </a:p>
          <a:p>
            <a:pPr indent="-36449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-"/>
            </a:pPr>
            <a:r>
              <a:rPr lang="ru" sz="2377">
                <a:highlight>
                  <a:srgbClr val="38761D"/>
                </a:highlight>
              </a:rPr>
              <a:t>классный ко Дню Земли</a:t>
            </a:r>
            <a:endParaRPr sz="2377">
              <a:highlight>
                <a:srgbClr val="38761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rgbClr val="6AA84F"/>
                </a:highlight>
              </a:rPr>
              <a:t> </a:t>
            </a:r>
            <a:endParaRPr>
              <a:highlight>
                <a:srgbClr val="6AA84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/>
          <p:nvPr>
            <p:ph type="title"/>
          </p:nvPr>
        </p:nvSpPr>
        <p:spPr>
          <a:xfrm>
            <a:off x="691000" y="1284000"/>
            <a:ext cx="7984200" cy="29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377">
                <a:highlight>
                  <a:srgbClr val="38761D"/>
                </a:highlight>
              </a:rPr>
              <a:t>Проведенные мероприятия:</a:t>
            </a:r>
            <a:endParaRPr sz="3377">
              <a:highlight>
                <a:srgbClr val="38761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77">
                <a:highlight>
                  <a:srgbClr val="38761D"/>
                </a:highlight>
              </a:rPr>
              <a:t>2. Тематические уроки:</a:t>
            </a:r>
            <a:endParaRPr sz="2377">
              <a:highlight>
                <a:srgbClr val="38761D"/>
              </a:highlight>
            </a:endParaRPr>
          </a:p>
          <a:p>
            <a:pPr indent="-36449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 sz="2377">
                <a:highlight>
                  <a:srgbClr val="38761D"/>
                </a:highlight>
              </a:rPr>
              <a:t>“Донские Лазорики” - растения, занесенные в Красную книгу Дона</a:t>
            </a:r>
            <a:endParaRPr sz="2377">
              <a:highlight>
                <a:srgbClr val="38761D"/>
              </a:highlight>
            </a:endParaRPr>
          </a:p>
          <a:p>
            <a:pPr indent="-36449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 sz="2377">
                <a:highlight>
                  <a:srgbClr val="38761D"/>
                </a:highlight>
              </a:rPr>
              <a:t>“Все растения Ростова и Ростовской области, занесенные в Красную книгу”</a:t>
            </a:r>
            <a:endParaRPr sz="2377">
              <a:highlight>
                <a:srgbClr val="38761D"/>
              </a:highlight>
            </a:endParaRPr>
          </a:p>
          <a:p>
            <a:pPr indent="-36449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 sz="2377">
                <a:highlight>
                  <a:srgbClr val="38761D"/>
                </a:highlight>
              </a:rPr>
              <a:t>“Цветочная Фантазия” - растения, занесенные в Краную книгу Красндарского края и Ростовской оюласти</a:t>
            </a:r>
            <a:endParaRPr sz="2377">
              <a:highlight>
                <a:srgbClr val="38761D"/>
              </a:highlight>
            </a:endParaRPr>
          </a:p>
          <a:p>
            <a:pPr indent="-36449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 sz="2377">
                <a:highlight>
                  <a:srgbClr val="38761D"/>
                </a:highlight>
              </a:rPr>
              <a:t>“Экологические катастрофы техногенного характера”</a:t>
            </a:r>
            <a:endParaRPr sz="2377">
              <a:highlight>
                <a:srgbClr val="38761D"/>
              </a:highlight>
            </a:endParaRPr>
          </a:p>
          <a:p>
            <a:pPr indent="-36449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ru" sz="2377">
                <a:highlight>
                  <a:srgbClr val="38761D"/>
                </a:highlight>
              </a:rPr>
              <a:t>“Мирный атом” - ледоколы  </a:t>
            </a:r>
            <a:endParaRPr sz="2377">
              <a:highlight>
                <a:srgbClr val="38761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rgbClr val="6AA84F"/>
                </a:highlight>
              </a:rPr>
              <a:t> </a:t>
            </a:r>
            <a:endParaRPr>
              <a:highlight>
                <a:srgbClr val="6AA84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"/>
          <p:cNvSpPr txBox="1"/>
          <p:nvPr>
            <p:ph type="title"/>
          </p:nvPr>
        </p:nvSpPr>
        <p:spPr>
          <a:xfrm>
            <a:off x="1476300" y="261450"/>
            <a:ext cx="6191400" cy="9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377">
                <a:highlight>
                  <a:srgbClr val="38761D"/>
                </a:highlight>
              </a:rPr>
              <a:t>Благодарственные письма </a:t>
            </a:r>
            <a:endParaRPr sz="2377">
              <a:highlight>
                <a:srgbClr val="38761D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rgbClr val="6AA84F"/>
                </a:highlight>
              </a:rPr>
              <a:t> </a:t>
            </a:r>
            <a:endParaRPr>
              <a:highlight>
                <a:srgbClr val="6AA84F"/>
              </a:highlight>
            </a:endParaRPr>
          </a:p>
        </p:txBody>
      </p:sp>
      <p:pic>
        <p:nvPicPr>
          <p:cNvPr id="307" name="Google Shape;3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850" y="1372193"/>
            <a:ext cx="2090350" cy="294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6300" y="1377250"/>
            <a:ext cx="1969326" cy="293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0725" y="1385575"/>
            <a:ext cx="2090350" cy="29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6180" y="1385575"/>
            <a:ext cx="1969319" cy="29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 txBox="1"/>
          <p:nvPr>
            <p:ph type="title"/>
          </p:nvPr>
        </p:nvSpPr>
        <p:spPr>
          <a:xfrm>
            <a:off x="1476300" y="261450"/>
            <a:ext cx="6191400" cy="9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377">
                <a:highlight>
                  <a:srgbClr val="38761D"/>
                </a:highlight>
              </a:rPr>
              <a:t>Благодарственные письма </a:t>
            </a:r>
            <a:endParaRPr sz="2377">
              <a:highlight>
                <a:srgbClr val="38761D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rgbClr val="6AA84F"/>
                </a:highlight>
              </a:rPr>
              <a:t> </a:t>
            </a:r>
            <a:endParaRPr>
              <a:highlight>
                <a:srgbClr val="6AA84F"/>
              </a:highlight>
            </a:endParaRPr>
          </a:p>
        </p:txBody>
      </p:sp>
      <p:pic>
        <p:nvPicPr>
          <p:cNvPr id="316" name="Google Shape;3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325" y="1276148"/>
            <a:ext cx="2023425" cy="30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2237" y="1285937"/>
            <a:ext cx="2123721" cy="300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8450" y="1276150"/>
            <a:ext cx="2023425" cy="302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4350" y="1290438"/>
            <a:ext cx="2027250" cy="2991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/>
          <p:nvPr>
            <p:ph type="title"/>
          </p:nvPr>
        </p:nvSpPr>
        <p:spPr>
          <a:xfrm>
            <a:off x="1476300" y="261450"/>
            <a:ext cx="6191400" cy="9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377">
                <a:highlight>
                  <a:srgbClr val="38761D"/>
                </a:highlight>
              </a:rPr>
              <a:t>Фотоотчет</a:t>
            </a:r>
            <a:endParaRPr sz="2377">
              <a:highlight>
                <a:srgbClr val="38761D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rgbClr val="6AA84F"/>
                </a:highlight>
              </a:rPr>
              <a:t> </a:t>
            </a:r>
            <a:endParaRPr>
              <a:highlight>
                <a:srgbClr val="6AA84F"/>
              </a:highlight>
            </a:endParaRPr>
          </a:p>
        </p:txBody>
      </p:sp>
      <p:pic>
        <p:nvPicPr>
          <p:cNvPr id="325" name="Google Shape;3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75" y="299263"/>
            <a:ext cx="2141051" cy="21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0325" y="261450"/>
            <a:ext cx="2219475" cy="221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9663" y="1083250"/>
            <a:ext cx="2808524" cy="28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475" y="2571738"/>
            <a:ext cx="2406777" cy="240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7951" y="2590650"/>
            <a:ext cx="2610850" cy="236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"/>
          <p:cNvSpPr txBox="1"/>
          <p:nvPr>
            <p:ph type="title"/>
          </p:nvPr>
        </p:nvSpPr>
        <p:spPr>
          <a:xfrm>
            <a:off x="152700" y="2371875"/>
            <a:ext cx="8838600" cy="9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>
                <a:highlight>
                  <a:srgbClr val="38761D"/>
                </a:highlight>
              </a:rPr>
              <a:t>СПАСИБО </a:t>
            </a:r>
            <a:endParaRPr sz="6900">
              <a:highlight>
                <a:srgbClr val="38761D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>
                <a:highlight>
                  <a:srgbClr val="38761D"/>
                </a:highlight>
              </a:rPr>
              <a:t>ЗА </a:t>
            </a:r>
            <a:endParaRPr sz="6900">
              <a:highlight>
                <a:srgbClr val="38761D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>
                <a:highlight>
                  <a:srgbClr val="38761D"/>
                </a:highlight>
              </a:rPr>
              <a:t>ВНИМАНИЕ!</a:t>
            </a:r>
            <a:endParaRPr sz="6900">
              <a:highlight>
                <a:srgbClr val="38761D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>
                <a:highlight>
                  <a:srgbClr val="6AA84F"/>
                </a:highlight>
              </a:rPr>
              <a:t> </a:t>
            </a:r>
            <a:endParaRPr sz="6900">
              <a:highlight>
                <a:srgbClr val="6AA84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