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9" r:id="rId9"/>
    <p:sldId id="270" r:id="rId10"/>
    <p:sldId id="268" r:id="rId11"/>
    <p:sldId id="265" r:id="rId12"/>
    <p:sldId id="267" r:id="rId13"/>
    <p:sldId id="262" r:id="rId14"/>
    <p:sldId id="266" r:id="rId15"/>
    <p:sldId id="271" r:id="rId16"/>
    <p:sldId id="263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185" autoAdjust="0"/>
  </p:normalViewPr>
  <p:slideViewPr>
    <p:cSldViewPr>
      <p:cViewPr varScale="1">
        <p:scale>
          <a:sx n="67" d="100"/>
          <a:sy n="67" d="100"/>
        </p:scale>
        <p:origin x="-1200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15.07.2023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15.07.2023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15.07.2023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15.07.2023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15.07.2023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15.07.2023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2204864"/>
            <a:ext cx="7772400" cy="1028327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0070C0"/>
                </a:solidFill>
              </a:rPr>
              <a:t>СЕМЬИ МЕНЯЮТ МИР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pPr algn="ctr"/>
            <a:r>
              <a:rPr lang="ru-RU" dirty="0" smtClean="0">
                <a:solidFill>
                  <a:srgbClr val="00B050"/>
                </a:solidFill>
              </a:rPr>
              <a:t>Тульская региональная </a:t>
            </a:r>
          </a:p>
          <a:p>
            <a:pPr algn="ctr"/>
            <a:r>
              <a:rPr lang="ru-RU" dirty="0" smtClean="0">
                <a:solidFill>
                  <a:srgbClr val="00B050"/>
                </a:solidFill>
              </a:rPr>
              <a:t>общественная организация </a:t>
            </a:r>
          </a:p>
          <a:p>
            <a:pPr algn="ctr"/>
            <a:r>
              <a:rPr lang="ru-RU" dirty="0" smtClean="0">
                <a:solidFill>
                  <a:srgbClr val="00B050"/>
                </a:solidFill>
              </a:rPr>
              <a:t>укрепления и развития семей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4" name="Рисунок 3" descr="Эмблема  0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07904" y="404664"/>
            <a:ext cx="1407026" cy="133578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</a:rPr>
              <a:t>Семейное и молодёжное добровольчество</a:t>
            </a:r>
            <a:br>
              <a:rPr lang="ru-RU" dirty="0" smtClean="0">
                <a:solidFill>
                  <a:srgbClr val="0070C0"/>
                </a:solidFill>
              </a:rPr>
            </a:br>
            <a:r>
              <a:rPr lang="ru-RU" sz="2700" dirty="0" smtClean="0">
                <a:solidFill>
                  <a:srgbClr val="0070C0"/>
                </a:solidFill>
              </a:rPr>
              <a:t>(2022 г.)</a:t>
            </a:r>
            <a:endParaRPr lang="ru-RU" sz="2700" dirty="0">
              <a:solidFill>
                <a:srgbClr val="0070C0"/>
              </a:solidFill>
            </a:endParaRPr>
          </a:p>
        </p:txBody>
      </p:sp>
      <p:pic>
        <p:nvPicPr>
          <p:cNvPr id="8" name="Содержимое 7" descr="+++16556621779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484784"/>
            <a:ext cx="3302029" cy="2448272"/>
          </a:xfrm>
        </p:spPr>
      </p:pic>
      <p:pic>
        <p:nvPicPr>
          <p:cNvPr id="9" name="Рисунок 8" descr="+++ 2022-06-19 17-28-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2080" y="1484784"/>
            <a:ext cx="3528392" cy="2616109"/>
          </a:xfrm>
          <a:prstGeom prst="rect">
            <a:avLst/>
          </a:prstGeom>
        </p:spPr>
      </p:pic>
      <p:pic>
        <p:nvPicPr>
          <p:cNvPr id="14" name="Рисунок 13" descr="+++IMG_20220619_16575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4077072"/>
            <a:ext cx="3264363" cy="2448272"/>
          </a:xfrm>
          <a:prstGeom prst="rect">
            <a:avLst/>
          </a:prstGeom>
        </p:spPr>
      </p:pic>
      <p:pic>
        <p:nvPicPr>
          <p:cNvPr id="15" name="Рисунок 14" descr="2022-06-19 17-02-4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08104" y="4221088"/>
            <a:ext cx="3096344" cy="229576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</a:rPr>
              <a:t>Семейное волонтёрство </a:t>
            </a:r>
            <a:br>
              <a:rPr lang="ru-RU" dirty="0" smtClean="0">
                <a:solidFill>
                  <a:srgbClr val="0070C0"/>
                </a:solidFill>
              </a:rPr>
            </a:br>
            <a:r>
              <a:rPr lang="ru-RU" sz="2700" dirty="0" smtClean="0">
                <a:solidFill>
                  <a:srgbClr val="0070C0"/>
                </a:solidFill>
              </a:rPr>
              <a:t>(2022 г.)</a:t>
            </a:r>
            <a:endParaRPr lang="ru-RU" sz="2700" dirty="0">
              <a:solidFill>
                <a:srgbClr val="0070C0"/>
              </a:solidFill>
            </a:endParaRPr>
          </a:p>
        </p:txBody>
      </p:sp>
      <p:pic>
        <p:nvPicPr>
          <p:cNvPr id="11" name="Рисунок 10" descr="IMG_20220925_1217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08104" y="1556792"/>
            <a:ext cx="3213910" cy="4295087"/>
          </a:xfrm>
          <a:prstGeom prst="rect">
            <a:avLst/>
          </a:prstGeom>
        </p:spPr>
      </p:pic>
      <p:pic>
        <p:nvPicPr>
          <p:cNvPr id="12" name="Рисунок 11" descr="IMG_20220925_12474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43808" y="2924944"/>
            <a:ext cx="2532447" cy="3384376"/>
          </a:xfrm>
          <a:prstGeom prst="rect">
            <a:avLst/>
          </a:prstGeom>
        </p:spPr>
      </p:pic>
      <p:pic>
        <p:nvPicPr>
          <p:cNvPr id="10" name="Содержимое 9" descr="IMG_20220925_130544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79512" y="1556792"/>
            <a:ext cx="3175652" cy="2376264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</a:rPr>
              <a:t>Семейное добровольчество </a:t>
            </a:r>
            <a:br>
              <a:rPr lang="ru-RU" dirty="0" smtClean="0">
                <a:solidFill>
                  <a:srgbClr val="0070C0"/>
                </a:solidFill>
              </a:rPr>
            </a:br>
            <a:r>
              <a:rPr lang="ru-RU" sz="2700" dirty="0" smtClean="0">
                <a:solidFill>
                  <a:srgbClr val="0070C0"/>
                </a:solidFill>
              </a:rPr>
              <a:t>(2023 г.)</a:t>
            </a:r>
            <a:endParaRPr lang="ru-RU" sz="2700" dirty="0">
              <a:solidFill>
                <a:srgbClr val="0070C0"/>
              </a:solidFill>
            </a:endParaRPr>
          </a:p>
        </p:txBody>
      </p:sp>
      <p:pic>
        <p:nvPicPr>
          <p:cNvPr id="7" name="Содержимое 6" descr="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1412776"/>
            <a:ext cx="3168352" cy="2376264"/>
          </a:xfrm>
        </p:spPr>
      </p:pic>
      <p:pic>
        <p:nvPicPr>
          <p:cNvPr id="8" name="Рисунок 7" descr="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3933056"/>
            <a:ext cx="3240360" cy="2430270"/>
          </a:xfrm>
          <a:prstGeom prst="rect">
            <a:avLst/>
          </a:prstGeom>
        </p:spPr>
      </p:pic>
      <p:pic>
        <p:nvPicPr>
          <p:cNvPr id="13" name="Рисунок 12" descr="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16216" y="3548301"/>
            <a:ext cx="2174741" cy="2905035"/>
          </a:xfrm>
          <a:prstGeom prst="rect">
            <a:avLst/>
          </a:prstGeom>
        </p:spPr>
      </p:pic>
      <p:pic>
        <p:nvPicPr>
          <p:cNvPr id="9" name="Рисунок 8" descr="0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55976" y="1412775"/>
            <a:ext cx="2664296" cy="355898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</a:rPr>
              <a:t>М</a:t>
            </a:r>
            <a:r>
              <a:rPr lang="ru-RU" dirty="0" smtClean="0">
                <a:solidFill>
                  <a:srgbClr val="0070C0"/>
                </a:solidFill>
              </a:rPr>
              <a:t>олодёжное волонтёрство </a:t>
            </a:r>
            <a:br>
              <a:rPr lang="ru-RU" dirty="0" smtClean="0">
                <a:solidFill>
                  <a:srgbClr val="0070C0"/>
                </a:solidFill>
              </a:rPr>
            </a:br>
            <a:r>
              <a:rPr lang="ru-RU" sz="2700" dirty="0" smtClean="0">
                <a:solidFill>
                  <a:srgbClr val="0070C0"/>
                </a:solidFill>
              </a:rPr>
              <a:t>(2023 г.)</a:t>
            </a:r>
            <a:endParaRPr lang="ru-RU" sz="2700" dirty="0">
              <a:solidFill>
                <a:srgbClr val="0070C0"/>
              </a:solidFill>
            </a:endParaRPr>
          </a:p>
        </p:txBody>
      </p:sp>
      <p:pic>
        <p:nvPicPr>
          <p:cNvPr id="18" name="Содержимое 17" descr="20220327_1431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59" y="1700808"/>
            <a:ext cx="3840427" cy="2880320"/>
          </a:xfrm>
        </p:spPr>
      </p:pic>
      <p:pic>
        <p:nvPicPr>
          <p:cNvPr id="19" name="Рисунок 18" descr="2023.06.01-02_c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63811" y="3717032"/>
            <a:ext cx="3924501" cy="294245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</a:rPr>
              <a:t>Семейное и молодёжное волонтёрство </a:t>
            </a:r>
            <a:br>
              <a:rPr lang="ru-RU" dirty="0" smtClean="0">
                <a:solidFill>
                  <a:srgbClr val="0070C0"/>
                </a:solidFill>
              </a:rPr>
            </a:br>
            <a:r>
              <a:rPr lang="ru-RU" sz="2700" dirty="0" smtClean="0">
                <a:solidFill>
                  <a:srgbClr val="0070C0"/>
                </a:solidFill>
              </a:rPr>
              <a:t>(2023 г.)</a:t>
            </a:r>
            <a:endParaRPr lang="ru-RU" sz="2700" dirty="0">
              <a:solidFill>
                <a:srgbClr val="0070C0"/>
              </a:solidFill>
            </a:endParaRPr>
          </a:p>
        </p:txBody>
      </p:sp>
      <p:pic>
        <p:nvPicPr>
          <p:cNvPr id="8" name="Содержимое 7" descr="IMG_5440+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7584" y="1628800"/>
            <a:ext cx="3599925" cy="2451918"/>
          </a:xfrm>
        </p:spPr>
      </p:pic>
      <p:pic>
        <p:nvPicPr>
          <p:cNvPr id="9" name="Рисунок 8" descr="photo_5429618186279569886_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6" y="1628800"/>
            <a:ext cx="3707904" cy="2459383"/>
          </a:xfrm>
          <a:prstGeom prst="rect">
            <a:avLst/>
          </a:prstGeom>
        </p:spPr>
      </p:pic>
      <p:pic>
        <p:nvPicPr>
          <p:cNvPr id="10" name="Рисунок 9" descr="IMG_5484+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48064" y="4149079"/>
            <a:ext cx="3636233" cy="2424913"/>
          </a:xfrm>
          <a:prstGeom prst="rect">
            <a:avLst/>
          </a:prstGeom>
        </p:spPr>
      </p:pic>
      <p:pic>
        <p:nvPicPr>
          <p:cNvPr id="15" name="Рисунок 14" descr="photo_5429618186279570391_y+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99592" y="4221088"/>
            <a:ext cx="3456384" cy="229417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</a:rPr>
              <a:t>Семейное и молодёжное волонтёрство </a:t>
            </a:r>
            <a:r>
              <a:rPr lang="ru-RU" sz="2700" dirty="0" smtClean="0">
                <a:solidFill>
                  <a:srgbClr val="0070C0"/>
                </a:solidFill>
              </a:rPr>
              <a:t>(2023 г.)</a:t>
            </a:r>
            <a:endParaRPr lang="ru-RU" sz="2700" dirty="0">
              <a:solidFill>
                <a:srgbClr val="0070C0"/>
              </a:solidFill>
            </a:endParaRPr>
          </a:p>
        </p:txBody>
      </p:sp>
      <p:pic>
        <p:nvPicPr>
          <p:cNvPr id="9" name="Рисунок 8" descr="IMG_55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36096" y="1268761"/>
            <a:ext cx="3275856" cy="2183904"/>
          </a:xfrm>
          <a:prstGeom prst="rect">
            <a:avLst/>
          </a:prstGeom>
        </p:spPr>
      </p:pic>
      <p:pic>
        <p:nvPicPr>
          <p:cNvPr id="8" name="Содержимое 7" descr="01_cr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411760" y="1340768"/>
            <a:ext cx="2952328" cy="2214246"/>
          </a:xfrm>
        </p:spPr>
      </p:pic>
      <p:pic>
        <p:nvPicPr>
          <p:cNvPr id="18" name="Рисунок 17" descr="03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92080" y="3717032"/>
            <a:ext cx="3648456" cy="2737104"/>
          </a:xfrm>
          <a:prstGeom prst="rect">
            <a:avLst/>
          </a:prstGeom>
        </p:spPr>
      </p:pic>
      <p:pic>
        <p:nvPicPr>
          <p:cNvPr id="19" name="Рисунок 18" descr="02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03648" y="3861048"/>
            <a:ext cx="3648456" cy="2737104"/>
          </a:xfrm>
          <a:prstGeom prst="rect">
            <a:avLst/>
          </a:prstGeom>
        </p:spPr>
      </p:pic>
      <p:pic>
        <p:nvPicPr>
          <p:cNvPr id="17" name="Рисунок 16" descr="04.jpe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1268760"/>
            <a:ext cx="2106895" cy="305411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</a:rPr>
              <a:t>Семейное и молодёжное волонтёрство </a:t>
            </a:r>
            <a:br>
              <a:rPr lang="ru-RU" dirty="0" smtClean="0">
                <a:solidFill>
                  <a:srgbClr val="0070C0"/>
                </a:solidFill>
              </a:rPr>
            </a:br>
            <a:r>
              <a:rPr lang="ru-RU" sz="2700" dirty="0" smtClean="0">
                <a:solidFill>
                  <a:srgbClr val="0070C0"/>
                </a:solidFill>
              </a:rPr>
              <a:t>(2023 г.)</a:t>
            </a:r>
            <a:endParaRPr lang="ru-RU" sz="2700" dirty="0">
              <a:solidFill>
                <a:srgbClr val="0070C0"/>
              </a:solidFill>
            </a:endParaRPr>
          </a:p>
        </p:txBody>
      </p:sp>
      <p:pic>
        <p:nvPicPr>
          <p:cNvPr id="11" name="Содержимое 10" descr="IMG_586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556792"/>
            <a:ext cx="3600400" cy="2376501"/>
          </a:xfrm>
        </p:spPr>
      </p:pic>
      <p:pic>
        <p:nvPicPr>
          <p:cNvPr id="12" name="Рисунок 11" descr="IMG_5557 +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36096" y="1700808"/>
            <a:ext cx="3275856" cy="2183904"/>
          </a:xfrm>
          <a:prstGeom prst="rect">
            <a:avLst/>
          </a:prstGeom>
        </p:spPr>
      </p:pic>
      <p:pic>
        <p:nvPicPr>
          <p:cNvPr id="13" name="Рисунок 12" descr="IMG_558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1600" y="4146037"/>
            <a:ext cx="3528392" cy="2352262"/>
          </a:xfrm>
          <a:prstGeom prst="rect">
            <a:avLst/>
          </a:prstGeom>
        </p:spPr>
      </p:pic>
      <p:pic>
        <p:nvPicPr>
          <p:cNvPr id="14" name="Рисунок 13" descr="IMG_578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32040" y="4149080"/>
            <a:ext cx="3635896" cy="242393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u="sng" dirty="0" smtClean="0">
                <a:solidFill>
                  <a:schemeClr val="accent4">
                    <a:lumMod val="75000"/>
                  </a:schemeClr>
                </a:solidFill>
              </a:rPr>
              <a:t>Семейное</a:t>
            </a:r>
            <a:r>
              <a:rPr lang="ru-RU" dirty="0" smtClean="0">
                <a:solidFill>
                  <a:srgbClr val="0070C0"/>
                </a:solidFill>
              </a:rPr>
              <a:t> </a:t>
            </a:r>
          </a:p>
          <a:p>
            <a:pPr>
              <a:buNone/>
            </a:pPr>
            <a:r>
              <a:rPr lang="ru-RU" dirty="0" smtClean="0">
                <a:solidFill>
                  <a:srgbClr val="0070C0"/>
                </a:solidFill>
              </a:rPr>
              <a:t>(родители и дети/подростки, супружеские пары, бабушки/дедушки и внуки/внучки, для полных и неполных семей)</a:t>
            </a:r>
          </a:p>
          <a:p>
            <a:endParaRPr lang="ru-RU" dirty="0" smtClean="0">
              <a:solidFill>
                <a:srgbClr val="0070C0"/>
              </a:solidFill>
            </a:endParaRPr>
          </a:p>
          <a:p>
            <a:endParaRPr lang="ru-RU" dirty="0" smtClean="0">
              <a:solidFill>
                <a:srgbClr val="0070C0"/>
              </a:solidFill>
            </a:endParaRPr>
          </a:p>
          <a:p>
            <a:r>
              <a:rPr lang="ru-RU" u="sng" dirty="0" smtClean="0">
                <a:solidFill>
                  <a:schemeClr val="accent4">
                    <a:lumMod val="75000"/>
                  </a:schemeClr>
                </a:solidFill>
              </a:rPr>
              <a:t>Молодежное</a:t>
            </a:r>
            <a:r>
              <a:rPr lang="ru-RU" dirty="0" smtClean="0">
                <a:solidFill>
                  <a:srgbClr val="0070C0"/>
                </a:solidFill>
              </a:rPr>
              <a:t> (14-35 лет)</a:t>
            </a:r>
          </a:p>
          <a:p>
            <a:endParaRPr lang="ru-RU" dirty="0" smtClean="0">
              <a:solidFill>
                <a:srgbClr val="0070C0"/>
              </a:solidFill>
            </a:endParaRPr>
          </a:p>
          <a:p>
            <a:endParaRPr lang="ru-RU" dirty="0" smtClean="0">
              <a:solidFill>
                <a:srgbClr val="0070C0"/>
              </a:solidFill>
            </a:endParaRPr>
          </a:p>
          <a:p>
            <a:r>
              <a:rPr lang="ru-RU" u="sng" dirty="0" smtClean="0">
                <a:solidFill>
                  <a:schemeClr val="accent4">
                    <a:lumMod val="75000"/>
                  </a:schemeClr>
                </a:solidFill>
              </a:rPr>
              <a:t>«Серебряное» </a:t>
            </a:r>
            <a:r>
              <a:rPr lang="ru-RU" dirty="0" smtClean="0">
                <a:solidFill>
                  <a:srgbClr val="0070C0"/>
                </a:solidFill>
              </a:rPr>
              <a:t>(активное долголетие, «бабушка на час», продвижение)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0070C0"/>
                </a:solidFill>
              </a:rPr>
              <a:t>Развиваем добровольчество</a:t>
            </a:r>
            <a:endParaRPr lang="ru-RU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683568" y="1484784"/>
            <a:ext cx="8003232" cy="4525963"/>
          </a:xfrm>
        </p:spPr>
        <p:txBody>
          <a:bodyPr>
            <a:normAutofit fontScale="77500" lnSpcReduction="20000"/>
          </a:bodyPr>
          <a:lstStyle/>
          <a:p>
            <a:endParaRPr lang="ru-RU" u="sng" dirty="0" smtClean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ru-RU" u="sng" dirty="0" smtClean="0">
                <a:solidFill>
                  <a:schemeClr val="accent4">
                    <a:lumMod val="75000"/>
                  </a:schemeClr>
                </a:solidFill>
              </a:rPr>
              <a:t>Фестиваль «День счастливых семей» </a:t>
            </a:r>
          </a:p>
          <a:p>
            <a:pPr>
              <a:buNone/>
            </a:pPr>
            <a:r>
              <a:rPr lang="ru-RU" dirty="0" smtClean="0">
                <a:solidFill>
                  <a:srgbClr val="0070C0"/>
                </a:solidFill>
              </a:rPr>
              <a:t>(подготовка и проведение мероприятия, включая интеллектуальное волонтерство)</a:t>
            </a:r>
          </a:p>
          <a:p>
            <a:endParaRPr lang="ru-RU" dirty="0" smtClean="0">
              <a:solidFill>
                <a:srgbClr val="0070C0"/>
              </a:solidFill>
            </a:endParaRPr>
          </a:p>
          <a:p>
            <a:r>
              <a:rPr lang="ru-RU" u="sng" dirty="0" smtClean="0">
                <a:solidFill>
                  <a:schemeClr val="accent4">
                    <a:lumMod val="75000"/>
                  </a:schemeClr>
                </a:solidFill>
              </a:rPr>
              <a:t>«Сближение» </a:t>
            </a:r>
          </a:p>
          <a:p>
            <a:pPr>
              <a:buNone/>
            </a:pPr>
            <a:r>
              <a:rPr lang="ru-RU" dirty="0" smtClean="0">
                <a:solidFill>
                  <a:srgbClr val="0070C0"/>
                </a:solidFill>
              </a:rPr>
              <a:t>(встречи семейного клуба, информационное сопровождение, продвижение проекта)</a:t>
            </a:r>
          </a:p>
          <a:p>
            <a:endParaRPr lang="ru-RU" dirty="0" smtClean="0">
              <a:solidFill>
                <a:srgbClr val="0070C0"/>
              </a:solidFill>
            </a:endParaRPr>
          </a:p>
          <a:p>
            <a:r>
              <a:rPr lang="ru-RU" u="sng" dirty="0" smtClean="0">
                <a:solidFill>
                  <a:schemeClr val="accent4">
                    <a:lumMod val="75000"/>
                  </a:schemeClr>
                </a:solidFill>
              </a:rPr>
              <a:t>Социально-психологический тренинг «Формирование готовности молодежи к семейной жизни»</a:t>
            </a:r>
          </a:p>
          <a:p>
            <a:endParaRPr lang="ru-RU" dirty="0" smtClean="0">
              <a:solidFill>
                <a:srgbClr val="0070C0"/>
              </a:solidFill>
            </a:endParaRPr>
          </a:p>
          <a:p>
            <a:r>
              <a:rPr lang="ru-RU" u="sng" dirty="0" smtClean="0">
                <a:solidFill>
                  <a:schemeClr val="accent4">
                    <a:lumMod val="75000"/>
                  </a:schemeClr>
                </a:solidFill>
              </a:rPr>
              <a:t>Медиаволонтерство</a:t>
            </a:r>
            <a:r>
              <a:rPr lang="ru-RU" dirty="0" smtClean="0">
                <a:solidFill>
                  <a:srgbClr val="0070C0"/>
                </a:solidFill>
              </a:rPr>
              <a:t> в соцсетях организации и на конкретных проектах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</a:rPr>
              <a:t>Проекты </a:t>
            </a:r>
            <a:r>
              <a:rPr lang="ru-RU" dirty="0" smtClean="0">
                <a:solidFill>
                  <a:srgbClr val="0070C0"/>
                </a:solidFill>
              </a:rPr>
              <a:t/>
            </a:r>
            <a:br>
              <a:rPr lang="ru-RU" dirty="0" smtClean="0">
                <a:solidFill>
                  <a:srgbClr val="0070C0"/>
                </a:solidFill>
              </a:rPr>
            </a:br>
            <a:r>
              <a:rPr lang="ru-RU" dirty="0" smtClean="0">
                <a:solidFill>
                  <a:srgbClr val="0070C0"/>
                </a:solidFill>
              </a:rPr>
              <a:t>и </a:t>
            </a:r>
            <a:r>
              <a:rPr lang="ru-RU" dirty="0" smtClean="0">
                <a:solidFill>
                  <a:srgbClr val="0070C0"/>
                </a:solidFill>
              </a:rPr>
              <a:t>направления деятельности: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3807_cr+++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59632" y="1484784"/>
            <a:ext cx="3384376" cy="225601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</a:rPr>
              <a:t>Семейное волонтёрство </a:t>
            </a:r>
            <a:br>
              <a:rPr lang="ru-RU" dirty="0" smtClean="0">
                <a:solidFill>
                  <a:srgbClr val="0070C0"/>
                </a:solidFill>
              </a:rPr>
            </a:br>
            <a:r>
              <a:rPr lang="ru-RU" sz="2700" dirty="0" smtClean="0">
                <a:solidFill>
                  <a:srgbClr val="0070C0"/>
                </a:solidFill>
              </a:rPr>
              <a:t>(2021 г.)</a:t>
            </a:r>
            <a:endParaRPr lang="ru-RU" sz="2700" dirty="0">
              <a:solidFill>
                <a:srgbClr val="0070C0"/>
              </a:solidFill>
            </a:endParaRPr>
          </a:p>
        </p:txBody>
      </p:sp>
      <p:pic>
        <p:nvPicPr>
          <p:cNvPr id="9" name="Рисунок 8" descr="IMG_39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8064" y="1484784"/>
            <a:ext cx="3456383" cy="2304256"/>
          </a:xfrm>
          <a:prstGeom prst="rect">
            <a:avLst/>
          </a:prstGeom>
        </p:spPr>
      </p:pic>
      <p:pic>
        <p:nvPicPr>
          <p:cNvPr id="10" name="Рисунок 9" descr="IMG_381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59632" y="4077072"/>
            <a:ext cx="3456384" cy="2304256"/>
          </a:xfrm>
          <a:prstGeom prst="rect">
            <a:avLst/>
          </a:prstGeom>
        </p:spPr>
      </p:pic>
      <p:pic>
        <p:nvPicPr>
          <p:cNvPr id="11" name="Рисунок 10" descr="IMG_385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76056" y="4077073"/>
            <a:ext cx="3384376" cy="225625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</a:rPr>
              <a:t>Семейное добровольчество </a:t>
            </a:r>
            <a:br>
              <a:rPr lang="ru-RU" dirty="0" smtClean="0">
                <a:solidFill>
                  <a:srgbClr val="0070C0"/>
                </a:solidFill>
              </a:rPr>
            </a:br>
            <a:r>
              <a:rPr lang="ru-RU" sz="2700" dirty="0" smtClean="0">
                <a:solidFill>
                  <a:srgbClr val="0070C0"/>
                </a:solidFill>
              </a:rPr>
              <a:t>(2022 г.)</a:t>
            </a:r>
            <a:endParaRPr lang="ru-RU" sz="2700" dirty="0">
              <a:solidFill>
                <a:srgbClr val="0070C0"/>
              </a:solidFill>
            </a:endParaRPr>
          </a:p>
        </p:txBody>
      </p:sp>
      <p:pic>
        <p:nvPicPr>
          <p:cNvPr id="5" name="Рисунок 4" descr="IMG_4734  сс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48064" y="1484784"/>
            <a:ext cx="3564396" cy="2376264"/>
          </a:xfrm>
          <a:prstGeom prst="rect">
            <a:avLst/>
          </a:prstGeom>
        </p:spPr>
      </p:pic>
      <p:pic>
        <p:nvPicPr>
          <p:cNvPr id="6" name="Рисунок 5" descr="01  сс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8064" y="4005064"/>
            <a:ext cx="3563888" cy="2374997"/>
          </a:xfrm>
          <a:prstGeom prst="rect">
            <a:avLst/>
          </a:prstGeom>
        </p:spPr>
      </p:pic>
      <p:pic>
        <p:nvPicPr>
          <p:cNvPr id="7" name="Рисунок 6" descr="IMG_4604  сс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07704" y="4581128"/>
            <a:ext cx="3024336" cy="2016224"/>
          </a:xfrm>
          <a:prstGeom prst="rect">
            <a:avLst/>
          </a:prstGeom>
        </p:spPr>
      </p:pic>
      <p:pic>
        <p:nvPicPr>
          <p:cNvPr id="9" name="Содержимое 8" descr="IMG_4778 +++_cr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179512" y="1052736"/>
            <a:ext cx="3615560" cy="3456384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</a:rPr>
              <a:t>Семейное волонтёрство </a:t>
            </a:r>
            <a:br>
              <a:rPr lang="ru-RU" dirty="0" smtClean="0">
                <a:solidFill>
                  <a:srgbClr val="0070C0"/>
                </a:solidFill>
              </a:rPr>
            </a:br>
            <a:r>
              <a:rPr lang="ru-RU" sz="2700" dirty="0" smtClean="0">
                <a:solidFill>
                  <a:srgbClr val="0070C0"/>
                </a:solidFill>
              </a:rPr>
              <a:t>(2022 г.)</a:t>
            </a:r>
            <a:endParaRPr lang="ru-RU" sz="2700" dirty="0">
              <a:solidFill>
                <a:srgbClr val="0070C0"/>
              </a:solidFill>
            </a:endParaRPr>
          </a:p>
        </p:txBody>
      </p:sp>
      <p:pic>
        <p:nvPicPr>
          <p:cNvPr id="11" name="Содержимое 10" descr="Фест 01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36096" y="1412776"/>
            <a:ext cx="3109352" cy="2332014"/>
          </a:xfrm>
        </p:spPr>
      </p:pic>
      <p:pic>
        <p:nvPicPr>
          <p:cNvPr id="12" name="Рисунок 11" descr="IMG_525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3608" y="1412776"/>
            <a:ext cx="4032448" cy="2688299"/>
          </a:xfrm>
          <a:prstGeom prst="rect">
            <a:avLst/>
          </a:prstGeom>
        </p:spPr>
      </p:pic>
      <p:pic>
        <p:nvPicPr>
          <p:cNvPr id="13" name="Рисунок 12" descr="IMG_478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64088" y="4149080"/>
            <a:ext cx="3383868" cy="2255912"/>
          </a:xfrm>
          <a:prstGeom prst="rect">
            <a:avLst/>
          </a:prstGeom>
        </p:spPr>
      </p:pic>
      <p:pic>
        <p:nvPicPr>
          <p:cNvPr id="17" name="Рисунок 16" descr="IMG_488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91680" y="4293096"/>
            <a:ext cx="3347864" cy="223190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</a:rPr>
              <a:t>Семейное волонтёрство </a:t>
            </a:r>
            <a:br>
              <a:rPr lang="ru-RU" dirty="0" smtClean="0">
                <a:solidFill>
                  <a:srgbClr val="0070C0"/>
                </a:solidFill>
              </a:rPr>
            </a:br>
            <a:r>
              <a:rPr lang="ru-RU" sz="2700" dirty="0" smtClean="0">
                <a:solidFill>
                  <a:srgbClr val="0070C0"/>
                </a:solidFill>
              </a:rPr>
              <a:t>(2022 г.)</a:t>
            </a:r>
            <a:endParaRPr lang="ru-RU" sz="2700" dirty="0">
              <a:solidFill>
                <a:srgbClr val="0070C0"/>
              </a:solidFill>
            </a:endParaRPr>
          </a:p>
        </p:txBody>
      </p:sp>
      <p:pic>
        <p:nvPicPr>
          <p:cNvPr id="18" name="Содержимое 17" descr="37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1268760"/>
            <a:ext cx="3168352" cy="2376264"/>
          </a:xfrm>
        </p:spPr>
      </p:pic>
      <p:pic>
        <p:nvPicPr>
          <p:cNvPr id="19" name="Рисунок 18" descr="04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80112" y="1556792"/>
            <a:ext cx="3203848" cy="2402886"/>
          </a:xfrm>
          <a:prstGeom prst="rect">
            <a:avLst/>
          </a:prstGeom>
        </p:spPr>
      </p:pic>
      <p:pic>
        <p:nvPicPr>
          <p:cNvPr id="20" name="Рисунок 19" descr="05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15616" y="3861048"/>
            <a:ext cx="3240360" cy="2430270"/>
          </a:xfrm>
          <a:prstGeom prst="rect">
            <a:avLst/>
          </a:prstGeom>
        </p:spPr>
      </p:pic>
      <p:pic>
        <p:nvPicPr>
          <p:cNvPr id="21" name="Рисунок 20" descr="26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72067" y="4077072"/>
            <a:ext cx="3168351" cy="237626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</a:rPr>
              <a:t>Семейное и молодёжное добровольчество</a:t>
            </a:r>
            <a:br>
              <a:rPr lang="ru-RU" dirty="0" smtClean="0">
                <a:solidFill>
                  <a:srgbClr val="0070C0"/>
                </a:solidFill>
              </a:rPr>
            </a:br>
            <a:r>
              <a:rPr lang="ru-RU" sz="2700" dirty="0" smtClean="0">
                <a:solidFill>
                  <a:srgbClr val="0070C0"/>
                </a:solidFill>
              </a:rPr>
              <a:t>(2022 г.)</a:t>
            </a:r>
            <a:endParaRPr lang="ru-RU" sz="2700" dirty="0">
              <a:solidFill>
                <a:srgbClr val="0070C0"/>
              </a:solidFill>
            </a:endParaRPr>
          </a:p>
        </p:txBody>
      </p:sp>
      <p:pic>
        <p:nvPicPr>
          <p:cNvPr id="8" name="Содержимое 7" descr="10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7584" y="1556792"/>
            <a:ext cx="3048339" cy="2286254"/>
          </a:xfrm>
        </p:spPr>
      </p:pic>
      <p:pic>
        <p:nvPicPr>
          <p:cNvPr id="11" name="Рисунок 10" descr="++++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08104" y="1628800"/>
            <a:ext cx="2939819" cy="2204864"/>
          </a:xfrm>
          <a:prstGeom prst="rect">
            <a:avLst/>
          </a:prstGeom>
        </p:spPr>
      </p:pic>
      <p:pic>
        <p:nvPicPr>
          <p:cNvPr id="12" name="Рисунок 11" descr="WhatsApp Image 2022-06-07 at 15.02.00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7584" y="4005064"/>
            <a:ext cx="3491880" cy="2618910"/>
          </a:xfrm>
          <a:prstGeom prst="rect">
            <a:avLst/>
          </a:prstGeom>
        </p:spPr>
      </p:pic>
      <p:pic>
        <p:nvPicPr>
          <p:cNvPr id="13" name="Рисунок 12" descr="WhatsApp Image 2022-06-07 at 15.02.01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80112" y="4149080"/>
            <a:ext cx="2880320" cy="216024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</a:rPr>
              <a:t>Семейное и молодежное волонтёрство </a:t>
            </a:r>
            <a:br>
              <a:rPr lang="ru-RU" dirty="0" smtClean="0">
                <a:solidFill>
                  <a:srgbClr val="0070C0"/>
                </a:solidFill>
              </a:rPr>
            </a:br>
            <a:r>
              <a:rPr lang="ru-RU" sz="2700" dirty="0" smtClean="0">
                <a:solidFill>
                  <a:srgbClr val="0070C0"/>
                </a:solidFill>
              </a:rPr>
              <a:t>(2022 г.)</a:t>
            </a:r>
            <a:endParaRPr lang="ru-RU" sz="2700" dirty="0">
              <a:solidFill>
                <a:srgbClr val="0070C0"/>
              </a:solidFill>
            </a:endParaRPr>
          </a:p>
        </p:txBody>
      </p:sp>
      <p:pic>
        <p:nvPicPr>
          <p:cNvPr id="9" name="Содержимое 8" descr="IMG_20220920_1032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1556792"/>
            <a:ext cx="3049515" cy="2281879"/>
          </a:xfrm>
        </p:spPr>
      </p:pic>
      <p:pic>
        <p:nvPicPr>
          <p:cNvPr id="15" name="Рисунок 14" descr="IMG_20220920_1016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52417" y="2852936"/>
            <a:ext cx="2727483" cy="3645024"/>
          </a:xfrm>
          <a:prstGeom prst="rect">
            <a:avLst/>
          </a:prstGeom>
        </p:spPr>
      </p:pic>
      <p:pic>
        <p:nvPicPr>
          <p:cNvPr id="14" name="Рисунок 13" descr="IMG_20220920_10144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00192" y="620688"/>
            <a:ext cx="2421822" cy="3236536"/>
          </a:xfrm>
          <a:prstGeom prst="rect">
            <a:avLst/>
          </a:prstGeom>
        </p:spPr>
      </p:pic>
      <p:pic>
        <p:nvPicPr>
          <p:cNvPr id="16" name="Рисунок 15" descr="IMG_20220920_10201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5536" y="4077072"/>
            <a:ext cx="3240360" cy="2424683"/>
          </a:xfrm>
          <a:prstGeom prst="rect">
            <a:avLst/>
          </a:prstGeom>
        </p:spPr>
      </p:pic>
      <p:pic>
        <p:nvPicPr>
          <p:cNvPr id="17" name="Рисунок 16" descr="IMG_20220920_10203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685174" y="3573016"/>
            <a:ext cx="2051028" cy="2952328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Другая 2">
      <a:dk1>
        <a:srgbClr val="D4A7B1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101</TotalTime>
  <Words>142</Words>
  <Application>Microsoft Office PowerPoint</Application>
  <PresentationFormat>Экран (4:3)</PresentationFormat>
  <Paragraphs>37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Открытая</vt:lpstr>
      <vt:lpstr>СЕМЬИ МЕНЯЮТ МИР</vt:lpstr>
      <vt:lpstr>Развиваем добровольчество</vt:lpstr>
      <vt:lpstr>Проекты  и направления деятельности:</vt:lpstr>
      <vt:lpstr>Семейное волонтёрство  (2021 г.)</vt:lpstr>
      <vt:lpstr>Семейное добровольчество  (2022 г.)</vt:lpstr>
      <vt:lpstr>Семейное волонтёрство  (2022 г.)</vt:lpstr>
      <vt:lpstr>Семейное волонтёрство  (2022 г.)</vt:lpstr>
      <vt:lpstr>Семейное и молодёжное добровольчество (2022 г.)</vt:lpstr>
      <vt:lpstr>Семейное и молодежное волонтёрство  (2022 г.)</vt:lpstr>
      <vt:lpstr>Семейное и молодёжное добровольчество (2022 г.)</vt:lpstr>
      <vt:lpstr>Семейное волонтёрство  (2022 г.)</vt:lpstr>
      <vt:lpstr>Семейное добровольчество  (2023 г.)</vt:lpstr>
      <vt:lpstr>Молодёжное волонтёрство  (2023 г.)</vt:lpstr>
      <vt:lpstr>Семейное и молодёжное волонтёрство  (2023 г.)</vt:lpstr>
      <vt:lpstr>Семейное и молодёжное волонтёрство (2023 г.)</vt:lpstr>
      <vt:lpstr>Семейное и молодёжное волонтёрство  (2023 г.)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СЕМЬИ МЕНЯЮТ МИР</dc:title>
  <dc:creator>МАРИНА Васкан</dc:creator>
  <cp:lastModifiedBy>Марина Васкан</cp:lastModifiedBy>
  <cp:revision>41</cp:revision>
  <dcterms:created xsi:type="dcterms:W3CDTF">2023-07-15T07:57:08Z</dcterms:created>
  <dcterms:modified xsi:type="dcterms:W3CDTF">2023-07-15T09:54:05Z</dcterms:modified>
</cp:coreProperties>
</file>