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sldIdLst>
    <p:sldId id="256" r:id="rId2"/>
    <p:sldId id="278" r:id="rId3"/>
    <p:sldId id="279" r:id="rId4"/>
    <p:sldId id="258" r:id="rId5"/>
    <p:sldId id="274" r:id="rId6"/>
    <p:sldId id="275" r:id="rId7"/>
    <p:sldId id="276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8" r:id="rId16"/>
    <p:sldId id="270" r:id="rId17"/>
    <p:sldId id="271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614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84D1E-0F15-4FE0-B2E4-815F8B579A42}" type="datetimeFigureOut">
              <a:rPr lang="ru-RU" smtClean="0"/>
              <a:pPr/>
              <a:t>21.08.2023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CD7C81E5-460F-410A-AD77-CDE170D072D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84D1E-0F15-4FE0-B2E4-815F8B579A42}" type="datetimeFigureOut">
              <a:rPr lang="ru-RU" smtClean="0"/>
              <a:pPr/>
              <a:t>21.08.2023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C81E5-460F-410A-AD77-CDE170D072D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84D1E-0F15-4FE0-B2E4-815F8B579A42}" type="datetimeFigureOut">
              <a:rPr lang="ru-RU" smtClean="0"/>
              <a:pPr/>
              <a:t>21.08.2023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C81E5-460F-410A-AD77-CDE170D072D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84D1E-0F15-4FE0-B2E4-815F8B579A42}" type="datetimeFigureOut">
              <a:rPr lang="ru-RU" smtClean="0"/>
              <a:pPr/>
              <a:t>21.08.2023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CD7C81E5-460F-410A-AD77-CDE170D072D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84D1E-0F15-4FE0-B2E4-815F8B579A42}" type="datetimeFigureOut">
              <a:rPr lang="ru-RU" smtClean="0"/>
              <a:pPr/>
              <a:t>21.08.2023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C81E5-460F-410A-AD77-CDE170D072D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84D1E-0F15-4FE0-B2E4-815F8B579A42}" type="datetimeFigureOut">
              <a:rPr lang="ru-RU" smtClean="0"/>
              <a:pPr/>
              <a:t>21.08.2023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C81E5-460F-410A-AD77-CDE170D072D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84D1E-0F15-4FE0-B2E4-815F8B579A42}" type="datetimeFigureOut">
              <a:rPr lang="ru-RU" smtClean="0"/>
              <a:pPr/>
              <a:t>21.08.2023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CD7C81E5-460F-410A-AD77-CDE170D072D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84D1E-0F15-4FE0-B2E4-815F8B579A42}" type="datetimeFigureOut">
              <a:rPr lang="ru-RU" smtClean="0"/>
              <a:pPr/>
              <a:t>21.08.2023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C81E5-460F-410A-AD77-CDE170D072D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84D1E-0F15-4FE0-B2E4-815F8B579A42}" type="datetimeFigureOut">
              <a:rPr lang="ru-RU" smtClean="0"/>
              <a:pPr/>
              <a:t>21.08.2023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C81E5-460F-410A-AD77-CDE170D072D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84D1E-0F15-4FE0-B2E4-815F8B579A42}" type="datetimeFigureOut">
              <a:rPr lang="ru-RU" smtClean="0"/>
              <a:pPr/>
              <a:t>21.08.2023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C81E5-460F-410A-AD77-CDE170D072D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84D1E-0F15-4FE0-B2E4-815F8B579A42}" type="datetimeFigureOut">
              <a:rPr lang="ru-RU" smtClean="0"/>
              <a:pPr/>
              <a:t>21.08.2023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C81E5-460F-410A-AD77-CDE170D072D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8084D1E-0F15-4FE0-B2E4-815F8B579A42}" type="datetimeFigureOut">
              <a:rPr lang="ru-RU" smtClean="0"/>
              <a:pPr/>
              <a:t>21.08.2023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CD7C81E5-460F-410A-AD77-CDE170D072D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metod_mishkino@mail.ru" TargetMode="Externa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3" y="404664"/>
            <a:ext cx="9181019" cy="612068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9178" y="548680"/>
            <a:ext cx="1673302" cy="1800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3568" y="553896"/>
            <a:ext cx="607230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учреждение</a:t>
            </a:r>
          </a:p>
          <a:p>
            <a:pPr algn="ctr"/>
            <a:r>
              <a:rPr lang="ru-RU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Мишкинский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районный Дворец культуры</a:t>
            </a:r>
          </a:p>
          <a:p>
            <a:pPr algn="ctr"/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униципального района </a:t>
            </a:r>
            <a:r>
              <a:rPr lang="ru-RU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Мишкинский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</a:t>
            </a:r>
          </a:p>
          <a:p>
            <a:pPr algn="ctr"/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Башкортостан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0034" y="142852"/>
            <a:ext cx="81713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Поиск и внедрение инновационных форм и методов работы с учетом</a:t>
            </a:r>
          </a:p>
          <a:p>
            <a:pPr algn="ctr"/>
            <a:r>
              <a:rPr lang="ru-RU" sz="20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особенностей различных категорий населения</a:t>
            </a:r>
            <a:endParaRPr lang="ru-RU" sz="2000" b="1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IMG_02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4348" y="857232"/>
            <a:ext cx="3643338" cy="2428892"/>
          </a:xfrm>
          <a:prstGeom prst="rect">
            <a:avLst/>
          </a:prstGeom>
        </p:spPr>
      </p:pic>
      <p:pic>
        <p:nvPicPr>
          <p:cNvPr id="6" name="Рисунок 5" descr="IMG_021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29190" y="857232"/>
            <a:ext cx="3643339" cy="2428892"/>
          </a:xfrm>
          <a:prstGeom prst="rect">
            <a:avLst/>
          </a:prstGeom>
        </p:spPr>
      </p:pic>
      <p:pic>
        <p:nvPicPr>
          <p:cNvPr id="7" name="Рисунок 6" descr="P104021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2910" y="3857628"/>
            <a:ext cx="3214709" cy="2411032"/>
          </a:xfrm>
          <a:prstGeom prst="rect">
            <a:avLst/>
          </a:prstGeom>
        </p:spPr>
      </p:pic>
      <p:pic>
        <p:nvPicPr>
          <p:cNvPr id="8" name="Рисунок 7" descr="IMG_004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72066" y="3881462"/>
            <a:ext cx="3393273" cy="226218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17206" y="3286124"/>
            <a:ext cx="20261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Новогодний утренник </a:t>
            </a:r>
          </a:p>
          <a:p>
            <a:pPr algn="ctr"/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для пожилых людей</a:t>
            </a:r>
            <a:endParaRPr lang="ru-RU" sz="1400" b="1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1472" y="6357958"/>
            <a:ext cx="33675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Работа с детьми в период каникул</a:t>
            </a:r>
            <a:endParaRPr lang="ru-RU" sz="1600" b="1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857884" y="6357958"/>
            <a:ext cx="19937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День защиты детей</a:t>
            </a:r>
            <a:endParaRPr lang="ru-RU" sz="1600" b="1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4293096"/>
            <a:ext cx="864096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Дворец культуры располагает необходимым числом специалистов в соответствии со штатным расписанием. Специалисты имеют соответствующую профессиональную подготовку, обладают знаниями и опытом, необходимыми для выполнения возложенных на них обязанностей. У специалистов каждой категории имеются должностные инструкции.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76672"/>
            <a:ext cx="4392488" cy="292718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476672"/>
            <a:ext cx="4392488" cy="292718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15616" y="3573016"/>
            <a:ext cx="25620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МБУ-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Мишкинский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РДК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65588" y="3573016"/>
            <a:ext cx="4295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Мишкинский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районный Дворец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кульутры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3108" y="214290"/>
            <a:ext cx="50913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Средняя наполняемость зрительного зала </a:t>
            </a:r>
          </a:p>
          <a:p>
            <a:r>
              <a:rPr lang="ru-RU" sz="20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культурно – </a:t>
            </a:r>
            <a:r>
              <a:rPr lang="ru-RU" sz="2000" b="1" dirty="0" err="1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досуговых</a:t>
            </a:r>
            <a:r>
              <a:rPr lang="ru-RU" sz="20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мероприятиях</a:t>
            </a:r>
            <a:endParaRPr lang="ru-RU" sz="2000" b="1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IMG_947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1000108"/>
            <a:ext cx="4250529" cy="2833686"/>
          </a:xfrm>
          <a:prstGeom prst="rect">
            <a:avLst/>
          </a:prstGeom>
        </p:spPr>
      </p:pic>
      <p:pic>
        <p:nvPicPr>
          <p:cNvPr id="4" name="Рисунок 3" descr="IMG_035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4876" y="1000108"/>
            <a:ext cx="4286246" cy="2857498"/>
          </a:xfrm>
          <a:prstGeom prst="rect">
            <a:avLst/>
          </a:prstGeom>
        </p:spPr>
      </p:pic>
      <p:pic>
        <p:nvPicPr>
          <p:cNvPr id="5" name="Рисунок 4" descr="IMG_023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4876" y="3929066"/>
            <a:ext cx="4250527" cy="2833685"/>
          </a:xfrm>
          <a:prstGeom prst="rect">
            <a:avLst/>
          </a:prstGeom>
        </p:spPr>
      </p:pic>
      <p:pic>
        <p:nvPicPr>
          <p:cNvPr id="8" name="Рисунок 7" descr="IMG_946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4282" y="3952900"/>
            <a:ext cx="4250529" cy="28336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G_002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72066" y="1428736"/>
            <a:ext cx="3107553" cy="2071702"/>
          </a:xfrm>
          <a:prstGeom prst="rect">
            <a:avLst/>
          </a:prstGeom>
        </p:spPr>
      </p:pic>
      <p:pic>
        <p:nvPicPr>
          <p:cNvPr id="2" name="Рисунок 1" descr="IMG_229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4348" y="1357298"/>
            <a:ext cx="3071834" cy="204788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7158" y="0"/>
            <a:ext cx="84178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Взаимодействие с муниципальными и региональными учреждениями </a:t>
            </a:r>
          </a:p>
          <a:p>
            <a:pPr algn="ctr"/>
            <a:r>
              <a:rPr lang="ru-RU" sz="20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культуры, образования, молодежи, социального обеспечения</a:t>
            </a:r>
            <a:endParaRPr lang="ru-RU" sz="2000" b="1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IMG_0001.JPG"/>
          <p:cNvPicPr>
            <a:picLocks noChangeAspect="1"/>
          </p:cNvPicPr>
          <p:nvPr/>
        </p:nvPicPr>
        <p:blipFill>
          <a:blip r:embed="rId4" cstate="print"/>
          <a:srcRect t="33750" b="17499"/>
          <a:stretch>
            <a:fillRect/>
          </a:stretch>
        </p:blipFill>
        <p:spPr>
          <a:xfrm>
            <a:off x="5072066" y="1428736"/>
            <a:ext cx="1357322" cy="441134"/>
          </a:xfrm>
          <a:prstGeom prst="rect">
            <a:avLst/>
          </a:prstGeom>
        </p:spPr>
      </p:pic>
      <p:pic>
        <p:nvPicPr>
          <p:cNvPr id="6" name="Рисунок 5" descr="IMG_814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85786" y="4429132"/>
            <a:ext cx="3036115" cy="2024077"/>
          </a:xfrm>
          <a:prstGeom prst="rect">
            <a:avLst/>
          </a:prstGeom>
        </p:spPr>
      </p:pic>
      <p:pic>
        <p:nvPicPr>
          <p:cNvPr id="11" name="Рисунок 10" descr="IMG_5677.JPG"/>
          <p:cNvPicPr>
            <a:picLocks noChangeAspect="1"/>
          </p:cNvPicPr>
          <p:nvPr/>
        </p:nvPicPr>
        <p:blipFill>
          <a:blip r:embed="rId6" cstate="print"/>
          <a:srcRect l="13333" t="19999" r="11667" b="12500"/>
          <a:stretch>
            <a:fillRect/>
          </a:stretch>
        </p:blipFill>
        <p:spPr>
          <a:xfrm>
            <a:off x="5000628" y="4443420"/>
            <a:ext cx="3309961" cy="198597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00298" y="714356"/>
            <a:ext cx="4384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2">
                    <a:lumMod val="50000"/>
                  </a:schemeClr>
                </a:solidFill>
              </a:rPr>
              <a:t>Мишкинский РДК тесно взаимодействует:</a:t>
            </a:r>
            <a:endParaRPr lang="ru-RU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86314" y="1000108"/>
            <a:ext cx="34923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 марийским  </a:t>
            </a:r>
            <a:r>
              <a:rPr lang="ru-RU" sz="1200" b="1" dirty="0" err="1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историко</a:t>
            </a:r>
            <a:r>
              <a:rPr lang="ru-RU" sz="12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– культурным центром</a:t>
            </a:r>
          </a:p>
          <a:p>
            <a:pPr algn="ctr"/>
            <a:r>
              <a:rPr lang="ru-RU" sz="12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с. Мишкино и Домом Дружбы народов РБ </a:t>
            </a:r>
            <a:endParaRPr lang="ru-RU" sz="1200" b="1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42976" y="1000108"/>
            <a:ext cx="22973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 православной церковью</a:t>
            </a:r>
            <a:endParaRPr lang="ru-RU" sz="1400" b="1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28662" y="3357562"/>
            <a:ext cx="26320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Благотворительный концерт </a:t>
            </a:r>
          </a:p>
          <a:p>
            <a:pPr algn="ctr"/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пользу строительства храма</a:t>
            </a:r>
            <a:endParaRPr lang="ru-RU" sz="1400" b="1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286380" y="3429000"/>
            <a:ext cx="26763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Обрядовый праздник «</a:t>
            </a:r>
            <a:r>
              <a:rPr lang="ru-RU" sz="1400" b="1" dirty="0" err="1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Уярня</a:t>
            </a:r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1400" b="1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96384" y="4071942"/>
            <a:ext cx="23886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 детской школой искусств</a:t>
            </a:r>
            <a:endParaRPr lang="ru-RU" sz="1400" b="1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857752" y="4071942"/>
            <a:ext cx="36969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дошкольными учреждениями с. Мишкино</a:t>
            </a:r>
            <a:endParaRPr lang="ru-RU" sz="1400" b="1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857884" y="6429396"/>
            <a:ext cx="17690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День защиты детей</a:t>
            </a:r>
            <a:endParaRPr lang="ru-RU" sz="1400" b="1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85720" y="6429396"/>
            <a:ext cx="38089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Отчетный концерт детской школы искусств</a:t>
            </a:r>
            <a:endParaRPr lang="ru-RU" sz="1400" b="1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G_419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472" y="642918"/>
            <a:ext cx="4143372" cy="2762248"/>
          </a:xfrm>
          <a:prstGeom prst="rect">
            <a:avLst/>
          </a:prstGeom>
        </p:spPr>
      </p:pic>
      <p:pic>
        <p:nvPicPr>
          <p:cNvPr id="7" name="Рисунок 6" descr="IMG_7517.JPG"/>
          <p:cNvPicPr>
            <a:picLocks noChangeAspect="1"/>
          </p:cNvPicPr>
          <p:nvPr/>
        </p:nvPicPr>
        <p:blipFill>
          <a:blip r:embed="rId3" cstate="print"/>
          <a:srcRect t="12500" r="18750"/>
          <a:stretch>
            <a:fillRect/>
          </a:stretch>
        </p:blipFill>
        <p:spPr>
          <a:xfrm>
            <a:off x="5143504" y="642918"/>
            <a:ext cx="3786214" cy="2718308"/>
          </a:xfrm>
          <a:prstGeom prst="rect">
            <a:avLst/>
          </a:prstGeom>
        </p:spPr>
      </p:pic>
      <p:pic>
        <p:nvPicPr>
          <p:cNvPr id="8" name="Рисунок 7" descr="1430304393_hanym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3108" y="4000504"/>
            <a:ext cx="4470353" cy="24288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71736" y="6457890"/>
            <a:ext cx="36962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Конкурс «</a:t>
            </a:r>
            <a:r>
              <a:rPr lang="ru-RU" sz="2000" b="1" dirty="0" err="1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Ханым</a:t>
            </a:r>
            <a:r>
              <a:rPr lang="ru-RU" sz="20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2000" b="1" dirty="0" err="1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солтаным</a:t>
            </a:r>
            <a:r>
              <a:rPr lang="ru-RU" sz="20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000" b="1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14414" y="3429000"/>
            <a:ext cx="30628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Конкурс красавиц «</a:t>
            </a:r>
            <a:r>
              <a:rPr lang="ru-RU" sz="1600" b="1" dirty="0" err="1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Саскавий</a:t>
            </a:r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1600" b="1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00694" y="3357562"/>
            <a:ext cx="32369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Конкурс молодых исполнителей </a:t>
            </a:r>
          </a:p>
          <a:p>
            <a:pPr algn="ctr"/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марийской песни «</a:t>
            </a:r>
            <a:r>
              <a:rPr lang="ru-RU" sz="1600" b="1" dirty="0" err="1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Яндар</a:t>
            </a:r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йук</a:t>
            </a:r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1600" b="1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28728" y="142852"/>
            <a:ext cx="7063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 учреждениями культуры </a:t>
            </a:r>
            <a:r>
              <a:rPr lang="ru-RU" sz="1600" b="1" dirty="0" err="1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Мишкинского</a:t>
            </a:r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района, </a:t>
            </a:r>
            <a:r>
              <a:rPr lang="ru-RU" sz="1600" b="1" dirty="0" err="1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близлежайших</a:t>
            </a:r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районов</a:t>
            </a:r>
            <a:endParaRPr lang="ru-RU" sz="1600" b="1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ч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86050" y="1093574"/>
            <a:ext cx="4000528" cy="197823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57224" y="142852"/>
            <a:ext cx="75671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Работа со средствами массовой информации, информационная </a:t>
            </a:r>
            <a:endParaRPr lang="en-US" sz="2000" b="1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en-US" sz="20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PR - </a:t>
            </a:r>
            <a:r>
              <a:rPr lang="ru-RU" sz="20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деятельность</a:t>
            </a:r>
            <a:endParaRPr lang="ru-RU" sz="2000" b="1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KT_99-100_23_05_15-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03562" y="642918"/>
            <a:ext cx="2997594" cy="4115571"/>
          </a:xfrm>
          <a:prstGeom prst="rect">
            <a:avLst/>
          </a:prstGeom>
        </p:spPr>
      </p:pic>
      <p:pic>
        <p:nvPicPr>
          <p:cNvPr id="4" name="Рисунок 3" descr="Безымянный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3077" y="983416"/>
            <a:ext cx="3214678" cy="4017220"/>
          </a:xfrm>
          <a:prstGeom prst="rect">
            <a:avLst/>
          </a:prstGeom>
        </p:spPr>
      </p:pic>
      <p:pic>
        <p:nvPicPr>
          <p:cNvPr id="6" name="Рисунок 5" descr="контакт РДК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42976" y="3714728"/>
            <a:ext cx="2227756" cy="3143272"/>
          </a:xfrm>
          <a:prstGeom prst="rect">
            <a:avLst/>
          </a:prstGeom>
        </p:spPr>
      </p:pic>
      <p:pic>
        <p:nvPicPr>
          <p:cNvPr id="7" name="Рисунок 6" descr="рдк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15949" y="3786190"/>
            <a:ext cx="2484811" cy="307181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0" y="5929330"/>
            <a:ext cx="33217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https://vk.com/club99433807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00672" y="5480933"/>
            <a:ext cx="25203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http://www.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мрдк.рф</a:t>
            </a:r>
            <a:r>
              <a:rPr lang="ru-RU" sz="20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endParaRPr lang="ru-RU" sz="2000" b="1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5720" y="500042"/>
            <a:ext cx="30439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2">
                    <a:lumMod val="25000"/>
                  </a:schemeClr>
                </a:solidFill>
              </a:rPr>
              <a:t>Каждое мероприятие, проведенное в РДК,</a:t>
            </a:r>
          </a:p>
          <a:p>
            <a:pPr algn="ctr"/>
            <a:r>
              <a:rPr lang="ru-RU" sz="1200" b="1" dirty="0" smtClean="0">
                <a:solidFill>
                  <a:schemeClr val="bg2">
                    <a:lumMod val="25000"/>
                  </a:schemeClr>
                </a:solidFill>
              </a:rPr>
              <a:t> освещается в районной газете «Дружба»</a:t>
            </a:r>
            <a:endParaRPr lang="ru-RU" sz="12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00364" y="3071810"/>
            <a:ext cx="303320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Наиболее важные мероприятия освещаются</a:t>
            </a:r>
          </a:p>
          <a:p>
            <a:pPr algn="ctr"/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 в газете «</a:t>
            </a:r>
            <a:r>
              <a:rPr lang="ru-RU" sz="1100" b="1" dirty="0" err="1" smtClean="0">
                <a:latin typeface="Times New Roman" pitchFamily="18" charset="0"/>
                <a:cs typeface="Times New Roman" pitchFamily="18" charset="0"/>
              </a:rPr>
              <a:t>Чолман</a:t>
            </a:r>
            <a:r>
              <a:rPr lang="ru-RU" sz="1100" b="1" dirty="0" smtClean="0">
                <a:latin typeface="Times New Roman" pitchFamily="18" charset="0"/>
                <a:cs typeface="Times New Roman" pitchFamily="18" charset="0"/>
              </a:rPr>
              <a:t>» г. </a:t>
            </a:r>
            <a:r>
              <a:rPr lang="ru-RU" sz="1100" b="1" dirty="0" err="1" smtClean="0">
                <a:latin typeface="Times New Roman" pitchFamily="18" charset="0"/>
                <a:cs typeface="Times New Roman" pitchFamily="18" charset="0"/>
              </a:rPr>
              <a:t>Нефтекамск</a:t>
            </a:r>
            <a:endParaRPr lang="ru-RU" sz="11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57224" y="214290"/>
            <a:ext cx="76932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Наличие дипломов, благодарностей, почетных грамот</a:t>
            </a:r>
          </a:p>
          <a:p>
            <a:pPr algn="ctr"/>
            <a:r>
              <a:rPr lang="ru-RU" sz="20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региональных или федеральных органов управления культурой</a:t>
            </a:r>
            <a:endParaRPr lang="ru-RU" sz="2000" b="1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салют победы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1000108"/>
            <a:ext cx="2548629" cy="3643314"/>
          </a:xfrm>
          <a:prstGeom prst="rect">
            <a:avLst/>
          </a:prstGeom>
        </p:spPr>
      </p:pic>
      <p:pic>
        <p:nvPicPr>
          <p:cNvPr id="4" name="Рисунок 3" descr="Мишкинский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86116" y="1000108"/>
            <a:ext cx="2648408" cy="3670894"/>
          </a:xfrm>
          <a:prstGeom prst="rect">
            <a:avLst/>
          </a:prstGeom>
        </p:spPr>
      </p:pic>
      <p:pic>
        <p:nvPicPr>
          <p:cNvPr id="5" name="Рисунок 4" descr="сканирование0001 (5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57950" y="1034678"/>
            <a:ext cx="2521814" cy="3608768"/>
          </a:xfrm>
          <a:prstGeom prst="rect">
            <a:avLst/>
          </a:prstGeom>
        </p:spPr>
      </p:pic>
      <p:pic>
        <p:nvPicPr>
          <p:cNvPr id="6" name="Рисунок 5" descr="сканирование0001 (6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71670" y="3500438"/>
            <a:ext cx="2318028" cy="3286123"/>
          </a:xfrm>
          <a:prstGeom prst="rect">
            <a:avLst/>
          </a:prstGeom>
        </p:spPr>
      </p:pic>
      <p:pic>
        <p:nvPicPr>
          <p:cNvPr id="7" name="Рисунок 6" descr="Арт - ладья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881010" y="3500438"/>
            <a:ext cx="2284532" cy="32861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канирование00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71414"/>
            <a:ext cx="2714644" cy="3820240"/>
          </a:xfrm>
          <a:prstGeom prst="rect">
            <a:avLst/>
          </a:prstGeom>
        </p:spPr>
      </p:pic>
      <p:pic>
        <p:nvPicPr>
          <p:cNvPr id="4" name="Рисунок 3" descr="сканирование0001 (7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14678" y="71414"/>
            <a:ext cx="2714644" cy="3806868"/>
          </a:xfrm>
          <a:prstGeom prst="rect">
            <a:avLst/>
          </a:prstGeom>
        </p:spPr>
      </p:pic>
      <p:pic>
        <p:nvPicPr>
          <p:cNvPr id="7" name="Рисунок 6" descr="сканирование000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43636" y="71414"/>
            <a:ext cx="2666757" cy="3786190"/>
          </a:xfrm>
          <a:prstGeom prst="rect">
            <a:avLst/>
          </a:prstGeom>
        </p:spPr>
      </p:pic>
      <p:pic>
        <p:nvPicPr>
          <p:cNvPr id="2" name="Рисунок 1" descr="сканирование0001 (2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428860" y="3774200"/>
            <a:ext cx="4286280" cy="3012386"/>
          </a:xfrm>
          <a:prstGeom prst="rect">
            <a:avLst/>
          </a:prstGeom>
        </p:spPr>
      </p:pic>
      <p:pic>
        <p:nvPicPr>
          <p:cNvPr id="6" name="Рисунок 5" descr="сканирование0001 (3)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1406" y="3643314"/>
            <a:ext cx="2241330" cy="3214686"/>
          </a:xfrm>
          <a:prstGeom prst="rect">
            <a:avLst/>
          </a:prstGeom>
        </p:spPr>
      </p:pic>
      <p:pic>
        <p:nvPicPr>
          <p:cNvPr id="11" name="Рисунок 10" descr="сканирование0004 (5)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776259" y="3643314"/>
            <a:ext cx="2296335" cy="32146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49" y="5517232"/>
            <a:ext cx="1008112" cy="108456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491880" y="452034"/>
            <a:ext cx="540060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учреждение –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Мишкинский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районный Дворец культуры муниципального района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Мишкинский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 Республики Башкортостан является правопреемником МУ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Мишкинского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районного Дворца культуры муниципального района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Мишкинский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 Республики Башкортостан и созданного в соответствии с постановлением Главы администрации муниципального района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Мишкинский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 Республики Башкортостан № 5 от 16 января 2006 года. Сегодня учреждение – хранитель народных традиций, собиратель фольклора, участник престижных Всероссийских, Республиканских фестивалей, конкурсов и праздников. Здесь работает сплоченная команда из преданных делу, талантливых единомышленников. Возглавляет коллектив с 2017 года Ханов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Азат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Муллаханович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80" y="260648"/>
            <a:ext cx="3140968" cy="31409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6260" y="3717032"/>
            <a:ext cx="29910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Директор </a:t>
            </a:r>
          </a:p>
          <a:p>
            <a:pPr algn="ctr"/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Азат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Муллаханович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Ханов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9136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49" y="5517232"/>
            <a:ext cx="1008112" cy="108456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25926" y="2309206"/>
            <a:ext cx="8652031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Учреждение является некоммерческой организацией, созданной для выполнения работ и оказания услуг в сфере культуры.</a:t>
            </a:r>
          </a:p>
          <a:p>
            <a:pPr algn="just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Целями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 являются:</a:t>
            </a:r>
          </a:p>
          <a:p>
            <a:pPr algn="just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условий для формирования и удовлетворения культурных запросов населения;</a:t>
            </a:r>
          </a:p>
          <a:p>
            <a:pPr algn="just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духовного развития и активного отдыха населения;</a:t>
            </a:r>
          </a:p>
          <a:p>
            <a:pPr algn="just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предоставление населению разнообразных услуг социально культурного, просветительского и развлекательного характера.</a:t>
            </a:r>
          </a:p>
          <a:p>
            <a:pPr algn="just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выполнения поставленных целей учреждение осуществляет следующие виды деятельности:</a:t>
            </a:r>
          </a:p>
          <a:p>
            <a:pPr algn="just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услуга по показу спектаклей, концертов, концертных программ и иных зрелищных мероприятий;</a:t>
            </a:r>
          </a:p>
          <a:p>
            <a:pPr algn="just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по созданию спектаклей, концертов, концертных программ и иных зрелищных мероприятий;</a:t>
            </a:r>
          </a:p>
          <a:p>
            <a:pPr algn="just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по сохранению нематериального культурного наследия народов Республики Башкортостан в области традиционной народной культуры;</a:t>
            </a:r>
          </a:p>
          <a:p>
            <a:pPr algn="just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по проведению фестивалей, выставок, смотров, конкурсов и иных программных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мероприятий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4581187"/>
            <a:ext cx="3220561" cy="214620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60747"/>
            <a:ext cx="3096344" cy="206342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3" r="3538" b="19276"/>
          <a:stretch/>
        </p:blipFill>
        <p:spPr>
          <a:xfrm>
            <a:off x="5258234" y="191215"/>
            <a:ext cx="3254407" cy="206084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4562705"/>
            <a:ext cx="3248294" cy="2164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470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IMG_0002.JPG"/>
          <p:cNvPicPr>
            <a:picLocks noChangeAspect="1"/>
          </p:cNvPicPr>
          <p:nvPr/>
        </p:nvPicPr>
        <p:blipFill>
          <a:blip r:embed="rId2" cstate="print"/>
          <a:srcRect r="17500"/>
          <a:stretch>
            <a:fillRect/>
          </a:stretch>
        </p:blipFill>
        <p:spPr>
          <a:xfrm>
            <a:off x="1" y="2268693"/>
            <a:ext cx="2319918" cy="1928826"/>
          </a:xfrm>
          <a:prstGeom prst="rect">
            <a:avLst/>
          </a:prstGeom>
        </p:spPr>
      </p:pic>
      <p:pic>
        <p:nvPicPr>
          <p:cNvPr id="5" name="Рисунок 4" descr="IMG_0022.JPG"/>
          <p:cNvPicPr>
            <a:picLocks noChangeAspect="1"/>
          </p:cNvPicPr>
          <p:nvPr/>
        </p:nvPicPr>
        <p:blipFill>
          <a:blip r:embed="rId3" cstate="print"/>
          <a:srcRect r="16788"/>
          <a:stretch>
            <a:fillRect/>
          </a:stretch>
        </p:blipFill>
        <p:spPr>
          <a:xfrm>
            <a:off x="3258306" y="4714884"/>
            <a:ext cx="2643174" cy="2117617"/>
          </a:xfrm>
          <a:prstGeom prst="rect">
            <a:avLst/>
          </a:prstGeom>
        </p:spPr>
      </p:pic>
      <p:pic>
        <p:nvPicPr>
          <p:cNvPr id="7" name="Рисунок 6" descr="IMG_003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4509120"/>
            <a:ext cx="3250432" cy="2166954"/>
          </a:xfrm>
          <a:prstGeom prst="rect">
            <a:avLst/>
          </a:prstGeom>
        </p:spPr>
      </p:pic>
      <p:pic>
        <p:nvPicPr>
          <p:cNvPr id="10" name="Рисунок 9" descr="IMG_000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18779" y="4532958"/>
            <a:ext cx="3214674" cy="2143116"/>
          </a:xfrm>
          <a:prstGeom prst="rect">
            <a:avLst/>
          </a:prstGeom>
        </p:spPr>
      </p:pic>
      <p:pic>
        <p:nvPicPr>
          <p:cNvPr id="4" name="Рисунок 3" descr="IMG_002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754" y="132088"/>
            <a:ext cx="2321703" cy="1619240"/>
          </a:xfrm>
          <a:prstGeom prst="rect">
            <a:avLst/>
          </a:prstGeom>
        </p:spPr>
      </p:pic>
      <p:pic>
        <p:nvPicPr>
          <p:cNvPr id="12" name="Рисунок 11" descr="IMG_0007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516579" y="132088"/>
            <a:ext cx="2643206" cy="1762138"/>
          </a:xfrm>
          <a:prstGeom prst="rect">
            <a:avLst/>
          </a:prstGeom>
        </p:spPr>
      </p:pic>
      <p:pic>
        <p:nvPicPr>
          <p:cNvPr id="13" name="Рисунок 12" descr="IMG_0029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500826" y="2268693"/>
            <a:ext cx="2643174" cy="176211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404861" y="83021"/>
            <a:ext cx="4104820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учреждение –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Мишкинский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районный Дворец культуры располагается в двухэтажном здании общей площадью 1514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кв.м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доступном населению. Здание оборудовано системами водо- , тепло- , энергоснабжения и канализации; оснащено телефонной связью, выходом в информационно-коммуникационную сеть интернет. На здании Дворца культуры имеются вывески с указанием наименования учреждения на русском языке, режима работы, информационно-рекламным стендом. Учреждение осуществляет деятельность по оказанию услуг гражданам всех возрастов.</a:t>
            </a:r>
          </a:p>
          <a:p>
            <a:pPr algn="just"/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фойе Дома культуры расположены информационные стенды, содержащие информацию о структуре учреждения, порядке и условиях оказания театральных услуг; перечень оказываемых услуг; тарифы на услуги, а также нормативно-правовые документы, регламентирующие деятельность учреждения.</a:t>
            </a:r>
          </a:p>
          <a:p>
            <a:pPr algn="just"/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 Дворце культуры имеются комнаты для работы с клубными формированиями, для проведения репетиций, служебные помещения, санузел, гардероб для посетителей, зрительный зал.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IMG_0010.JPG"/>
          <p:cNvPicPr>
            <a:picLocks noChangeAspect="1"/>
          </p:cNvPicPr>
          <p:nvPr/>
        </p:nvPicPr>
        <p:blipFill>
          <a:blip r:embed="rId2" cstate="print"/>
          <a:srcRect l="6723"/>
          <a:stretch>
            <a:fillRect/>
          </a:stretch>
        </p:blipFill>
        <p:spPr>
          <a:xfrm>
            <a:off x="-32" y="3643313"/>
            <a:ext cx="3964776" cy="2833685"/>
          </a:xfrm>
          <a:prstGeom prst="rect">
            <a:avLst/>
          </a:prstGeom>
        </p:spPr>
      </p:pic>
      <p:pic>
        <p:nvPicPr>
          <p:cNvPr id="5" name="Рисунок 4" descr="IMG_0020.JPG"/>
          <p:cNvPicPr>
            <a:picLocks noChangeAspect="1"/>
          </p:cNvPicPr>
          <p:nvPr/>
        </p:nvPicPr>
        <p:blipFill>
          <a:blip r:embed="rId3" cstate="print"/>
          <a:srcRect t="48828" r="17187"/>
          <a:stretch>
            <a:fillRect/>
          </a:stretch>
        </p:blipFill>
        <p:spPr>
          <a:xfrm>
            <a:off x="4929190" y="500042"/>
            <a:ext cx="4214810" cy="2357454"/>
          </a:xfrm>
          <a:prstGeom prst="rect">
            <a:avLst/>
          </a:prstGeom>
        </p:spPr>
      </p:pic>
      <p:pic>
        <p:nvPicPr>
          <p:cNvPr id="2" name="Рисунок 1" descr="IMG_001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2844" y="71435"/>
            <a:ext cx="5036347" cy="3357565"/>
          </a:xfrm>
          <a:prstGeom prst="rect">
            <a:avLst/>
          </a:prstGeom>
        </p:spPr>
      </p:pic>
      <p:pic>
        <p:nvPicPr>
          <p:cNvPr id="3" name="Рисунок 2" descr="IMG_0040.JPG"/>
          <p:cNvPicPr>
            <a:picLocks noChangeAspect="1"/>
          </p:cNvPicPr>
          <p:nvPr/>
        </p:nvPicPr>
        <p:blipFill>
          <a:blip r:embed="rId5" cstate="print"/>
          <a:srcRect b="7812"/>
          <a:stretch>
            <a:fillRect/>
          </a:stretch>
        </p:blipFill>
        <p:spPr>
          <a:xfrm>
            <a:off x="3477437" y="3347885"/>
            <a:ext cx="5595157" cy="34387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ChangeArrowheads="1"/>
          </p:cNvSpPr>
          <p:nvPr/>
        </p:nvSpPr>
        <p:spPr bwMode="auto">
          <a:xfrm>
            <a:off x="2843808" y="0"/>
            <a:ext cx="3384376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Рисунок 8" descr="IMG_0018.JPG"/>
          <p:cNvPicPr>
            <a:picLocks noChangeAspect="1"/>
          </p:cNvPicPr>
          <p:nvPr/>
        </p:nvPicPr>
        <p:blipFill>
          <a:blip r:embed="rId2" cstate="print"/>
          <a:srcRect l="35938" r="26562"/>
          <a:stretch>
            <a:fillRect/>
          </a:stretch>
        </p:blipFill>
        <p:spPr>
          <a:xfrm>
            <a:off x="0" y="238124"/>
            <a:ext cx="2236906" cy="3976694"/>
          </a:xfrm>
          <a:prstGeom prst="rect">
            <a:avLst/>
          </a:prstGeom>
        </p:spPr>
      </p:pic>
      <p:pic>
        <p:nvPicPr>
          <p:cNvPr id="12" name="Рисунок 11" descr="IMG_0021.JPG"/>
          <p:cNvPicPr>
            <a:picLocks noChangeAspect="1"/>
          </p:cNvPicPr>
          <p:nvPr/>
        </p:nvPicPr>
        <p:blipFill>
          <a:blip r:embed="rId3" cstate="print"/>
          <a:srcRect r="25781"/>
          <a:stretch>
            <a:fillRect/>
          </a:stretch>
        </p:blipFill>
        <p:spPr>
          <a:xfrm>
            <a:off x="1" y="4357694"/>
            <a:ext cx="2359389" cy="2119306"/>
          </a:xfrm>
          <a:prstGeom prst="rect">
            <a:avLst/>
          </a:prstGeom>
        </p:spPr>
      </p:pic>
      <p:pic>
        <p:nvPicPr>
          <p:cNvPr id="13" name="Рисунок 12" descr="IMG_0026.JPG"/>
          <p:cNvPicPr>
            <a:picLocks noChangeAspect="1"/>
          </p:cNvPicPr>
          <p:nvPr/>
        </p:nvPicPr>
        <p:blipFill>
          <a:blip r:embed="rId4" cstate="print"/>
          <a:srcRect l="13699"/>
          <a:stretch>
            <a:fillRect/>
          </a:stretch>
        </p:blipFill>
        <p:spPr>
          <a:xfrm>
            <a:off x="6893735" y="4500570"/>
            <a:ext cx="2250265" cy="1738303"/>
          </a:xfrm>
          <a:prstGeom prst="rect">
            <a:avLst/>
          </a:prstGeom>
        </p:spPr>
      </p:pic>
      <p:pic>
        <p:nvPicPr>
          <p:cNvPr id="14" name="Рисунок 13" descr="IMG_003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6602056" y="1208464"/>
            <a:ext cx="2964645" cy="197643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411760" y="474345"/>
            <a:ext cx="444624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проведения культурно-массовых мероприятий Дворец культуры оснащен видео и музыкальной аппаратурой. Имеется мультимедийное оборудование. Всё имеющееся оборудование , аппаратура отвечают требования стандартов, технических условий, других нормативных документов и обеспечивают надлежащее качество предоставляемых услуг соответствующих видов. Оборудование, приборы и аппаратура используются строго по назначению в соответствии с эксплуатационными документами, содержатся в технически исправном состоянии, систематически проверяются. В целях обеспечения открытости и доступности информации о деятельности Дома культуры функционирует официальный сайт, а также можно отправлять сообщения на электронную почту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metod_mishkino@mail.ru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00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285728"/>
            <a:ext cx="4250529" cy="2833686"/>
          </a:xfrm>
          <a:prstGeom prst="rect">
            <a:avLst/>
          </a:prstGeom>
        </p:spPr>
      </p:pic>
      <p:pic>
        <p:nvPicPr>
          <p:cNvPr id="3" name="Рисунок 2" descr="IMG_003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3438" y="285728"/>
            <a:ext cx="4321967" cy="2881311"/>
          </a:xfrm>
          <a:prstGeom prst="rect">
            <a:avLst/>
          </a:prstGeom>
        </p:spPr>
      </p:pic>
      <p:pic>
        <p:nvPicPr>
          <p:cNvPr id="4" name="Рисунок 3" descr="IMG_003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2844" y="3643314"/>
            <a:ext cx="4250529" cy="2833686"/>
          </a:xfrm>
          <a:prstGeom prst="rect">
            <a:avLst/>
          </a:prstGeom>
        </p:spPr>
      </p:pic>
      <p:pic>
        <p:nvPicPr>
          <p:cNvPr id="5" name="Рисунок 4" descr="IMG_003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14810" y="3429000"/>
            <a:ext cx="4750595" cy="31670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Народники\Народные коллективы Мишкинского района\Народные коллективы\НАТ Эрвел\Народный ансамбль танца Эрвел руководитель И. Е. Имаева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4876" y="3381374"/>
            <a:ext cx="4050189" cy="2700127"/>
          </a:xfrm>
          <a:prstGeom prst="rect">
            <a:avLst/>
          </a:prstGeom>
          <a:noFill/>
        </p:spPr>
      </p:pic>
      <p:pic>
        <p:nvPicPr>
          <p:cNvPr id="3" name="Рисунок 2" descr="Народный хор работников культуры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14546" y="214290"/>
            <a:ext cx="4643470" cy="2594349"/>
          </a:xfrm>
          <a:prstGeom prst="rect">
            <a:avLst/>
          </a:prstGeom>
        </p:spPr>
      </p:pic>
      <p:pic>
        <p:nvPicPr>
          <p:cNvPr id="5" name="Рисунок 4" descr="Народный театр У илыш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5720" y="3429000"/>
            <a:ext cx="4036215" cy="269081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85984" y="2857496"/>
            <a:ext cx="44590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Народный хор работников культуры</a:t>
            </a:r>
            <a:endParaRPr lang="ru-RU" sz="2000" b="1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2910" y="6286520"/>
            <a:ext cx="33797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Народный театр «У </a:t>
            </a:r>
            <a:r>
              <a:rPr lang="ru-RU" sz="2000" b="1" dirty="0" err="1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илыш</a:t>
            </a:r>
            <a:r>
              <a:rPr lang="ru-RU" sz="20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000" b="1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43438" y="6286520"/>
            <a:ext cx="43561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Народный ансамбль танца «</a:t>
            </a:r>
            <a:r>
              <a:rPr lang="ru-RU" sz="2000" b="1" dirty="0" err="1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Эрвел</a:t>
            </a:r>
            <a:r>
              <a:rPr lang="ru-RU" sz="20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000" b="1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Народный ансамбль народных инструментов Эрвел руководитель С. В. Шахмадеев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596" y="357166"/>
            <a:ext cx="4572000" cy="3048000"/>
          </a:xfrm>
          <a:prstGeom prst="rect">
            <a:avLst/>
          </a:prstGeom>
        </p:spPr>
      </p:pic>
      <p:pic>
        <p:nvPicPr>
          <p:cNvPr id="3" name="Рисунок 2" descr="Народный вокальный ансамбль ветеранов Мишкан сем руководитель З. Б. Айгишев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3500438"/>
            <a:ext cx="4214842" cy="316113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29256" y="1285860"/>
            <a:ext cx="3015569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Народный ансамбль </a:t>
            </a:r>
          </a:p>
          <a:p>
            <a:pPr algn="ctr"/>
            <a:r>
              <a:rPr lang="ru-RU" sz="20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народных инструментов</a:t>
            </a:r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57158" y="4786322"/>
            <a:ext cx="39408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Народный вокальный ансамбль</a:t>
            </a:r>
          </a:p>
          <a:p>
            <a:pPr algn="ctr"/>
            <a:r>
              <a:rPr lang="ru-RU" sz="20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ветеранов «</a:t>
            </a:r>
            <a:r>
              <a:rPr lang="ru-RU" sz="2000" b="1" dirty="0" err="1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Мишкан</a:t>
            </a:r>
            <a:r>
              <a:rPr lang="ru-RU" sz="20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сем»</a:t>
            </a:r>
            <a:endParaRPr lang="ru-RU" sz="2000" b="1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2077</TotalTime>
  <Words>717</Words>
  <Application>Microsoft Office PowerPoint</Application>
  <PresentationFormat>Экран (4:3)</PresentationFormat>
  <Paragraphs>69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3" baseType="lpstr">
      <vt:lpstr>Arial</vt:lpstr>
      <vt:lpstr>Franklin Gothic Book</vt:lpstr>
      <vt:lpstr>Franklin Gothic Medium</vt:lpstr>
      <vt:lpstr>Times New Roman</vt:lpstr>
      <vt:lpstr>Wingdings 2</vt:lpstr>
      <vt:lpstr>Трек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pc1</cp:lastModifiedBy>
  <cp:revision>158</cp:revision>
  <dcterms:created xsi:type="dcterms:W3CDTF">2016-08-16T05:49:04Z</dcterms:created>
  <dcterms:modified xsi:type="dcterms:W3CDTF">2023-08-21T04:31:25Z</dcterms:modified>
</cp:coreProperties>
</file>