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8"/>
    <a:srgbClr val="009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8" autoAdjust="0"/>
    <p:restoredTop sz="95503" autoAdjust="0"/>
  </p:normalViewPr>
  <p:slideViewPr>
    <p:cSldViewPr snapToGrid="0">
      <p:cViewPr varScale="1">
        <p:scale>
          <a:sx n="66" d="100"/>
          <a:sy n="66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5EBE1-A19F-6302-9E3F-6DE41B4D4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0153"/>
            <a:ext cx="9144000" cy="1440094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1E19FC-2788-964B-6E5E-A59D8D7ED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7710"/>
            <a:ext cx="9144000" cy="1009996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D0B378-13DD-3C1A-29A9-FA00051D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325" y="60903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BB2AEF-06B4-4C72-A4D9-B5E9CB8088C5}" type="datetimeFigureOut">
              <a:rPr lang="ru-RU" smtClean="0"/>
              <a:pPr/>
              <a:t>26.12.2023</a:t>
            </a:fld>
            <a:endParaRPr lang="ru-RU" dirty="0"/>
          </a:p>
        </p:txBody>
      </p:sp>
      <p:pic>
        <p:nvPicPr>
          <p:cNvPr id="8" name="Рисунок 7" descr="Изображение выглядит как символ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A388C0E-F256-2A2E-B6A4-28B47F08A7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49" y="3722717"/>
            <a:ext cx="2885902" cy="28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528987" y="2324830"/>
            <a:ext cx="722376" cy="72237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40643" y="2324830"/>
            <a:ext cx="722376" cy="72237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218363" y="4479074"/>
            <a:ext cx="722376" cy="72237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980199" y="4479074"/>
            <a:ext cx="722376" cy="72237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744217" y="4479074"/>
            <a:ext cx="722376" cy="72237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487976" y="4479074"/>
            <a:ext cx="722376" cy="72237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249813" y="4479074"/>
            <a:ext cx="722376" cy="72237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/>
          </p:nvPr>
        </p:nvSpPr>
        <p:spPr>
          <a:xfrm>
            <a:off x="1524000" y="619126"/>
            <a:ext cx="9144000" cy="535812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2D3F5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24000" y="1285443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AF1AC2-EB73-0386-DA16-D102D014A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07" t="-64447"/>
          <a:stretch/>
        </p:blipFill>
        <p:spPr>
          <a:xfrm>
            <a:off x="0" y="6359236"/>
            <a:ext cx="10570460" cy="498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5D673F-2423-B739-D357-C3AFBAF64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4447" r="80956"/>
          <a:stretch/>
        </p:blipFill>
        <p:spPr>
          <a:xfrm>
            <a:off x="10054859" y="6359236"/>
            <a:ext cx="2137141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94188" y="2316714"/>
            <a:ext cx="2054684" cy="9897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400799" y="2316714"/>
            <a:ext cx="2054684" cy="9897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647571" y="4680080"/>
            <a:ext cx="2054684" cy="9897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54182" y="4680080"/>
            <a:ext cx="2054684" cy="9897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4" name="Title 15"/>
          <p:cNvSpPr>
            <a:spLocks noGrp="1"/>
          </p:cNvSpPr>
          <p:nvPr>
            <p:ph type="title"/>
          </p:nvPr>
        </p:nvSpPr>
        <p:spPr>
          <a:xfrm>
            <a:off x="1524000" y="619126"/>
            <a:ext cx="9144000" cy="535812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2D3F5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24000" y="1285443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95F067-B08F-A097-4553-0105025CC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07" t="-64447"/>
          <a:stretch/>
        </p:blipFill>
        <p:spPr>
          <a:xfrm>
            <a:off x="0" y="6359236"/>
            <a:ext cx="10570460" cy="498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C0720-40C3-DA5A-3CF8-7F0E163D3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4447" r="80956"/>
          <a:stretch/>
        </p:blipFill>
        <p:spPr>
          <a:xfrm>
            <a:off x="10054859" y="6359236"/>
            <a:ext cx="2137141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082176" y="2235125"/>
            <a:ext cx="1962282" cy="19025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36096" y="2235125"/>
            <a:ext cx="1962282" cy="19025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590020" y="2235125"/>
            <a:ext cx="1962282" cy="19025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56387" y="2235125"/>
            <a:ext cx="1962282" cy="19025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/>
          </p:nvPr>
        </p:nvSpPr>
        <p:spPr>
          <a:xfrm>
            <a:off x="1524000" y="619126"/>
            <a:ext cx="9144000" cy="535812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2D3F5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24000" y="1285443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1C8E76-E9DF-595A-E110-610E088EB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07" t="-64447"/>
          <a:stretch/>
        </p:blipFill>
        <p:spPr>
          <a:xfrm>
            <a:off x="0" y="6359236"/>
            <a:ext cx="10570460" cy="498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3F2FE9-3B7E-C4A3-9D8A-58BD4D899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4447" r="80956"/>
          <a:stretch/>
        </p:blipFill>
        <p:spPr>
          <a:xfrm>
            <a:off x="10054859" y="6359236"/>
            <a:ext cx="2137141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758590" y="2233539"/>
            <a:ext cx="1574409" cy="15744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/>
          </p:nvPr>
        </p:nvSpPr>
        <p:spPr>
          <a:xfrm>
            <a:off x="1524000" y="619126"/>
            <a:ext cx="9144000" cy="535812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2D3F5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24000" y="1285443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19B912-AFF3-C5A5-80AA-0D88243A2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694" t="-51609" r="21262" b="-1"/>
          <a:stretch/>
        </p:blipFill>
        <p:spPr>
          <a:xfrm>
            <a:off x="0" y="6398172"/>
            <a:ext cx="6626102" cy="4598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EA9346-EEA3-7082-ED03-AB1F65FE6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15" t="-40652" r="26274" b="-10958"/>
          <a:stretch/>
        </p:blipFill>
        <p:spPr>
          <a:xfrm>
            <a:off x="5334000" y="6431403"/>
            <a:ext cx="6858000" cy="4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0042-7484-5C92-6AC8-E5EAEFF8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A74F2-7696-51BE-50B1-509DE0820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BEEDE-0CD9-BD34-0AEB-C8607819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2AEF-06B4-4C72-A4D9-B5E9CB8088C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D79B20-F4C5-3836-F28C-6C63B03B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1EBC5-699B-9AA2-F11A-242CB2E3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6249-5570-410D-8B94-C422303F5CB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1F8FD15-D02E-38FD-DFA8-33F20383B984}"/>
              </a:ext>
            </a:extLst>
          </p:cNvPr>
          <p:cNvGrpSpPr/>
          <p:nvPr userDrawn="1"/>
        </p:nvGrpSpPr>
        <p:grpSpPr>
          <a:xfrm>
            <a:off x="831850" y="685798"/>
            <a:ext cx="10528300" cy="2109792"/>
            <a:chOff x="831850" y="685798"/>
            <a:chExt cx="10528300" cy="210979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7C09347-BE82-78A7-7FF2-394A8BB60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86745" y="-369095"/>
              <a:ext cx="2109790" cy="421958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D47E716-1DEF-DA4B-CF8E-42BAD7E59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106325" y="-369097"/>
              <a:ext cx="2109790" cy="421958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89BBDCC-6460-05B0-560A-8DC671AD06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89"/>
            <a:stretch/>
          </p:blipFill>
          <p:spPr>
            <a:xfrm rot="5400000">
              <a:off x="9260685" y="696123"/>
              <a:ext cx="2109790" cy="2089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85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0042-7484-5C92-6AC8-E5EAEFF8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A74F2-7696-51BE-50B1-509DE0820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BEEDE-0CD9-BD34-0AEB-C8607819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2AEF-06B4-4C72-A4D9-B5E9CB8088C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D79B20-F4C5-3836-F28C-6C63B03B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1EBC5-699B-9AA2-F11A-242CB2E3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6249-5570-410D-8B94-C422303F5CB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EF70C23-C4E2-6568-54E9-0824B4150A0B}"/>
              </a:ext>
            </a:extLst>
          </p:cNvPr>
          <p:cNvGrpSpPr/>
          <p:nvPr userDrawn="1"/>
        </p:nvGrpSpPr>
        <p:grpSpPr>
          <a:xfrm>
            <a:off x="831850" y="685798"/>
            <a:ext cx="10528300" cy="2109792"/>
            <a:chOff x="831850" y="685798"/>
            <a:chExt cx="10528300" cy="210979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6D9499C-2376-0CE2-9450-79FC65B435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86745" y="-369095"/>
              <a:ext cx="2109790" cy="421958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4415D7E-6B47-E04A-252E-DC6CD9A26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106325" y="-369097"/>
              <a:ext cx="2109790" cy="421958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9D5C924-4791-C11B-3B18-5265166188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89"/>
            <a:stretch/>
          </p:blipFill>
          <p:spPr>
            <a:xfrm rot="5400000">
              <a:off x="9260685" y="696123"/>
              <a:ext cx="2109790" cy="2089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65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5EBE1-A19F-6302-9E3F-6DE41B4D4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25" y="910113"/>
            <a:ext cx="7777942" cy="1440094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1E19FC-2788-964B-6E5E-A59D8D7ED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225" y="2712721"/>
            <a:ext cx="5034742" cy="100999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D0B378-13DD-3C1A-29A9-FA00051D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6225" y="461798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BB2AEF-06B4-4C72-A4D9-B5E9CB8088C5}" type="datetimeFigureOut">
              <a:rPr lang="ru-RU" smtClean="0"/>
              <a:pPr/>
              <a:t>26.12.2023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22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5EBE1-A19F-6302-9E3F-6DE41B4D4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0153"/>
            <a:ext cx="9144000" cy="1440094"/>
          </a:xfrm>
        </p:spPr>
        <p:txBody>
          <a:bodyPr anchor="ctr"/>
          <a:lstStyle>
            <a:lvl1pPr algn="ctr">
              <a:defRPr sz="6000" b="1">
                <a:solidFill>
                  <a:srgbClr val="004388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1E19FC-2788-964B-6E5E-A59D8D7ED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7710"/>
            <a:ext cx="9144000" cy="1009996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43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D0B378-13DD-3C1A-29A9-FA00051D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325" y="6090342"/>
            <a:ext cx="2743200" cy="365125"/>
          </a:xfrm>
        </p:spPr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fld id="{38BB2AEF-06B4-4C72-A4D9-B5E9CB8088C5}" type="datetimeFigureOut">
              <a:rPr lang="ru-RU" smtClean="0"/>
              <a:pPr/>
              <a:t>26.12.2023</a:t>
            </a:fld>
            <a:endParaRPr lang="ru-RU" dirty="0"/>
          </a:p>
        </p:txBody>
      </p:sp>
      <p:pic>
        <p:nvPicPr>
          <p:cNvPr id="6" name="Рисунок 5" descr="Изображение выглядит как логотип, символ, Графика, Торговая марка&#10;&#10;Автоматически созданное описание">
            <a:extLst>
              <a:ext uri="{FF2B5EF4-FFF2-40B4-BE49-F238E27FC236}">
                <a16:creationId xmlns:a16="http://schemas.microsoft.com/office/drawing/2014/main" id="{9264B1B2-6A71-1386-91BD-D27B13A7D3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429000"/>
            <a:ext cx="3581400" cy="3581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078AB8-5E87-3AEE-DEC5-5D1C68A67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627" t="-51609" r="21262" b="-1"/>
          <a:stretch/>
        </p:blipFill>
        <p:spPr>
          <a:xfrm rot="5400000">
            <a:off x="8154714" y="3199086"/>
            <a:ext cx="6858000" cy="4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DF886-F619-8B4E-6908-68071E77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C8CE9-7A5D-D259-5521-BDFAAC8E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2899"/>
            <a:ext cx="10515600" cy="32940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982D22-4220-6706-2009-9CA1E4577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627" t="-51609" r="21262" b="-1"/>
          <a:stretch/>
        </p:blipFill>
        <p:spPr>
          <a:xfrm rot="5400000">
            <a:off x="8154714" y="3199086"/>
            <a:ext cx="6858000" cy="4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6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DF886-F619-8B4E-6908-68071E77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C8CE9-7A5D-D259-5521-BDFAAC8E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2899"/>
            <a:ext cx="10515600" cy="3294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BC52E-27ED-EC19-1B09-DF760E414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627" t="-36711" r="21262" b="1"/>
          <a:stretch/>
        </p:blipFill>
        <p:spPr>
          <a:xfrm rot="5400000">
            <a:off x="8132123" y="3221678"/>
            <a:ext cx="6858002" cy="4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8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177" indent="0">
              <a:buNone/>
              <a:defRPr/>
            </a:lvl2pPr>
            <a:lvl3pPr marL="914354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177" indent="0">
              <a:buNone/>
              <a:defRPr>
                <a:latin typeface="Source Sans Pro" panose="020B0503030403020204" pitchFamily="34" charset="0"/>
              </a:defRPr>
            </a:lvl2pPr>
            <a:lvl3pPr marL="914354" indent="0">
              <a:buNone/>
              <a:defRPr>
                <a:latin typeface="Source Sans Pro" panose="020B0503030403020204" pitchFamily="34" charset="0"/>
              </a:defRPr>
            </a:lvl3pPr>
            <a:lvl4pPr marL="1371531" indent="0">
              <a:buNone/>
              <a:defRPr>
                <a:latin typeface="Source Sans Pro" panose="020B0503030403020204" pitchFamily="34" charset="0"/>
              </a:defRPr>
            </a:lvl4pPr>
            <a:lvl5pPr marL="1828709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3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177" indent="0">
              <a:buNone/>
              <a:defRPr/>
            </a:lvl2pPr>
            <a:lvl3pPr marL="914354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5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177" indent="0">
              <a:buNone/>
              <a:defRPr>
                <a:latin typeface="Source Sans Pro" panose="020B0503030403020204" pitchFamily="34" charset="0"/>
              </a:defRPr>
            </a:lvl2pPr>
            <a:lvl3pPr marL="914354" indent="0">
              <a:buNone/>
              <a:defRPr>
                <a:latin typeface="Source Sans Pro" panose="020B0503030403020204" pitchFamily="34" charset="0"/>
              </a:defRPr>
            </a:lvl3pPr>
            <a:lvl4pPr marL="1371531" indent="0">
              <a:buNone/>
              <a:defRPr>
                <a:latin typeface="Source Sans Pro" panose="020B0503030403020204" pitchFamily="34" charset="0"/>
              </a:defRPr>
            </a:lvl4pPr>
            <a:lvl5pPr marL="1828709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  <a:latin typeface="+mj-lt"/>
              </a:defRPr>
            </a:lvl1pPr>
            <a:lvl2pPr marL="457177" indent="0">
              <a:buNone/>
              <a:defRPr/>
            </a:lvl2pPr>
            <a:lvl3pPr marL="914354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5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+mn-lt"/>
              </a:defRPr>
            </a:lvl1pPr>
            <a:lvl2pPr marL="457177" indent="0">
              <a:buNone/>
              <a:defRPr>
                <a:latin typeface="Source Sans Pro" panose="020B0503030403020204" pitchFamily="34" charset="0"/>
              </a:defRPr>
            </a:lvl2pPr>
            <a:lvl3pPr marL="914354" indent="0">
              <a:buNone/>
              <a:defRPr>
                <a:latin typeface="Source Sans Pro" panose="020B0503030403020204" pitchFamily="34" charset="0"/>
              </a:defRPr>
            </a:lvl3pPr>
            <a:lvl4pPr marL="1371531" indent="0">
              <a:buNone/>
              <a:defRPr>
                <a:latin typeface="Source Sans Pro" panose="020B0503030403020204" pitchFamily="34" charset="0"/>
              </a:defRPr>
            </a:lvl4pPr>
            <a:lvl5pPr marL="1828709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3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j-lt"/>
              </a:defRPr>
            </a:lvl1pPr>
            <a:lvl2pPr marL="457177" indent="0">
              <a:buNone/>
              <a:defRPr/>
            </a:lvl2pPr>
            <a:lvl3pPr marL="914354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5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+mn-lt"/>
              </a:defRPr>
            </a:lvl1pPr>
            <a:lvl2pPr marL="457177" indent="0">
              <a:buNone/>
              <a:defRPr>
                <a:latin typeface="Source Sans Pro" panose="020B0503030403020204" pitchFamily="34" charset="0"/>
              </a:defRPr>
            </a:lvl2pPr>
            <a:lvl3pPr marL="914354" indent="0">
              <a:buNone/>
              <a:defRPr>
                <a:latin typeface="Source Sans Pro" panose="020B0503030403020204" pitchFamily="34" charset="0"/>
              </a:defRPr>
            </a:lvl3pPr>
            <a:lvl4pPr marL="1371531" indent="0">
              <a:buNone/>
              <a:defRPr>
                <a:latin typeface="Source Sans Pro" panose="020B0503030403020204" pitchFamily="34" charset="0"/>
              </a:defRPr>
            </a:lvl4pPr>
            <a:lvl5pPr marL="1828709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4" name="Title 15"/>
          <p:cNvSpPr>
            <a:spLocks noGrp="1"/>
          </p:cNvSpPr>
          <p:nvPr>
            <p:ph type="title"/>
          </p:nvPr>
        </p:nvSpPr>
        <p:spPr>
          <a:xfrm>
            <a:off x="1524000" y="619126"/>
            <a:ext cx="9144000" cy="535812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2D3F5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24000" y="1285443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929B1E-1C5C-4E0F-B15D-D8A10E04F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627" t="-36711" r="21262" b="1"/>
          <a:stretch/>
        </p:blipFill>
        <p:spPr>
          <a:xfrm rot="5400000">
            <a:off x="8132123" y="3221678"/>
            <a:ext cx="6858002" cy="4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79500" y="2300887"/>
            <a:ext cx="2205567" cy="136299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690194" y="2300887"/>
            <a:ext cx="2205567" cy="136299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300888" y="2300887"/>
            <a:ext cx="2205567" cy="136299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911583" y="2300887"/>
            <a:ext cx="2205567" cy="136299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/>
          </p:nvPr>
        </p:nvSpPr>
        <p:spPr>
          <a:xfrm>
            <a:off x="1524000" y="619126"/>
            <a:ext cx="9144000" cy="535812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2D3F5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24000" y="1285443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F17445-3EF9-CB85-FA4B-FE129DBFA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07" t="-64447"/>
          <a:stretch/>
        </p:blipFill>
        <p:spPr>
          <a:xfrm>
            <a:off x="0" y="6359236"/>
            <a:ext cx="10570460" cy="4987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6D2A24-C5C4-A272-6530-05B93A9F8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4447" r="80956"/>
          <a:stretch/>
        </p:blipFill>
        <p:spPr>
          <a:xfrm>
            <a:off x="10054859" y="6359236"/>
            <a:ext cx="2137141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187601" y="2225041"/>
            <a:ext cx="2076451" cy="1354139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927930" y="2225041"/>
            <a:ext cx="2076451" cy="1354139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/>
          </p:nvPr>
        </p:nvSpPr>
        <p:spPr>
          <a:xfrm>
            <a:off x="1524000" y="619126"/>
            <a:ext cx="9144000" cy="535812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2D3F5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24000" y="1285443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067935-BE18-21EE-8EF3-AA06D210A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07" t="-64447"/>
          <a:stretch/>
        </p:blipFill>
        <p:spPr>
          <a:xfrm>
            <a:off x="0" y="6359236"/>
            <a:ext cx="10570460" cy="4987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26169F-8FF9-67BC-61AD-DC371D3FE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4447" r="80956"/>
          <a:stretch/>
        </p:blipFill>
        <p:spPr>
          <a:xfrm>
            <a:off x="10054859" y="6359236"/>
            <a:ext cx="2137141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893155" y="2521162"/>
            <a:ext cx="2103901" cy="143447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85005" y="2521162"/>
            <a:ext cx="2103901" cy="143447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476856" y="2521162"/>
            <a:ext cx="2103901" cy="143447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601305" y="2521162"/>
            <a:ext cx="2103901" cy="143447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/>
          </p:nvPr>
        </p:nvSpPr>
        <p:spPr>
          <a:xfrm>
            <a:off x="1524000" y="619126"/>
            <a:ext cx="9144000" cy="535812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2D3F5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24000" y="1285443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9986EE-E757-8B71-DD6F-34E4800B8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07" t="-64447"/>
          <a:stretch/>
        </p:blipFill>
        <p:spPr>
          <a:xfrm>
            <a:off x="0" y="6359236"/>
            <a:ext cx="10570460" cy="498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A15796-40AD-F543-2272-37C97C17C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4447" r="80956"/>
          <a:stretch/>
        </p:blipFill>
        <p:spPr>
          <a:xfrm>
            <a:off x="10054859" y="6359236"/>
            <a:ext cx="2137141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9A828-6596-1C18-96CB-3CE9EEF2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8684B1-3347-76ED-9E93-F67E2B905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A7779-D2C9-F252-C61B-D3DF234A1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2AEF-06B4-4C72-A4D9-B5E9CB8088C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9E29C-6767-BE87-285F-76EBF6472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4BF41-E603-3874-C2E5-A553F03D0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6249-5570-410D-8B94-C422303F5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1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5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661C9-B783-32F7-4C3C-FB7E833D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07" y="1018754"/>
            <a:ext cx="9144000" cy="1548334"/>
          </a:xfrm>
        </p:spPr>
        <p:txBody>
          <a:bodyPr anchor="ctr">
            <a:normAutofit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Candara" panose="020E0502030303020204" pitchFamily="34" charset="0"/>
              </a:rPr>
              <a:t>Ресурсный центр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E9458-87A5-5B0B-396C-DE2D8AF9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855418"/>
            <a:ext cx="9144000" cy="1018199"/>
          </a:xfrm>
        </p:spPr>
        <p:txBody>
          <a:bodyPr anchor="ctr">
            <a:normAutofit fontScale="85000" lnSpcReduction="2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Candara" panose="020E0502030303020204" pitchFamily="34" charset="0"/>
              </a:rPr>
              <a:t>О деятельности Ресурсного центра поддержки социально ориентированных некоммерческих организаций на территории </a:t>
            </a:r>
            <a:r>
              <a:rPr lang="ru-RU" sz="3200">
                <a:solidFill>
                  <a:schemeClr val="bg1"/>
                </a:solidFill>
                <a:latin typeface="Candara" panose="020E0502030303020204" pitchFamily="34" charset="0"/>
              </a:rPr>
              <a:t>Ханты-Мансийского района в 2023 году</a:t>
            </a:r>
            <a:endParaRPr lang="ru-RU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9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CC79A-DD23-2A30-273E-905CF7DB3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43" y="192256"/>
            <a:ext cx="10530979" cy="1440094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Участники грантовых конкурсов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729C3B-C501-514E-1548-337FB8700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42" y="1694576"/>
            <a:ext cx="10530980" cy="328848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/>
              <a:t>- конкурс на предоставление грантов Президента РФ на развитие гражданского общества – 4;</a:t>
            </a:r>
          </a:p>
          <a:p>
            <a:pPr algn="l"/>
            <a:r>
              <a:rPr lang="ru-RU" dirty="0"/>
              <a:t>- конкурс на предоставление грантов Президента Российской Федерации на реализацию проектов в области культуры, искусства и креативных (творческих) индустрий – 3;</a:t>
            </a:r>
          </a:p>
          <a:p>
            <a:pPr algn="l"/>
            <a:r>
              <a:rPr lang="ru-RU" dirty="0"/>
              <a:t>- грант Губернатора Югры для СО НКО – 10;</a:t>
            </a:r>
          </a:p>
          <a:p>
            <a:pPr algn="l"/>
            <a:r>
              <a:rPr lang="ru-RU" dirty="0"/>
              <a:t>- Международная премия </a:t>
            </a:r>
            <a:r>
              <a:rPr lang="en-US" dirty="0"/>
              <a:t>#</a:t>
            </a:r>
            <a:r>
              <a:rPr lang="ru-RU" dirty="0"/>
              <a:t>МЫВМЕСТЕ - 6;</a:t>
            </a:r>
          </a:p>
          <a:p>
            <a:pPr algn="l"/>
            <a:r>
              <a:rPr lang="ru-RU" dirty="0"/>
              <a:t>- Всероссийский грантовый конкурс «Молоды душой» – 3;</a:t>
            </a:r>
          </a:p>
          <a:p>
            <a:pPr algn="l"/>
            <a:r>
              <a:rPr lang="ru-RU" dirty="0"/>
              <a:t>- Росмолодежь. Гранты для физических лиц – 4;</a:t>
            </a:r>
          </a:p>
          <a:p>
            <a:pPr algn="l"/>
            <a:r>
              <a:rPr lang="ru-RU" dirty="0"/>
              <a:t>- грант Губернатора Югры для физических лиц – 19;</a:t>
            </a:r>
          </a:p>
          <a:p>
            <a:pPr algn="l"/>
            <a:r>
              <a:rPr lang="ru-RU" dirty="0"/>
              <a:t>- Открытый конкурс проектов "Среда возможностей" (Фонд Тимченко) – 1;</a:t>
            </a:r>
          </a:p>
          <a:p>
            <a:pPr algn="l"/>
            <a:r>
              <a:rPr lang="ru-RU" dirty="0"/>
              <a:t>- Открытый конкурс "Туда, где семья" на предоставление благотворительного пожертвования Фонда Елены и Геннадия Тимченко – 1</a:t>
            </a:r>
          </a:p>
          <a:p>
            <a:pPr algn="l"/>
            <a:r>
              <a:rPr lang="ru-RU" dirty="0"/>
              <a:t>- Родные Города - 7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349C248-7659-53D8-2E33-B22F937B474A}"/>
              </a:ext>
            </a:extLst>
          </p:cNvPr>
          <p:cNvSpPr txBox="1">
            <a:spLocks/>
          </p:cNvSpPr>
          <p:nvPr/>
        </p:nvSpPr>
        <p:spPr>
          <a:xfrm>
            <a:off x="576042" y="4446871"/>
            <a:ext cx="2611775" cy="164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Всего - 58</a:t>
            </a:r>
          </a:p>
        </p:txBody>
      </p:sp>
    </p:spTree>
    <p:extLst>
      <p:ext uri="{BB962C8B-B14F-4D97-AF65-F5344CB8AC3E}">
        <p14:creationId xmlns:p14="http://schemas.microsoft.com/office/powerpoint/2010/main" val="337861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CAA91-5739-CC3E-E5D1-0F880EF99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26" y="141922"/>
            <a:ext cx="10729519" cy="144009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Победители грантовых конкурсов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01E082-23D5-71C9-2013-CBDBDDDEE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5" y="1506508"/>
            <a:ext cx="10729519" cy="38655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/>
              <a:t>- Ханты-Мансийская районная общественная организация ветеранов (пенсионеров) войны, труда, вооруженных сил и правоохранительных органов, проект «Какая песня без баяна!»</a:t>
            </a:r>
          </a:p>
          <a:p>
            <a:pPr algn="l"/>
            <a:r>
              <a:rPr lang="ru-RU" dirty="0"/>
              <a:t>- Ханты-Мансийская районная организация общероссийской общественной организации "Всероссийское общество инвалидов, проект «</a:t>
            </a:r>
            <a:r>
              <a:rPr lang="ru-RU" i="0" dirty="0">
                <a:solidFill>
                  <a:schemeClr val="accent1">
                    <a:lumMod val="75000"/>
                  </a:schemeClr>
                </a:solidFill>
                <a:effectLst/>
              </a:rPr>
              <a:t>Настольные спортивные игры, как средств реабилитации и социализации лиц с ограниченными возможностями здоровья в п. Луговской»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Автономная некоммерческая организация спортивного, военно-патриотического воспитания и дополнительного образования «Академия мужества»;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ОКМНС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Нарь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ях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;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ОКМНС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Охлым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Микурова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Светлана Владимировна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Каткова Елизавета Алексеевна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Чугайнов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Сергей Витальевич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Голошубина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Раиса Николаевна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Кошелева Татьяна Сергеевна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DF31C4-FA55-593E-2FBC-7A5322EFDA68}"/>
              </a:ext>
            </a:extLst>
          </p:cNvPr>
          <p:cNvSpPr txBox="1">
            <a:spLocks/>
          </p:cNvSpPr>
          <p:nvPr/>
        </p:nvSpPr>
        <p:spPr>
          <a:xfrm>
            <a:off x="360724" y="5246971"/>
            <a:ext cx="3840480" cy="856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/>
              <a:t>Всего – 9 392 731,00 руб.</a:t>
            </a:r>
          </a:p>
        </p:txBody>
      </p:sp>
    </p:spTree>
    <p:extLst>
      <p:ext uri="{BB962C8B-B14F-4D97-AF65-F5344CB8AC3E}">
        <p14:creationId xmlns:p14="http://schemas.microsoft.com/office/powerpoint/2010/main" val="222315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5BA8F-9B22-10D0-89B4-81FB70B40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" y="156253"/>
            <a:ext cx="10828020" cy="144009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Мероприятия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2BF8ED-D37A-B85A-B05F-34FAC6BE8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620" y="1497070"/>
            <a:ext cx="10828020" cy="2549150"/>
          </a:xfrm>
        </p:spPr>
        <p:txBody>
          <a:bodyPr/>
          <a:lstStyle/>
          <a:p>
            <a:pPr algn="l"/>
            <a:r>
              <a:rPr lang="ru-RU" dirty="0"/>
              <a:t>- Круглые столы в 19 населенных пунктах Ханты-Мансийского района;</a:t>
            </a:r>
          </a:p>
          <a:p>
            <a:pPr algn="l"/>
            <a:r>
              <a:rPr lang="ru-RU" dirty="0"/>
              <a:t>- Семинар «От идеи до гранта»;</a:t>
            </a:r>
          </a:p>
          <a:p>
            <a:pPr algn="l"/>
            <a:r>
              <a:rPr lang="ru-RU" dirty="0"/>
              <a:t>- Семинар «Оказание содействие молодежи Ханты-Мансийского района во всероссийском конкурсе молодежных проектов Росмолодежь. Гранты».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3C9EF2-B16F-69ED-AE77-56A4FD25F219}"/>
              </a:ext>
            </a:extLst>
          </p:cNvPr>
          <p:cNvSpPr txBox="1">
            <a:spLocks/>
          </p:cNvSpPr>
          <p:nvPr/>
        </p:nvSpPr>
        <p:spPr>
          <a:xfrm>
            <a:off x="388620" y="4241131"/>
            <a:ext cx="3840480" cy="856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/>
              <a:t>Всего участников – 301</a:t>
            </a:r>
          </a:p>
        </p:txBody>
      </p:sp>
    </p:spTree>
    <p:extLst>
      <p:ext uri="{BB962C8B-B14F-4D97-AF65-F5344CB8AC3E}">
        <p14:creationId xmlns:p14="http://schemas.microsoft.com/office/powerpoint/2010/main" val="293213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99999-DC7B-D1A6-26F0-459A6A19E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/>
              <a:t>Консультации: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C13959-D5EA-F7B4-7B5A-E595ED16C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8360"/>
            <a:ext cx="9144000" cy="1699346"/>
          </a:xfrm>
        </p:spPr>
        <p:txBody>
          <a:bodyPr/>
          <a:lstStyle/>
          <a:p>
            <a:pPr algn="l"/>
            <a:r>
              <a:rPr lang="ru-RU" dirty="0"/>
              <a:t> - физические лица - 93</a:t>
            </a:r>
          </a:p>
          <a:p>
            <a:pPr algn="l"/>
            <a:r>
              <a:rPr lang="ru-RU" dirty="0"/>
              <a:t>- некоммерческие организации - 228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F6486C2-3AE8-7391-3EF0-7AC15A633C7B}"/>
              </a:ext>
            </a:extLst>
          </p:cNvPr>
          <p:cNvSpPr txBox="1">
            <a:spLocks/>
          </p:cNvSpPr>
          <p:nvPr/>
        </p:nvSpPr>
        <p:spPr>
          <a:xfrm>
            <a:off x="1524000" y="3558454"/>
            <a:ext cx="2611775" cy="164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Всего - 321</a:t>
            </a:r>
          </a:p>
        </p:txBody>
      </p:sp>
    </p:spTree>
    <p:extLst>
      <p:ext uri="{BB962C8B-B14F-4D97-AF65-F5344CB8AC3E}">
        <p14:creationId xmlns:p14="http://schemas.microsoft.com/office/powerpoint/2010/main" val="276508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8535F-E1E1-3475-9527-0080E96FC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213"/>
            <a:ext cx="9144000" cy="1440094"/>
          </a:xfrm>
        </p:spPr>
        <p:txBody>
          <a:bodyPr/>
          <a:lstStyle/>
          <a:p>
            <a:pPr algn="l"/>
            <a:r>
              <a:rPr lang="ru-RU" dirty="0"/>
              <a:t>Мы в социальных сетях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0B938B-C9DD-0FAE-B980-BFD135743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76" y="1733506"/>
            <a:ext cx="2506980" cy="25069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D4618E-A1A8-B906-9E66-84DD8A509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308" y="1733506"/>
            <a:ext cx="2106781" cy="283658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9A117CB-71FF-4CD9-8C64-A7DC7E2B35AB}"/>
              </a:ext>
            </a:extLst>
          </p:cNvPr>
          <p:cNvSpPr txBox="1">
            <a:spLocks/>
          </p:cNvSpPr>
          <p:nvPr/>
        </p:nvSpPr>
        <p:spPr>
          <a:xfrm>
            <a:off x="5116194" y="1166535"/>
            <a:ext cx="873716" cy="79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ОК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4C8D153-8D60-D562-8269-943F5C57AE3D}"/>
              </a:ext>
            </a:extLst>
          </p:cNvPr>
          <p:cNvSpPr txBox="1">
            <a:spLocks/>
          </p:cNvSpPr>
          <p:nvPr/>
        </p:nvSpPr>
        <p:spPr>
          <a:xfrm>
            <a:off x="8645841" y="1166534"/>
            <a:ext cx="873716" cy="79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ТГ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8700887-6FFE-DB8B-2B34-FD37D88E815A}"/>
              </a:ext>
            </a:extLst>
          </p:cNvPr>
          <p:cNvSpPr txBox="1">
            <a:spLocks/>
          </p:cNvSpPr>
          <p:nvPr/>
        </p:nvSpPr>
        <p:spPr>
          <a:xfrm>
            <a:off x="1661022" y="1166535"/>
            <a:ext cx="873716" cy="79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43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ВК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AF74DE-BFD4-7527-8A8F-7DF1E9750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622" y="1804012"/>
            <a:ext cx="2390753" cy="23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ХМР">
      <a:majorFont>
        <a:latin typeface="Candara"/>
        <a:ea typeface=""/>
        <a:cs typeface=""/>
      </a:majorFont>
      <a:minorFont>
        <a:latin typeface="Source San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ы презентации для ХМР (С)" id="{0477C80E-E54D-4957-9004-6A8D2B0132FC}" vid="{53307341-B2F7-4DED-A993-BF3F5ECD97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118</TotalTime>
  <Words>331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Candara</vt:lpstr>
      <vt:lpstr>Source Sans Pro</vt:lpstr>
      <vt:lpstr>Тема Office</vt:lpstr>
      <vt:lpstr>Ресурсный центр</vt:lpstr>
      <vt:lpstr>Участники грантовых конкурсов</vt:lpstr>
      <vt:lpstr>Победители грантовых конкурсов</vt:lpstr>
      <vt:lpstr>Мероприятия</vt:lpstr>
      <vt:lpstr>Консультации:</vt:lpstr>
      <vt:lpstr>Мы в социальных сетях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Microsoft Office User</dc:creator>
  <cp:lastModifiedBy>milahmao@gmail.com</cp:lastModifiedBy>
  <cp:revision>3</cp:revision>
  <dcterms:created xsi:type="dcterms:W3CDTF">2023-08-02T21:49:33Z</dcterms:created>
  <dcterms:modified xsi:type="dcterms:W3CDTF">2023-12-26T05:33:50Z</dcterms:modified>
</cp:coreProperties>
</file>