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9" r:id="rId2"/>
    <p:sldId id="304" r:id="rId3"/>
    <p:sldId id="324" r:id="rId4"/>
    <p:sldId id="305" r:id="rId5"/>
    <p:sldId id="326" r:id="rId6"/>
    <p:sldId id="341" r:id="rId7"/>
    <p:sldId id="331" r:id="rId8"/>
    <p:sldId id="338" r:id="rId9"/>
    <p:sldId id="327" r:id="rId10"/>
    <p:sldId id="300" r:id="rId11"/>
    <p:sldId id="325" r:id="rId12"/>
    <p:sldId id="317" r:id="rId13"/>
    <p:sldId id="316" r:id="rId14"/>
    <p:sldId id="285" r:id="rId15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1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6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358" y="91"/>
      </p:cViewPr>
      <p:guideLst>
        <p:guide orient="horz" pos="2881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299" y="99332"/>
            <a:ext cx="1035880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6700" y="1425483"/>
            <a:ext cx="10239999" cy="4215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7874" y="1924037"/>
            <a:ext cx="3913846" cy="3714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6106" y="495277"/>
            <a:ext cx="928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Отчет </a:t>
            </a:r>
            <a:r>
              <a:rPr lang="ru-RU" sz="3600" dirty="0" smtClean="0">
                <a:solidFill>
                  <a:schemeClr val="bg1"/>
                </a:solidFill>
              </a:rPr>
              <a:t>о </a:t>
            </a:r>
            <a:r>
              <a:rPr lang="ru-RU" sz="3600" dirty="0">
                <a:solidFill>
                  <a:schemeClr val="bg1"/>
                </a:solidFill>
              </a:rPr>
              <a:t>работе  фонда за </a:t>
            </a:r>
            <a:r>
              <a:rPr lang="ru-RU" sz="3600" dirty="0" smtClean="0">
                <a:solidFill>
                  <a:schemeClr val="bg1"/>
                </a:solidFill>
              </a:rPr>
              <a:t>2024 год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>
                <a:solidFill>
                  <a:schemeClr val="bg1"/>
                </a:solidFill>
              </a:rPr>
              <a:t>Процесс работы психологов в госпиталях</a:t>
            </a: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767" y="3349377"/>
            <a:ext cx="5428148" cy="407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2977" y="920254"/>
            <a:ext cx="4839654" cy="362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34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Юридическая поддержка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81029"/>
            <a:ext cx="58467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Группа в ТГ канале «Сильные духом» насчитывает более 9 300 участников. В группе ведется </a:t>
            </a:r>
            <a:r>
              <a:rPr lang="ru-RU" sz="3200" b="1" dirty="0" err="1" smtClean="0"/>
              <a:t>онлайн</a:t>
            </a:r>
            <a:r>
              <a:rPr lang="ru-RU" sz="3200" b="1" dirty="0" smtClean="0"/>
              <a:t> консультация раненых и их  родственников (</a:t>
            </a:r>
            <a:r>
              <a:rPr lang="ru-RU" sz="3200" b="1" dirty="0" err="1" smtClean="0"/>
              <a:t>родственников</a:t>
            </a:r>
            <a:r>
              <a:rPr lang="ru-RU" sz="3200" b="1" dirty="0" smtClean="0"/>
              <a:t> погибших и пропавших без вести) четырьмя высококвалифицированными юристами</a:t>
            </a:r>
            <a:endParaRPr lang="ru-RU" sz="3200" b="1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t="19849"/>
          <a:stretch>
            <a:fillRect/>
          </a:stretch>
        </p:blipFill>
        <p:spPr bwMode="auto">
          <a:xfrm>
            <a:off x="5891640" y="781029"/>
            <a:ext cx="4801760" cy="513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">
            <a:extLst>
              <a:ext uri="{FF2B5EF4-FFF2-40B4-BE49-F238E27FC236}">
                <a16:creationId xmlns:a16="http://schemas.microsoft.com/office/drawing/2014/main" id="{F31A7012-B57C-DB82-57D4-684ADB243305}"/>
              </a:ext>
            </a:extLst>
          </p:cNvPr>
          <p:cNvSpPr/>
          <p:nvPr/>
        </p:nvSpPr>
        <p:spPr>
          <a:xfrm>
            <a:off x="1270" y="0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70" y="0"/>
            <a:ext cx="106921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424815" lvl="0" indent="-180340" algn="ctr">
              <a:tabLst>
                <a:tab pos="300990" algn="l"/>
              </a:tabLst>
            </a:pPr>
            <a:r>
              <a:rPr lang="ru-RU" sz="2400" b="1" spc="-10" dirty="0" smtClean="0">
                <a:solidFill>
                  <a:schemeClr val="bg1"/>
                </a:solidFill>
                <a:cs typeface="Arial"/>
              </a:rPr>
              <a:t>РАБОТА НОТАРИУСОВ ФОНДА В ОФОРМЛЕНИИ ДОВЕРЕННОСТЕЙ</a:t>
            </a:r>
          </a:p>
          <a:p>
            <a:pPr marL="300355" marR="424815" lvl="0" indent="-180340" algn="ctr">
              <a:tabLst>
                <a:tab pos="300990" algn="l"/>
              </a:tabLst>
            </a:pPr>
            <a:r>
              <a:rPr lang="ru-RU" sz="2400" b="1" spc="-10" dirty="0" smtClean="0">
                <a:solidFill>
                  <a:schemeClr val="bg1"/>
                </a:solidFill>
                <a:cs typeface="Arial"/>
              </a:rPr>
              <a:t>Оформлена 1761 доверенность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4469" b="6201"/>
          <a:stretch>
            <a:fillRect/>
          </a:stretch>
        </p:blipFill>
        <p:spPr bwMode="auto">
          <a:xfrm>
            <a:off x="0" y="923905"/>
            <a:ext cx="594379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t="6201" b="12918"/>
          <a:stretch>
            <a:fillRect/>
          </a:stretch>
        </p:blipFill>
        <p:spPr bwMode="auto">
          <a:xfrm>
            <a:off x="6138788" y="1117129"/>
            <a:ext cx="4346568" cy="626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32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EDC81188-E127-2665-C757-70B2F82B545E}"/>
              </a:ext>
            </a:extLst>
          </p:cNvPr>
          <p:cNvSpPr/>
          <p:nvPr/>
        </p:nvSpPr>
        <p:spPr>
          <a:xfrm>
            <a:off x="131726" y="2541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26" y="709591"/>
            <a:ext cx="5000660" cy="673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object 2">
            <a:extLst>
              <a:ext uri="{FF2B5EF4-FFF2-40B4-BE49-F238E27FC236}">
                <a16:creationId xmlns:a16="http://schemas.microsoft.com/office/drawing/2014/main" id="{F31A7012-B57C-DB82-57D4-684ADB243305}"/>
              </a:ext>
            </a:extLst>
          </p:cNvPr>
          <p:cNvSpPr/>
          <p:nvPr/>
        </p:nvSpPr>
        <p:spPr>
          <a:xfrm>
            <a:off x="1270" y="0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70" y="0"/>
            <a:ext cx="106921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424815" lvl="0" indent="-180340" algn="ctr">
              <a:tabLst>
                <a:tab pos="300990" algn="l"/>
              </a:tabLst>
            </a:pPr>
            <a:r>
              <a:rPr lang="ru-RU" sz="2400" b="1" spc="-10" dirty="0" smtClean="0">
                <a:solidFill>
                  <a:schemeClr val="bg1"/>
                </a:solidFill>
                <a:cs typeface="Arial"/>
              </a:rPr>
              <a:t>ПОМОЩЬ В ВОССТАНОВЛЕНИИ ПАСПОРТОВ И ПОЛУЧЕНИИ ГРАЖДАНСТВА</a:t>
            </a:r>
          </a:p>
          <a:p>
            <a:pPr marL="300355" marR="424815" lvl="0" indent="-180340" algn="ctr">
              <a:tabLst>
                <a:tab pos="300990" algn="l"/>
              </a:tabLst>
            </a:pPr>
            <a:r>
              <a:rPr lang="ru-RU" sz="2400" b="1" spc="-10" smtClean="0">
                <a:solidFill>
                  <a:schemeClr val="bg1"/>
                </a:solidFill>
                <a:cs typeface="Arial"/>
              </a:rPr>
              <a:t>За 2024 </a:t>
            </a:r>
            <a:r>
              <a:rPr lang="ru-RU" sz="2400" b="1" spc="-10" dirty="0" smtClean="0">
                <a:solidFill>
                  <a:schemeClr val="bg1"/>
                </a:solidFill>
                <a:cs typeface="Arial"/>
              </a:rPr>
              <a:t>года выдано 623 паспорта</a:t>
            </a:r>
            <a:endParaRPr lang="ru-RU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3890" y="823892"/>
            <a:ext cx="4349696" cy="673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32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8908" y="118981"/>
            <a:ext cx="3391738" cy="33784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4F6475-B4F6-28D8-E384-11CB721D1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4"/>
          <a:stretch/>
        </p:blipFill>
        <p:spPr>
          <a:xfrm>
            <a:off x="0" y="4646053"/>
            <a:ext cx="10693400" cy="2916785"/>
          </a:xfrm>
          <a:prstGeom prst="rect">
            <a:avLst/>
          </a:prstGeom>
        </p:spPr>
      </p:pic>
      <p:sp>
        <p:nvSpPr>
          <p:cNvPr id="5" name="object 14">
            <a:extLst>
              <a:ext uri="{FF2B5EF4-FFF2-40B4-BE49-F238E27FC236}">
                <a16:creationId xmlns:a16="http://schemas.microsoft.com/office/drawing/2014/main" id="{BE88D697-0BDA-5FB4-507C-9D766D63D225}"/>
              </a:ext>
            </a:extLst>
          </p:cNvPr>
          <p:cNvSpPr txBox="1"/>
          <p:nvPr/>
        </p:nvSpPr>
        <p:spPr>
          <a:xfrm>
            <a:off x="192977" y="109017"/>
            <a:ext cx="7560840" cy="3398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b="1" spc="150" dirty="0">
                <a:solidFill>
                  <a:schemeClr val="bg1"/>
                </a:solidFill>
                <a:cs typeface="Tahoma"/>
              </a:rPr>
              <a:t>РОДИНА</a:t>
            </a:r>
            <a:r>
              <a:rPr sz="5500" b="1" spc="-175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-35" dirty="0">
                <a:solidFill>
                  <a:schemeClr val="bg1"/>
                </a:solidFill>
                <a:cs typeface="Tahoma"/>
              </a:rPr>
              <a:t>У</a:t>
            </a:r>
            <a:r>
              <a:rPr sz="5500" b="1" spc="-170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100" dirty="0">
                <a:solidFill>
                  <a:schemeClr val="bg1"/>
                </a:solidFill>
                <a:cs typeface="Tahoma"/>
              </a:rPr>
              <a:t>НАС</a:t>
            </a:r>
            <a:r>
              <a:rPr sz="5500" b="1" spc="-170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170" dirty="0">
                <a:solidFill>
                  <a:schemeClr val="bg1"/>
                </a:solidFill>
                <a:cs typeface="Tahoma"/>
              </a:rPr>
              <a:t>ОДНА!</a:t>
            </a:r>
            <a:endParaRPr sz="5500" dirty="0">
              <a:solidFill>
                <a:schemeClr val="bg1"/>
              </a:solidFill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5500" b="1" spc="100" dirty="0">
                <a:solidFill>
                  <a:schemeClr val="bg1"/>
                </a:solidFill>
                <a:cs typeface="Tahoma"/>
              </a:rPr>
              <a:t>НАС</a:t>
            </a:r>
            <a:r>
              <a:rPr sz="5500" b="1" spc="-190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95" dirty="0">
                <a:solidFill>
                  <a:schemeClr val="bg1"/>
                </a:solidFill>
                <a:cs typeface="Tahoma"/>
              </a:rPr>
              <a:t>МНОГО!</a:t>
            </a:r>
            <a:endParaRPr lang="ru-RU" sz="5500" b="1" spc="95" dirty="0">
              <a:solidFill>
                <a:schemeClr val="bg1"/>
              </a:solidFill>
              <a:cs typeface="Tahoma"/>
            </a:endParaRPr>
          </a:p>
          <a:p>
            <a:pPr marL="12700">
              <a:lnSpc>
                <a:spcPct val="100000"/>
              </a:lnSpc>
            </a:pPr>
            <a:endParaRPr sz="5500" dirty="0">
              <a:solidFill>
                <a:schemeClr val="bg1"/>
              </a:solidFill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5500" b="1" spc="160" dirty="0">
                <a:solidFill>
                  <a:schemeClr val="bg1"/>
                </a:solidFill>
                <a:cs typeface="Tahoma"/>
              </a:rPr>
              <a:t>СВОИХ</a:t>
            </a:r>
            <a:r>
              <a:rPr sz="5500" b="1" spc="-165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70" dirty="0">
                <a:solidFill>
                  <a:schemeClr val="bg1"/>
                </a:solidFill>
                <a:cs typeface="Tahoma"/>
              </a:rPr>
              <a:t>НЕ</a:t>
            </a:r>
            <a:r>
              <a:rPr sz="5500" b="1" spc="-165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95" dirty="0">
                <a:solidFill>
                  <a:schemeClr val="bg1"/>
                </a:solidFill>
                <a:cs typeface="Tahoma"/>
              </a:rPr>
              <a:t>БРОСАЕМ</a:t>
            </a:r>
            <a:r>
              <a:rPr lang="ru-RU" sz="5500" b="1" spc="95" dirty="0">
                <a:solidFill>
                  <a:schemeClr val="bg1"/>
                </a:solidFill>
                <a:cs typeface="Tahoma"/>
              </a:rPr>
              <a:t>!</a:t>
            </a:r>
            <a:endParaRPr sz="5500" dirty="0">
              <a:solidFill>
                <a:schemeClr val="bg1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968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127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Передано раненым: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478" y="852467"/>
            <a:ext cx="10001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Инвалидных колясок механических –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2 339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шт.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Инвалидных колясок электрических –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369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шт.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Костылей – 6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380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пары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Ходунков –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121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шт.</a:t>
            </a:r>
          </a:p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Ортезов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бандажей, туторов -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395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шт.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59982"/>
            <a:ext cx="5203824" cy="390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Раненые обеспечены фондом ТСР 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C80DA72-CA72-5EA6-62ED-56AA681C8E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459"/>
          <a:stretch/>
        </p:blipFill>
        <p:spPr>
          <a:xfrm>
            <a:off x="0" y="4933554"/>
            <a:ext cx="10693400" cy="2629296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09590"/>
            <a:ext cx="5275262" cy="703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3357" y="684494"/>
            <a:ext cx="5418138" cy="71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127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Передано в лечебные учреждения: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478" y="852467"/>
            <a:ext cx="100013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Медицинских кроватей -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158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шт.</a:t>
            </a:r>
          </a:p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Каталок для перемещения пациентов –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шт. </a:t>
            </a:r>
          </a:p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Аппаратов ИВЛ – 2 шт. </a:t>
            </a:r>
          </a:p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Всего медицинского имущества</a:t>
            </a:r>
          </a:p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на сумму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24 052 700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127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Передано в лечебные учреждения: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8138" y="709591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7045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106676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Результаты работы фонда в составе штаба </a:t>
            </a:r>
          </a:p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по гуманитарному сотрудничеству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602" y="1209657"/>
            <a:ext cx="10287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Для указанной работы организовано взаимодействие с группами и фондами: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 ОНФ Все для Победы;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 Материнский покров; 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 Вяжем на культю;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 С Заботой о Наших </a:t>
            </a:r>
            <a:r>
              <a:rPr lang="ru-RU" sz="2800" b="1" dirty="0" err="1" smtClean="0"/>
              <a:t>Малино</a:t>
            </a:r>
            <a:r>
              <a:rPr lang="ru-RU" sz="2800" b="1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 Шьем для наших;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Зелмаскировка</a:t>
            </a:r>
            <a:r>
              <a:rPr lang="ru-RU" sz="2800" b="1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Химспас</a:t>
            </a:r>
            <a:endParaRPr lang="ru-RU" sz="2800" b="1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2293" y="3852863"/>
            <a:ext cx="7371107" cy="345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Работа с семьями участников СВО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3164" y="709591"/>
            <a:ext cx="104902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 24 по 27 августа 2024 года</a:t>
            </a:r>
            <a:r>
              <a:rPr lang="ru-RU" sz="2800" dirty="0" smtClean="0"/>
              <a:t> в Москву было вывезено больше </a:t>
            </a:r>
            <a:r>
              <a:rPr lang="ru-RU" sz="2800" b="1" dirty="0" smtClean="0"/>
              <a:t>100 семей из Луганска и Донецка</a:t>
            </a:r>
            <a:r>
              <a:rPr lang="ru-RU" sz="2800" dirty="0" smtClean="0"/>
              <a:t> с целью организации для них </a:t>
            </a:r>
            <a:r>
              <a:rPr lang="ru-RU" sz="2800" dirty="0" err="1" smtClean="0"/>
              <a:t>культурно-досуговых</a:t>
            </a:r>
            <a:r>
              <a:rPr lang="ru-RU" sz="2800" dirty="0" smtClean="0"/>
              <a:t> мероприятий и отдыха.</a:t>
            </a:r>
          </a:p>
          <a:p>
            <a:endParaRPr lang="ru-RU" sz="2800" dirty="0" smtClean="0"/>
          </a:p>
          <a:p>
            <a:r>
              <a:rPr lang="ru-RU" sz="2800" dirty="0" smtClean="0"/>
              <a:t>В преддверии празднования 80-летия Великой Победы в период</a:t>
            </a:r>
            <a:r>
              <a:rPr lang="ru-RU" sz="2800" b="1" dirty="0" smtClean="0"/>
              <a:t> с 14 по 18 декабря 2024</a:t>
            </a:r>
            <a:r>
              <a:rPr lang="ru-RU" sz="2800" dirty="0" smtClean="0"/>
              <a:t> года была организована и проведена акция «Своих не бросаем» с </a:t>
            </a:r>
            <a:r>
              <a:rPr lang="ru-RU" sz="2800" dirty="0" err="1" smtClean="0"/>
              <a:t>культурно-досуговой</a:t>
            </a:r>
            <a:r>
              <a:rPr lang="ru-RU" sz="2800" dirty="0" smtClean="0"/>
              <a:t> программой «Дорогой Героев. Сочи»для</a:t>
            </a:r>
            <a:r>
              <a:rPr lang="ru-RU" sz="2800" b="1" dirty="0" smtClean="0"/>
              <a:t> 500 семей из Луганской и Донецкой Народных Республик</a:t>
            </a:r>
            <a:r>
              <a:rPr lang="ru-RU" sz="2800" dirty="0" smtClean="0"/>
              <a:t>, в том числе детей и вдов участников Специальной военной операции и военнослужащих, проходящих реабилитацию в госпиталях Минобороны России. </a:t>
            </a:r>
          </a:p>
          <a:p>
            <a:endParaRPr lang="ru-RU" sz="2800" dirty="0" smtClean="0"/>
          </a:p>
          <a:p>
            <a:r>
              <a:rPr lang="ru-RU" sz="2800" dirty="0" smtClean="0"/>
              <a:t>В преддверии Новогодних праздников </a:t>
            </a:r>
            <a:r>
              <a:rPr lang="ru-RU" sz="2800" b="1" dirty="0" smtClean="0"/>
              <a:t>2024-2025 года </a:t>
            </a:r>
            <a:r>
              <a:rPr lang="ru-RU" sz="2800" dirty="0" smtClean="0"/>
              <a:t>фондом были сформированы и отправлены </a:t>
            </a:r>
            <a:r>
              <a:rPr lang="ru-RU" sz="2800" b="1" dirty="0" smtClean="0"/>
              <a:t>42 000 шт. подарков в 134 госпиталя и больницы по всей территории РФ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1270" y="2541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Организация взаимодействия с РПЦ и советом муфтиев РФ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0556"/>
            <a:ext cx="4846634" cy="680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9312" y="709591"/>
            <a:ext cx="7204088" cy="540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Результаты работы службы психологической поддержки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923905"/>
            <a:ext cx="10693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Выполнили грант по программе психологической реабилитации. По гранту отработали с 240 бойцами, общее количество часов занятий по гранту – 1760</a:t>
            </a:r>
          </a:p>
          <a:p>
            <a:r>
              <a:rPr lang="ru-RU" sz="4400" b="1" dirty="0" smtClean="0"/>
              <a:t>За прошедший год психологами фонда проведено 8 387 часов занятий по психологической поддержке</a:t>
            </a:r>
          </a:p>
          <a:p>
            <a:r>
              <a:rPr lang="ru-RU" sz="4400" b="1" dirty="0" smtClean="0"/>
              <a:t>Всего – более 17 000 часов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6134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2566</TotalTime>
  <Words>388</Words>
  <Application>Microsoft Office PowerPoint</Application>
  <PresentationFormat>Произвольный</PresentationFormat>
  <Paragraphs>48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Забегаев Сергей Константинович</dc:creator>
  <cp:lastModifiedBy>ilmira1302</cp:lastModifiedBy>
  <cp:revision>196</cp:revision>
  <dcterms:created xsi:type="dcterms:W3CDTF">2023-04-05T08:07:59Z</dcterms:created>
  <dcterms:modified xsi:type="dcterms:W3CDTF">2025-02-28T13:37:59Z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2023-02-20T00:00:00Z</vt:filetime>
  </property>
  <property fmtid="{D5CDD505-2E9C-101B-9397-08002B2CF9AE}" pid="3" name="Creator">
    <vt:lpwstr>Adobe InDesign 18.1 (Windows)</vt:lpwstr>
  </property>
  <property fmtid="{D5CDD505-2E9C-101B-9397-08002B2CF9AE}" pid="4" name="LastSaved">
    <vt:filetime>2023-04-05T00:00:00Z</vt:filetime>
  </property>
</Properties>
</file>