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Montserrat Black" charset="0"/>
      <p:bold r:id="rId18"/>
      <p:boldItalic r:id="rId19"/>
    </p:embeddedFont>
    <p:embeddedFont>
      <p:font typeface="Montserrat" charset="-52"/>
      <p:regular r:id="rId20"/>
      <p:bold r:id="rId21"/>
      <p:italic r:id="rId22"/>
      <p:boldItalic r:id="rId23"/>
    </p:embeddedFont>
    <p:embeddedFont>
      <p:font typeface="Montserrat SemiBold" charset="0"/>
      <p:regular r:id="rId24"/>
      <p:bold r:id="rId25"/>
      <p:italic r:id="rId26"/>
      <p:boldItalic r:id="rId27"/>
    </p:embeddedFont>
    <p:embeddedFont>
      <p:font typeface="Montserrat ExtraBold" charset="0"/>
      <p:bold r:id="rId28"/>
      <p:boldItalic r:id="rId29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418" y="-58"/>
      </p:cViewPr>
      <p:guideLst>
        <p:guide orient="horz" pos="2183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Google Shape;4;n"/>
          <p:cNvSpPr txBox="1">
            <a:spLocks noGrp="1"/>
          </p:cNvSpPr>
          <p:nvPr/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ts val="1400"/>
              <a:buFont typeface="Arial" charset="0"/>
              <a:buNone/>
              <a:defRPr/>
            </a:pPr>
            <a:endParaRPr lang="ru-RU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3316" name="Google Shape;5;n"/>
          <p:cNvSpPr>
            <a:spLocks noGrp="1" noRo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7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3318" name="Google Shape;7;n"/>
          <p:cNvSpPr txBox="1">
            <a:spLocks noGrp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  <a:defRPr/>
            </a:pPr>
            <a:endParaRPr lang="ru-RU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3319" name="Google Shape;8;n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SzPts val="1200"/>
              <a:buFont typeface="Arial" charset="0"/>
              <a:buNone/>
              <a:defRPr/>
            </a:pPr>
            <a:fld id="{64443221-60A3-4E20-9E2F-09F70B8F98E5}" type="slidenum">
              <a:rPr lang="ru-RU" sz="1200">
                <a:latin typeface="Calibri" pitchFamily="34" charset="0"/>
                <a:cs typeface="Calibri" pitchFamily="34" charset="0"/>
                <a:sym typeface="Calibri" pitchFamily="34" charset="0"/>
              </a:rPr>
              <a:pPr algn="r">
                <a:buClr>
                  <a:srgbClr val="000000"/>
                </a:buClr>
                <a:buSzPts val="1200"/>
                <a:buFont typeface="Arial" charset="0"/>
                <a:buNone/>
                <a:defRPr/>
              </a:pPr>
              <a:t>‹#›</a:t>
            </a:fld>
            <a:endParaRPr lang="ru-RU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bro.ru/contest/application/132178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drive.google.com/drive/folders/1pP9aNFslhbUkT-7O0c0OhR-9l_k2ungB" TargetMode="External"/><Relationship Id="rId4" Type="http://schemas.openxmlformats.org/officeDocument/2006/relationships/hyperlink" Target="https://dobro.ru/project/10056076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musicandi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k.com/musicandiclub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5;p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r>
              <a:rPr lang="ru-RU" sz="1200" u="sng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  <a:sym typeface="Calibri" pitchFamily="34" charset="0"/>
                <a:hlinkClick r:id="rId3"/>
              </a:rPr>
              <a:t>https://dobro.ru/contest/application/132178</a:t>
            </a:r>
            <a:endParaRPr 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0" indent="0" eaLnBrk="1" hangingPunct="1">
              <a:buSzPts val="1400"/>
            </a:pPr>
            <a:r>
              <a:rPr lang="ru-RU" sz="1200" u="sng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  <a:sym typeface="Calibri" pitchFamily="34" charset="0"/>
                <a:hlinkClick r:id="rId4"/>
              </a:rPr>
              <a:t>https://dobro.ru/project/10056076</a:t>
            </a:r>
            <a:r>
              <a:rPr lang="ru-RU" sz="1200" smtClean="0"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</a:p>
          <a:p>
            <a:pPr marL="0" indent="0" eaLnBrk="1" hangingPunct="1">
              <a:buSzPts val="1400"/>
            </a:pPr>
            <a:r>
              <a:rPr lang="ru-RU" sz="1200" u="sng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  <a:sym typeface="Calibri" pitchFamily="34" charset="0"/>
                <a:hlinkClick r:id="rId5"/>
              </a:rPr>
              <a:t>https://drive.google.com/drive/folders/1pP9aNFslhbUkT-7O0c0OhR-9l_k2ungB</a:t>
            </a:r>
            <a:r>
              <a:rPr lang="ru-RU" sz="1200" smtClean="0"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</a:p>
        </p:txBody>
      </p:sp>
      <p:sp>
        <p:nvSpPr>
          <p:cNvPr id="15362" name="Google Shape;86;p1:notes"/>
          <p:cNvSpPr>
            <a:spLocks noGrp="1" noRot="1"/>
          </p:cNvSpPr>
          <p:nvPr>
            <p:ph type="sldImg" idx="2"/>
          </p:nvPr>
        </p:nvSpPr>
        <p:spPr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251;g13d90006e3c_0_6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3794" name="Google Shape;252;g13d90006e3c_0_61:notes"/>
          <p:cNvSpPr>
            <a:spLocks noGrp="1" noRot="1"/>
          </p:cNvSpPr>
          <p:nvPr>
            <p:ph type="sldImg" idx="2"/>
          </p:nvPr>
        </p:nvSpPr>
        <p:spPr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268;p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5842" name="Google Shape;269;p7:notes"/>
          <p:cNvSpPr>
            <a:spLocks noGrp="1" noRot="1"/>
          </p:cNvSpPr>
          <p:nvPr>
            <p:ph type="sldImg" idx="2"/>
          </p:nvPr>
        </p:nvSpPr>
        <p:spPr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101;p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5000"/>
              </a:lnSpc>
              <a:buSzPts val="1100"/>
            </a:pPr>
            <a:r>
              <a:rPr lang="ru-RU" sz="1100" smtClean="0">
                <a:latin typeface="Arial" charset="0"/>
                <a:cs typeface="Arial" charset="0"/>
              </a:rPr>
              <a:t>создание условий для воспитания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</a:r>
            <a:endParaRPr 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7410" name="Google Shape;102;p2:notes"/>
          <p:cNvSpPr>
            <a:spLocks noGrp="1" noRot="1"/>
          </p:cNvSpPr>
          <p:nvPr>
            <p:ph type="sldImg" idx="2"/>
          </p:nvPr>
        </p:nvSpPr>
        <p:spPr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32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9458" name="Google Shape;133;p3:notes"/>
          <p:cNvSpPr>
            <a:spLocks noGrp="1" noRot="1"/>
          </p:cNvSpPr>
          <p:nvPr>
            <p:ph type="sldImg" idx="2"/>
          </p:nvPr>
        </p:nvSpPr>
        <p:spPr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50;g13ab77f86fe_0_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Clr>
                <a:srgbClr val="FFFFFF"/>
              </a:buClr>
              <a:buSzPts val="1800"/>
            </a:pPr>
            <a:endParaRPr lang="ru-RU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buSzPts val="1100"/>
            </a:pPr>
            <a:r>
              <a:rPr lang="ru-RU" sz="1100" smtClean="0">
                <a:latin typeface="Arial" charset="0"/>
                <a:cs typeface="Arial" charset="0"/>
              </a:rPr>
              <a:t>Результаты заметны с 1-го занятия</a:t>
            </a:r>
          </a:p>
          <a:p>
            <a:pPr marL="0" indent="0" eaLnBrk="1" hangingPunct="1">
              <a:lnSpc>
                <a:spcPct val="115000"/>
              </a:lnSpc>
              <a:buSzPts val="1100"/>
            </a:pPr>
            <a:r>
              <a:rPr lang="ru-RU" sz="1100" smtClean="0">
                <a:latin typeface="Arial" charset="0"/>
                <a:cs typeface="Arial" charset="0"/>
              </a:rPr>
              <a:t>Порой бывает достаточно 4-5 занятий для решения вопроса, задачи. Как показывает многолетний практический опыт.</a:t>
            </a:r>
          </a:p>
          <a:p>
            <a:pPr marL="0" indent="0" eaLnBrk="1" hangingPunct="1">
              <a:lnSpc>
                <a:spcPct val="115000"/>
              </a:lnSpc>
              <a:buSzPts val="1100"/>
            </a:pPr>
            <a:r>
              <a:rPr lang="ru-RU" sz="1100" smtClean="0">
                <a:latin typeface="Arial" charset="0"/>
                <a:cs typeface="Arial" charset="0"/>
              </a:rPr>
              <a:t>Внедрение опыта проведения занятий с особыми детьми.</a:t>
            </a:r>
          </a:p>
        </p:txBody>
      </p:sp>
      <p:sp>
        <p:nvSpPr>
          <p:cNvPr id="21506" name="Google Shape;151;g13ab77f86fe_0_1:notes"/>
          <p:cNvSpPr>
            <a:spLocks noGrp="1" noRot="1"/>
          </p:cNvSpPr>
          <p:nvPr>
            <p:ph type="sldImg" idx="2"/>
          </p:nvPr>
        </p:nvSpPr>
        <p:spPr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67;g13d90006e3c_0_8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3554" name="Google Shape;168;g13d90006e3c_0_81:notes"/>
          <p:cNvSpPr>
            <a:spLocks noGrp="1" noRot="1"/>
          </p:cNvSpPr>
          <p:nvPr>
            <p:ph type="sldImg" idx="2"/>
          </p:nvPr>
        </p:nvSpPr>
        <p:spPr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85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5602" name="Google Shape;186;p4:notes"/>
          <p:cNvSpPr>
            <a:spLocks noGrp="1" noRot="1"/>
          </p:cNvSpPr>
          <p:nvPr>
            <p:ph type="sldImg" idx="2"/>
          </p:nvPr>
        </p:nvSpPr>
        <p:spPr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203;p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r>
              <a:rPr lang="ru-RU" sz="1200" u="sng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  <a:sym typeface="Calibri" pitchFamily="34" charset="0"/>
                <a:hlinkClick r:id="rId3"/>
              </a:rPr>
              <a:t>https://ok.ru/musicandi</a:t>
            </a:r>
            <a:endParaRPr 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0" indent="0" eaLnBrk="1" hangingPunct="1">
              <a:buSzPts val="1400"/>
            </a:pPr>
            <a:r>
              <a:rPr lang="ru-RU" sz="1200" u="sng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  <a:sym typeface="Calibri" pitchFamily="34" charset="0"/>
                <a:hlinkClick r:id="rId4"/>
              </a:rPr>
              <a:t>https://vk.com/musicandiclub</a:t>
            </a:r>
            <a:r>
              <a:rPr lang="ru-RU" sz="1200" smtClean="0"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</a:p>
        </p:txBody>
      </p:sp>
      <p:sp>
        <p:nvSpPr>
          <p:cNvPr id="27650" name="Google Shape;204;p5:notes"/>
          <p:cNvSpPr>
            <a:spLocks noGrp="1" noRot="1"/>
          </p:cNvSpPr>
          <p:nvPr>
            <p:ph type="sldImg" idx="2"/>
          </p:nvPr>
        </p:nvSpPr>
        <p:spPr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221;p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9698" name="Google Shape;222;p6:notes"/>
          <p:cNvSpPr>
            <a:spLocks noGrp="1" noRot="1"/>
          </p:cNvSpPr>
          <p:nvPr>
            <p:ph type="sldImg" idx="2"/>
          </p:nvPr>
        </p:nvSpPr>
        <p:spPr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238;g13d90006e3c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1746" name="Google Shape;239;g13d90006e3c_0_0:notes"/>
          <p:cNvSpPr>
            <a:spLocks noGrp="1" noRot="1"/>
          </p:cNvSpPr>
          <p:nvPr>
            <p:ph type="sldImg" idx="2"/>
          </p:nvPr>
        </p:nvSpPr>
        <p:spPr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8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11;p8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12;p8"/>
          <p:cNvSpPr txBox="1">
            <a:spLocks noGrp="1"/>
          </p:cNvSpPr>
          <p:nvPr/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  <a:defRPr/>
            </a:pPr>
            <a:endParaRPr lang="ru-RU" sz="1200">
              <a:solidFill>
                <a:srgbClr val="888888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029" name="Google Shape;13;p8"/>
          <p:cNvSpPr txBox="1">
            <a:spLocks noGrp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  <a:defRPr/>
            </a:pPr>
            <a:endParaRPr lang="ru-RU" sz="1200">
              <a:solidFill>
                <a:srgbClr val="888888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030" name="Google Shape;14;p8"/>
          <p:cNvSpPr txBox="1">
            <a:spLocks noGrp="1"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r">
              <a:buClr>
                <a:srgbClr val="000000"/>
              </a:buClr>
              <a:buSzPts val="1200"/>
              <a:buFont typeface="Arial" charset="0"/>
              <a:buNone/>
              <a:defRPr/>
            </a:pPr>
            <a:fld id="{AE2798C2-F005-486B-8C03-4DF19537A5FA}" type="slidenum">
              <a:rPr lang="ru-RU"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pPr algn="r">
                <a:buClr>
                  <a:srgbClr val="000000"/>
                </a:buClr>
                <a:buSzPts val="1200"/>
                <a:buFont typeface="Arial" charset="0"/>
                <a:buNone/>
                <a:defRPr/>
              </a:pPr>
              <a:t>‹#›</a:t>
            </a:fld>
            <a:endParaRPr lang="ru-RU" sz="1200">
              <a:solidFill>
                <a:srgbClr val="888888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9.jpeg"/><Relationship Id="rId5" Type="http://schemas.openxmlformats.org/officeDocument/2006/relationships/image" Target="../media/image12.png"/><Relationship Id="rId10" Type="http://schemas.openxmlformats.org/officeDocument/2006/relationships/image" Target="../media/image18.jpeg"/><Relationship Id="rId4" Type="http://schemas.openxmlformats.org/officeDocument/2006/relationships/image" Target="../media/image11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8.jpeg"/><Relationship Id="rId5" Type="http://schemas.openxmlformats.org/officeDocument/2006/relationships/image" Target="../media/image7.png"/><Relationship Id="rId10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oogle Shape;88;p1" descr="C:\Users\Соня\Desktop\Мывместе 2\Шаблон\Ресурс 2@2x.png"/>
          <p:cNvPicPr preferRelativeResize="0">
            <a:picLocks noChangeAspect="1" noChangeArrowheads="1"/>
          </p:cNvPicPr>
          <p:nvPr/>
        </p:nvPicPr>
        <p:blipFill>
          <a:blip r:embed="rId4"/>
          <a:srcRect r="8464"/>
          <a:stretch>
            <a:fillRect/>
          </a:stretch>
        </p:blipFill>
        <p:spPr bwMode="auto">
          <a:xfrm>
            <a:off x="0" y="0"/>
            <a:ext cx="1221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Google Shape;89;p1" descr="C:\Users\Соня\Desktop\Мывместе 2\Шаблон\Элементы\Ресурс 6@2x.pn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0575" y="2371725"/>
            <a:ext cx="68897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Google Shape;90;p1" descr="C:\Users\Соня\Desktop\Мывместе 2\Шаблон\Элементы\Ресурс 5@2x.png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168650"/>
            <a:ext cx="3911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Google Shape;91;p1"/>
          <p:cNvSpPr>
            <a:spLocks noChangeArrowheads="1"/>
          </p:cNvSpPr>
          <p:nvPr/>
        </p:nvSpPr>
        <p:spPr bwMode="auto">
          <a:xfrm>
            <a:off x="3992563" y="2625725"/>
            <a:ext cx="81041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SzPts val="2600"/>
              <a:buFont typeface="Arial" charset="0"/>
              <a:buNone/>
            </a:pPr>
            <a:r>
              <a:rPr lang="ru-RU" sz="2600" b="1">
                <a:latin typeface="Montserrat Black"/>
                <a:sym typeface="Montserrat Black"/>
              </a:rPr>
              <a:t>МЕЖДУНАРОДНАЯ ПРЕМИЯ </a:t>
            </a:r>
            <a:endParaRPr lang="ru-RU"/>
          </a:p>
          <a:p>
            <a:pPr>
              <a:buClr>
                <a:srgbClr val="000000"/>
              </a:buClr>
              <a:buSzPts val="4000"/>
              <a:buFont typeface="Arial" charset="0"/>
              <a:buNone/>
            </a:pPr>
            <a:endParaRPr lang="ru-RU" sz="40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4342" name="Google Shape;92;p1"/>
          <p:cNvSpPr>
            <a:spLocks noChangeArrowheads="1"/>
          </p:cNvSpPr>
          <p:nvPr/>
        </p:nvSpPr>
        <p:spPr bwMode="auto">
          <a:xfrm>
            <a:off x="5046663" y="3905250"/>
            <a:ext cx="5930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SzPts val="2200"/>
              <a:buFont typeface="Arial" charset="0"/>
              <a:buNone/>
            </a:pPr>
            <a:r>
              <a:rPr lang="ru-RU" sz="2200" b="1">
                <a:solidFill>
                  <a:srgbClr val="FF954D"/>
                </a:solidFill>
                <a:sym typeface="Montserrat"/>
              </a:rPr>
              <a:t>Номинация: </a:t>
            </a:r>
            <a:r>
              <a:rPr lang="ru-RU" sz="2200" b="1">
                <a:solidFill>
                  <a:srgbClr val="FF954D"/>
                </a:solidFill>
                <a:latin typeface="Montserrat"/>
                <a:sym typeface="Montserrat"/>
              </a:rPr>
              <a:t>МЕДИАПРОЕКТ</a:t>
            </a:r>
            <a:endParaRPr lang="ru-RU"/>
          </a:p>
        </p:txBody>
      </p:sp>
      <p:sp>
        <p:nvSpPr>
          <p:cNvPr id="14343" name="Google Shape;93;p1"/>
          <p:cNvSpPr>
            <a:spLocks noChangeArrowheads="1"/>
          </p:cNvSpPr>
          <p:nvPr/>
        </p:nvSpPr>
        <p:spPr bwMode="auto">
          <a:xfrm>
            <a:off x="604838" y="4964113"/>
            <a:ext cx="3567112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ts val="2200"/>
              <a:buFont typeface="Arial" charset="0"/>
              <a:buNone/>
            </a:pPr>
            <a:endParaRPr lang="ru-RU" sz="2200" b="1">
              <a:latin typeface="Montserrat"/>
              <a:sym typeface="Montserrat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ts val="4000"/>
              <a:buFont typeface="Arial" charset="0"/>
              <a:buNone/>
            </a:pPr>
            <a:endParaRPr lang="ru-RU" sz="40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4344" name="Google Shape;94;p1"/>
          <p:cNvSpPr>
            <a:spLocks noChangeArrowheads="1"/>
          </p:cNvSpPr>
          <p:nvPr/>
        </p:nvSpPr>
        <p:spPr bwMode="auto">
          <a:xfrm>
            <a:off x="4600575" y="5087938"/>
            <a:ext cx="5715000" cy="4365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4345" name="Google Shape;95;p1"/>
          <p:cNvSpPr>
            <a:spLocks noChangeArrowheads="1"/>
          </p:cNvSpPr>
          <p:nvPr/>
        </p:nvSpPr>
        <p:spPr bwMode="auto">
          <a:xfrm>
            <a:off x="4600575" y="5600700"/>
            <a:ext cx="5715000" cy="4381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4346" name="Google Shape;96;p1"/>
          <p:cNvSpPr>
            <a:spLocks noChangeArrowheads="1"/>
          </p:cNvSpPr>
          <p:nvPr/>
        </p:nvSpPr>
        <p:spPr bwMode="auto">
          <a:xfrm>
            <a:off x="4600575" y="6113463"/>
            <a:ext cx="5715000" cy="4381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4347" name="Google Shape;97;p1"/>
          <p:cNvSpPr>
            <a:spLocks noChangeArrowheads="1"/>
          </p:cNvSpPr>
          <p:nvPr/>
        </p:nvSpPr>
        <p:spPr bwMode="auto">
          <a:xfrm>
            <a:off x="5113338" y="5106988"/>
            <a:ext cx="46767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sz="1800" b="1">
                <a:solidFill>
                  <a:srgbClr val="FF954D"/>
                </a:solidFill>
                <a:latin typeface="Montserrat"/>
                <a:sym typeface="Montserrat"/>
              </a:rPr>
              <a:t>МУЗЫКА И Я: ТВОРЧЕСКАЯ 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sz="1800" b="1">
                <a:solidFill>
                  <a:srgbClr val="FF954D"/>
                </a:solidFill>
                <a:latin typeface="Montserrat"/>
                <a:sym typeface="Montserrat"/>
              </a:rPr>
              <a:t>ОНЛАЙН СТУДИЯ ИРИНЫ ТИХОНОВОЙ</a:t>
            </a:r>
            <a:endParaRPr lang="ru-RU"/>
          </a:p>
        </p:txBody>
      </p:sp>
      <p:sp>
        <p:nvSpPr>
          <p:cNvPr id="14348" name="Google Shape;99;p1"/>
          <p:cNvSpPr>
            <a:spLocks noChangeArrowheads="1"/>
          </p:cNvSpPr>
          <p:nvPr/>
        </p:nvSpPr>
        <p:spPr bwMode="auto">
          <a:xfrm>
            <a:off x="5046663" y="6129338"/>
            <a:ext cx="52689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sz="1800" b="1">
                <a:solidFill>
                  <a:srgbClr val="FF954D"/>
                </a:solidFill>
                <a:latin typeface="Montserrat"/>
                <a:sym typeface="Montserrat"/>
              </a:rPr>
              <a:t>АВТОР: Тихонова Ирина Анатольевна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Google Shape;254;g13d90006e3c_0_61" descr="C:\Users\Соня\Desktop\Мывместе 2\Шаблон\Элементы\Ресурс 12@2x.pn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8" y="1914525"/>
            <a:ext cx="66738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Google Shape;255;g13d90006e3c_0_61"/>
          <p:cNvSpPr>
            <a:spLocks noChangeArrowheads="1"/>
          </p:cNvSpPr>
          <p:nvPr/>
        </p:nvSpPr>
        <p:spPr bwMode="auto">
          <a:xfrm>
            <a:off x="-53975" y="-77788"/>
            <a:ext cx="12245975" cy="693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2772" name="Google Shape;256;g13d90006e3c_0_61"/>
          <p:cNvSpPr>
            <a:spLocks noChangeArrowheads="1"/>
          </p:cNvSpPr>
          <p:nvPr/>
        </p:nvSpPr>
        <p:spPr bwMode="auto">
          <a:xfrm>
            <a:off x="398463" y="236538"/>
            <a:ext cx="7813675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3200" b="1">
                <a:solidFill>
                  <a:srgbClr val="FF954D"/>
                </a:solidFill>
                <a:latin typeface="Montserrat Black"/>
                <a:sym typeface="Montserrat Black"/>
              </a:rPr>
              <a:t>ПРИЗНАНИЕ И ВОВЛЕЧЕННОСТЬ</a:t>
            </a:r>
            <a:endParaRPr lang="ru-RU"/>
          </a:p>
          <a:p>
            <a:pPr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3200" b="1">
                <a:solidFill>
                  <a:srgbClr val="FF954D"/>
                </a:solidFill>
                <a:latin typeface="Montserrat Black"/>
                <a:sym typeface="Montserrat Black"/>
              </a:rPr>
              <a:t>(«ДЕЙСТВУЮЩИЕ ЛИЦА») </a:t>
            </a:r>
            <a:endParaRPr lang="ru-RU"/>
          </a:p>
          <a:p>
            <a:pPr>
              <a:buClr>
                <a:srgbClr val="000000"/>
              </a:buClr>
              <a:buSzPts val="4000"/>
              <a:buFont typeface="Arial" charset="0"/>
              <a:buNone/>
            </a:pPr>
            <a:endParaRPr lang="ru-RU" sz="40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32773" name="Google Shape;257;g13d90006e3c_0_61" descr="C:\Users\Соня\Desktop\Мывместе 2\Шаблон\Элементы\Ресурс 4@2x.pn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37700" y="327025"/>
            <a:ext cx="22352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Google Shape;258;g13d90006e3c_0_61"/>
          <p:cNvSpPr txBox="1">
            <a:spLocks noChangeArrowheads="1"/>
          </p:cNvSpPr>
          <p:nvPr/>
        </p:nvSpPr>
        <p:spPr bwMode="auto">
          <a:xfrm>
            <a:off x="954088" y="2470150"/>
            <a:ext cx="1022985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/>
              <a:t>ЦЗН и отдел социальной защиты г. Тулы</a:t>
            </a:r>
            <a:endParaRPr lang="ru-RU" sz="1600"/>
          </a:p>
        </p:txBody>
      </p:sp>
      <p:pic>
        <p:nvPicPr>
          <p:cNvPr id="32775" name="Google Shape;259;g13d90006e3c_0_61" descr="C:\Users\Соня\Desktop\Мывместе 2\Шаблон\Элементы\Ресурс 15@2x.png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" y="1571625"/>
            <a:ext cx="104489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Google Shape;260;g13d90006e3c_0_61" descr="C:\Users\Соня\Desktop\Мывместе 2\Шаблон\Элементы\Ресурс 15@2x.png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" y="3257550"/>
            <a:ext cx="104489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Google Shape;261;g13d90006e3c_0_61"/>
          <p:cNvSpPr txBox="1">
            <a:spLocks noChangeArrowheads="1"/>
          </p:cNvSpPr>
          <p:nvPr/>
        </p:nvSpPr>
        <p:spPr bwMode="auto">
          <a:xfrm>
            <a:off x="704850" y="3425825"/>
            <a:ext cx="10229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FFFF"/>
              </a:buClr>
              <a:buSzPts val="1400"/>
              <a:buFont typeface="Arial" charset="0"/>
              <a:buNone/>
            </a:pPr>
            <a:r>
              <a:rPr lang="ru-RU" b="1">
                <a:solidFill>
                  <a:srgbClr val="FFFFFF"/>
                </a:solidFill>
                <a:latin typeface="Montserrat"/>
                <a:sym typeface="Montserrat"/>
              </a:rPr>
              <a:t>МЕДИА: </a:t>
            </a:r>
            <a:endParaRPr lang="ru-RU"/>
          </a:p>
        </p:txBody>
      </p:sp>
      <p:sp>
        <p:nvSpPr>
          <p:cNvPr id="32778" name="Google Shape;262;g13d90006e3c_0_61"/>
          <p:cNvSpPr txBox="1">
            <a:spLocks noChangeArrowheads="1"/>
          </p:cNvSpPr>
          <p:nvPr/>
        </p:nvSpPr>
        <p:spPr bwMode="auto">
          <a:xfrm>
            <a:off x="823913" y="5651500"/>
            <a:ext cx="102298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FFFF"/>
              </a:buClr>
              <a:buSzPts val="1400"/>
              <a:buFont typeface="Arial" charset="0"/>
              <a:buNone/>
            </a:pPr>
            <a:r>
              <a:rPr lang="ru-RU" b="1">
                <a:solidFill>
                  <a:srgbClr val="FFFFFF"/>
                </a:solidFill>
                <a:latin typeface="Montserrat"/>
                <a:sym typeface="Montserrat"/>
              </a:rPr>
              <a:t>ДОПОЛНИТЕЛЬНАЯ ИНФОРМАЦИЯ (награды, премии и т.д.)</a:t>
            </a:r>
            <a:endParaRPr lang="ru-RU"/>
          </a:p>
        </p:txBody>
      </p:sp>
      <p:pic>
        <p:nvPicPr>
          <p:cNvPr id="32779" name="Google Shape;263;g13d90006e3c_0_61" descr="C:\Users\Соня\Desktop\Мывместе 2\Шаблон\Элементы\Ресурс 22.png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39213" y="5370513"/>
            <a:ext cx="3252787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Google Shape;264;g13d90006e3c_0_61"/>
          <p:cNvSpPr txBox="1">
            <a:spLocks noChangeArrowheads="1"/>
          </p:cNvSpPr>
          <p:nvPr/>
        </p:nvSpPr>
        <p:spPr bwMode="auto">
          <a:xfrm>
            <a:off x="704850" y="1725613"/>
            <a:ext cx="10229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FFFF"/>
              </a:buClr>
              <a:buSzPts val="1400"/>
              <a:buFont typeface="Arial" charset="0"/>
              <a:buNone/>
            </a:pPr>
            <a:r>
              <a:rPr lang="ru-RU" b="1">
                <a:solidFill>
                  <a:srgbClr val="FFFFFF"/>
                </a:solidFill>
                <a:latin typeface="Montserrat"/>
                <a:sym typeface="Montserrat"/>
              </a:rPr>
              <a:t>ОРГАНЫ ВЛАСТИ: </a:t>
            </a:r>
            <a:endParaRPr lang="ru-RU"/>
          </a:p>
        </p:txBody>
      </p:sp>
      <p:pic>
        <p:nvPicPr>
          <p:cNvPr id="32781" name="Google Shape;265;g13d90006e3c_0_61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2838" y="42148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Google Shape;266;g13d90006e3c_0_61"/>
          <p:cNvSpPr txBox="1">
            <a:spLocks noChangeArrowheads="1"/>
          </p:cNvSpPr>
          <p:nvPr/>
        </p:nvSpPr>
        <p:spPr bwMode="auto">
          <a:xfrm>
            <a:off x="954088" y="4121150"/>
            <a:ext cx="5694362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/>
              <a:t>«Радио России - Тула»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/>
              <a:t>«Учительская газета»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/>
              <a:t>«МК»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/>
              <a:t>«Антенна»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/>
              <a:t>Согласно Яндекс Вебмастер на сайт ссылаются более 200 сайтов (по состоянию на 19 июля 2022 г.).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Google Shape;271;p7" descr="C:\Users\Соня\Desktop\Мывместе 2\Шаблон\Элементы\Ресурс 29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-80963"/>
            <a:ext cx="12326938" cy="693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Google Shape;272;p7"/>
          <p:cNvSpPr>
            <a:spLocks noChangeArrowheads="1"/>
          </p:cNvSpPr>
          <p:nvPr/>
        </p:nvSpPr>
        <p:spPr bwMode="auto">
          <a:xfrm>
            <a:off x="3419475" y="2330450"/>
            <a:ext cx="3313113" cy="67945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954D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34819" name="Google Shape;273;p7" descr="C:\Users\Соня\Desktop\Мывместе 2\Шаблон\Элементы\Ресурс 30.pn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8713" y="2352675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Google Shape;274;p7" descr="C:\Users\Соня\Desktop\Мывместе 2\Шаблон\Элементы\Ресурс 31.pn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8713" y="3228975"/>
            <a:ext cx="6572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Google Shape;275;p7"/>
          <p:cNvSpPr txBox="1">
            <a:spLocks noChangeArrowheads="1"/>
          </p:cNvSpPr>
          <p:nvPr/>
        </p:nvSpPr>
        <p:spPr bwMode="auto">
          <a:xfrm>
            <a:off x="1252538" y="644525"/>
            <a:ext cx="960596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0" tIns="52125" rIns="104250" bIns="52125" anchor="ctr"/>
          <a:lstStyle/>
          <a:p>
            <a:pPr algn="ctr">
              <a:buClr>
                <a:srgbClr val="000000"/>
              </a:buClr>
              <a:buSzPts val="4000"/>
              <a:buFont typeface="Montserrat ExtraBold"/>
              <a:buNone/>
            </a:pPr>
            <a:r>
              <a:rPr lang="ru-RU" sz="4000">
                <a:latin typeface="Montserrat ExtraBold"/>
                <a:sym typeface="Montserrat ExtraBold"/>
              </a:rPr>
              <a:t>СПАСИБО ЗА ВНИМАНИЕ!</a:t>
            </a:r>
            <a:endParaRPr lang="ru-RU"/>
          </a:p>
        </p:txBody>
      </p:sp>
      <p:sp>
        <p:nvSpPr>
          <p:cNvPr id="34822" name="Google Shape;276;p7"/>
          <p:cNvSpPr txBox="1">
            <a:spLocks noChangeArrowheads="1"/>
          </p:cNvSpPr>
          <p:nvPr/>
        </p:nvSpPr>
        <p:spPr bwMode="auto">
          <a:xfrm>
            <a:off x="3630613" y="2501900"/>
            <a:ext cx="31019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lnSpc>
                <a:spcPct val="80000"/>
              </a:lnSpc>
              <a:buClr>
                <a:srgbClr val="FF954D"/>
              </a:buClr>
              <a:buSzPts val="1500"/>
              <a:buFont typeface="Arial" charset="0"/>
              <a:buNone/>
            </a:pPr>
            <a:r>
              <a:rPr lang="ru-RU" sz="1500" b="1">
                <a:solidFill>
                  <a:srgbClr val="FF954D"/>
                </a:solidFill>
                <a:latin typeface="Montserrat"/>
                <a:sym typeface="Montserrat"/>
              </a:rPr>
              <a:t>info@musicandi.ru</a:t>
            </a:r>
            <a:endParaRPr lang="ru-RU" sz="600"/>
          </a:p>
          <a:p>
            <a:pPr>
              <a:lnSpc>
                <a:spcPct val="80000"/>
              </a:lnSpc>
              <a:spcBef>
                <a:spcPts val="150"/>
              </a:spcBef>
              <a:buClr>
                <a:srgbClr val="FF954D"/>
              </a:buClr>
              <a:buSzPts val="700"/>
              <a:buFont typeface="Arial" charset="0"/>
              <a:buNone/>
            </a:pPr>
            <a:r>
              <a:rPr lang="ru-RU" sz="700">
                <a:solidFill>
                  <a:srgbClr val="FF954D"/>
                </a:solidFill>
                <a:latin typeface="Montserrat SemiBold"/>
                <a:sym typeface="Montserrat SemiBold"/>
              </a:rPr>
              <a:t/>
            </a:r>
            <a:br>
              <a:rPr lang="ru-RU" sz="700">
                <a:solidFill>
                  <a:srgbClr val="FF954D"/>
                </a:solidFill>
                <a:latin typeface="Montserrat SemiBold"/>
                <a:sym typeface="Montserrat SemiBold"/>
              </a:rPr>
            </a:br>
            <a:endParaRPr lang="ru-RU" sz="700">
              <a:solidFill>
                <a:srgbClr val="FF954D"/>
              </a:solidFill>
              <a:latin typeface="Montserrat SemiBold"/>
              <a:sym typeface="Montserrat SemiBold"/>
            </a:endParaRPr>
          </a:p>
        </p:txBody>
      </p:sp>
      <p:sp>
        <p:nvSpPr>
          <p:cNvPr id="34823" name="Google Shape;277;p7"/>
          <p:cNvSpPr>
            <a:spLocks noChangeArrowheads="1"/>
          </p:cNvSpPr>
          <p:nvPr/>
        </p:nvSpPr>
        <p:spPr bwMode="auto">
          <a:xfrm>
            <a:off x="3419475" y="3228975"/>
            <a:ext cx="3313113" cy="6556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954D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4824" name="Google Shape;278;p7"/>
          <p:cNvSpPr txBox="1">
            <a:spLocks noChangeArrowheads="1"/>
          </p:cNvSpPr>
          <p:nvPr/>
        </p:nvSpPr>
        <p:spPr bwMode="auto">
          <a:xfrm>
            <a:off x="3630613" y="3395663"/>
            <a:ext cx="31019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lnSpc>
                <a:spcPct val="80000"/>
              </a:lnSpc>
              <a:buClr>
                <a:srgbClr val="FF954D"/>
              </a:buClr>
              <a:buSzPts val="1500"/>
              <a:buFont typeface="Arial" charset="0"/>
              <a:buNone/>
            </a:pPr>
            <a:r>
              <a:rPr lang="ru-RU" sz="1500" b="1">
                <a:solidFill>
                  <a:srgbClr val="FF954D"/>
                </a:solidFill>
                <a:latin typeface="Montserrat"/>
                <a:sym typeface="Montserrat"/>
              </a:rPr>
              <a:t>musicandi.ru</a:t>
            </a:r>
            <a:endParaRPr lang="ru-RU" sz="600"/>
          </a:p>
          <a:p>
            <a:pPr>
              <a:lnSpc>
                <a:spcPct val="80000"/>
              </a:lnSpc>
              <a:spcBef>
                <a:spcPts val="150"/>
              </a:spcBef>
              <a:buClr>
                <a:srgbClr val="FF954D"/>
              </a:buClr>
              <a:buSzPts val="700"/>
              <a:buFont typeface="Arial" charset="0"/>
              <a:buNone/>
            </a:pPr>
            <a:r>
              <a:rPr lang="ru-RU" sz="700">
                <a:solidFill>
                  <a:srgbClr val="FF954D"/>
                </a:solidFill>
                <a:latin typeface="Montserrat SemiBold"/>
                <a:sym typeface="Montserrat SemiBold"/>
              </a:rPr>
              <a:t/>
            </a:r>
            <a:br>
              <a:rPr lang="ru-RU" sz="700">
                <a:solidFill>
                  <a:srgbClr val="FF954D"/>
                </a:solidFill>
                <a:latin typeface="Montserrat SemiBold"/>
                <a:sym typeface="Montserrat SemiBold"/>
              </a:rPr>
            </a:br>
            <a:endParaRPr lang="ru-RU" sz="700">
              <a:solidFill>
                <a:srgbClr val="FF954D"/>
              </a:solidFill>
              <a:latin typeface="Montserrat SemiBold"/>
              <a:sym typeface="Montserrat SemiBold"/>
            </a:endParaRPr>
          </a:p>
        </p:txBody>
      </p:sp>
      <p:pic>
        <p:nvPicPr>
          <p:cNvPr id="34825" name="Google Shape;279;p7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7263" y="1884363"/>
            <a:ext cx="2486025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oogle Shape;104;p2" descr="C:\Users\Соня\Desktop\Мывместе 2\Шаблон\Элементы\Ресурс 12@2x.pn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8" y="1914525"/>
            <a:ext cx="66738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Google Shape;105;p2"/>
          <p:cNvSpPr>
            <a:spLocks noChangeArrowheads="1"/>
          </p:cNvSpPr>
          <p:nvPr/>
        </p:nvSpPr>
        <p:spPr bwMode="auto">
          <a:xfrm>
            <a:off x="-53975" y="-77788"/>
            <a:ext cx="12245975" cy="693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6388" name="Google Shape;106;p2"/>
          <p:cNvSpPr>
            <a:spLocks noChangeArrowheads="1"/>
          </p:cNvSpPr>
          <p:nvPr/>
        </p:nvSpPr>
        <p:spPr bwMode="auto">
          <a:xfrm>
            <a:off x="5081588" y="1292225"/>
            <a:ext cx="2098675" cy="461963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6389" name="Google Shape;107;p2"/>
          <p:cNvSpPr>
            <a:spLocks noChangeArrowheads="1"/>
          </p:cNvSpPr>
          <p:nvPr/>
        </p:nvSpPr>
        <p:spPr bwMode="auto">
          <a:xfrm>
            <a:off x="4308475" y="442913"/>
            <a:ext cx="3575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4000"/>
              <a:buFont typeface="Arial" charset="0"/>
              <a:buNone/>
            </a:pPr>
            <a:r>
              <a:rPr lang="ru-RU" sz="4000" b="1">
                <a:latin typeface="Montserrat Black"/>
                <a:sym typeface="Montserrat Black"/>
              </a:rPr>
              <a:t> О ПРОЕКТЕ</a:t>
            </a:r>
            <a:endParaRPr lang="ru-RU" sz="40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6390" name="Google Shape;108;p2"/>
          <p:cNvSpPr txBox="1">
            <a:spLocks noChangeArrowheads="1"/>
          </p:cNvSpPr>
          <p:nvPr/>
        </p:nvSpPr>
        <p:spPr bwMode="auto">
          <a:xfrm>
            <a:off x="5416550" y="1366838"/>
            <a:ext cx="14287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FFFF"/>
              </a:buClr>
              <a:buSzPts val="1900"/>
              <a:buFont typeface="Arial" charset="0"/>
              <a:buNone/>
            </a:pPr>
            <a:r>
              <a:rPr lang="ru-RU" sz="1900" b="1">
                <a:solidFill>
                  <a:srgbClr val="FFFFFF"/>
                </a:solidFill>
                <a:latin typeface="Montserrat"/>
                <a:sym typeface="Montserrat"/>
              </a:rPr>
              <a:t>КТО МЫ?</a:t>
            </a:r>
            <a:endParaRPr lang="ru-RU"/>
          </a:p>
        </p:txBody>
      </p:sp>
      <p:pic>
        <p:nvPicPr>
          <p:cNvPr id="16391" name="Google Shape;109;p2" descr="C:\Users\Соня\Desktop\Мывместе 2\Шаблон\Элементы\Ресурс 15@2x.pn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563" y="2682875"/>
            <a:ext cx="40227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Google Shape;110;p2"/>
          <p:cNvSpPr txBox="1">
            <a:spLocks noChangeArrowheads="1"/>
          </p:cNvSpPr>
          <p:nvPr/>
        </p:nvSpPr>
        <p:spPr bwMode="auto">
          <a:xfrm>
            <a:off x="1038225" y="2738438"/>
            <a:ext cx="36957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lnSpc>
                <a:spcPct val="80000"/>
              </a:lnSpc>
              <a:buClr>
                <a:srgbClr val="FFFFFF"/>
              </a:buClr>
              <a:buSzPts val="1800"/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Montserrat SemiBold"/>
                <a:sym typeface="Montserrat SemiBold"/>
              </a:rPr>
              <a:t>Актуальность и социальная значимость проекта:</a:t>
            </a:r>
            <a:r>
              <a:rPr lang="ru-RU" sz="1200">
                <a:latin typeface="Montserrat SemiBold"/>
                <a:sym typeface="Montserrat SemiBold"/>
              </a:rPr>
              <a:t/>
            </a:r>
            <a:br>
              <a:rPr lang="ru-RU" sz="1200">
                <a:latin typeface="Montserrat SemiBold"/>
                <a:sym typeface="Montserrat SemiBold"/>
              </a:rPr>
            </a:br>
            <a:endParaRPr lang="ru-RU" sz="1200">
              <a:solidFill>
                <a:srgbClr val="70AD47"/>
              </a:solidFill>
              <a:latin typeface="Montserrat SemiBold"/>
              <a:sym typeface="Montserrat SemiBold"/>
            </a:endParaRPr>
          </a:p>
        </p:txBody>
      </p:sp>
      <p:pic>
        <p:nvPicPr>
          <p:cNvPr id="16393" name="Google Shape;111;p2" descr="C:\Users\Соня\Desktop\Мывместе 2\Шаблон\Элементы\Ресурс 20.png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96338" y="4316413"/>
            <a:ext cx="3402012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Google Shape;112;p2" descr="C:\Users\Соня\Desktop\Мывместе 2\Шаблон\Элементы\Ресурс 4@2x.png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12400" y="200025"/>
            <a:ext cx="14605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Google Shape;113;p2"/>
          <p:cNvSpPr>
            <a:spLocks noChangeArrowheads="1"/>
          </p:cNvSpPr>
          <p:nvPr/>
        </p:nvSpPr>
        <p:spPr bwMode="auto">
          <a:xfrm>
            <a:off x="4826000" y="2682875"/>
            <a:ext cx="6551613" cy="623888"/>
          </a:xfrm>
          <a:prstGeom prst="rect">
            <a:avLst/>
          </a:prstGeom>
          <a:solidFill>
            <a:srgbClr val="FFF2CC"/>
          </a:solidFill>
          <a:ln w="9525">
            <a:solidFill>
              <a:srgbClr val="FFF2CC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pic>
        <p:nvPicPr>
          <p:cNvPr id="16396" name="Google Shape;114;p2" descr="C:\Users\Соня\Desktop\Мывместе 2\Шаблон\Элементы\Ресурс 15@2x.pn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563" y="3467100"/>
            <a:ext cx="40227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Google Shape;115;p2"/>
          <p:cNvSpPr txBox="1">
            <a:spLocks noChangeArrowheads="1"/>
          </p:cNvSpPr>
          <p:nvPr/>
        </p:nvSpPr>
        <p:spPr bwMode="auto">
          <a:xfrm>
            <a:off x="1038225" y="3573463"/>
            <a:ext cx="462438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FFFF"/>
              </a:buClr>
              <a:buSzPts val="1800"/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Montserrat SemiBold"/>
                <a:sym typeface="Montserrat SemiBold"/>
              </a:rPr>
              <a:t>Целевая аудитория:</a:t>
            </a:r>
            <a:r>
              <a:rPr lang="ru-RU" sz="1500">
                <a:solidFill>
                  <a:srgbClr val="FFFFFF"/>
                </a:solidFill>
                <a:latin typeface="Montserrat SemiBold"/>
                <a:sym typeface="Montserrat SemiBold"/>
              </a:rPr>
              <a:t/>
            </a:r>
            <a:br>
              <a:rPr lang="ru-RU" sz="1500">
                <a:solidFill>
                  <a:srgbClr val="FFFFFF"/>
                </a:solidFill>
                <a:latin typeface="Montserrat SemiBold"/>
                <a:sym typeface="Montserrat SemiBold"/>
              </a:rPr>
            </a:br>
            <a:endParaRPr lang="ru-RU" sz="1500">
              <a:solidFill>
                <a:srgbClr val="FFFFFF"/>
              </a:solidFill>
              <a:latin typeface="Montserrat SemiBold"/>
              <a:sym typeface="Montserrat SemiBold"/>
            </a:endParaRPr>
          </a:p>
        </p:txBody>
      </p:sp>
      <p:pic>
        <p:nvPicPr>
          <p:cNvPr id="16398" name="Google Shape;116;p2" descr="C:\Users\Соня\Desktop\Мывместе 2\Шаблон\Элементы\Ресурс 15@2x.pn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563" y="4237038"/>
            <a:ext cx="40227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Google Shape;117;p2"/>
          <p:cNvSpPr txBox="1">
            <a:spLocks noChangeArrowheads="1"/>
          </p:cNvSpPr>
          <p:nvPr/>
        </p:nvSpPr>
        <p:spPr bwMode="auto">
          <a:xfrm>
            <a:off x="1038225" y="4360863"/>
            <a:ext cx="46243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FFFF"/>
              </a:buClr>
              <a:buSzPts val="1800"/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Montserrat SemiBold"/>
                <a:sym typeface="Montserrat SemiBold"/>
              </a:rPr>
              <a:t>Цель:</a:t>
            </a:r>
            <a:endParaRPr lang="ru-RU" sz="1500">
              <a:solidFill>
                <a:srgbClr val="FFFFFF"/>
              </a:solidFill>
              <a:latin typeface="Montserrat SemiBold"/>
              <a:sym typeface="Montserrat SemiBold"/>
            </a:endParaRPr>
          </a:p>
        </p:txBody>
      </p:sp>
      <p:sp>
        <p:nvSpPr>
          <p:cNvPr id="16400" name="Google Shape;118;p2"/>
          <p:cNvSpPr>
            <a:spLocks noChangeArrowheads="1"/>
          </p:cNvSpPr>
          <p:nvPr/>
        </p:nvSpPr>
        <p:spPr bwMode="auto">
          <a:xfrm>
            <a:off x="4826000" y="3465513"/>
            <a:ext cx="6551613" cy="623887"/>
          </a:xfrm>
          <a:prstGeom prst="rect">
            <a:avLst/>
          </a:prstGeom>
          <a:solidFill>
            <a:srgbClr val="FFF2CC"/>
          </a:solidFill>
          <a:ln w="9525">
            <a:solidFill>
              <a:srgbClr val="FFF2CC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6401" name="Google Shape;119;p2"/>
          <p:cNvSpPr>
            <a:spLocks noChangeArrowheads="1"/>
          </p:cNvSpPr>
          <p:nvPr/>
        </p:nvSpPr>
        <p:spPr bwMode="auto">
          <a:xfrm>
            <a:off x="4826000" y="4235450"/>
            <a:ext cx="6551613" cy="623888"/>
          </a:xfrm>
          <a:prstGeom prst="rect">
            <a:avLst/>
          </a:prstGeom>
          <a:solidFill>
            <a:srgbClr val="FFF2CC"/>
          </a:solidFill>
          <a:ln w="9525">
            <a:solidFill>
              <a:srgbClr val="FFF2CC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6402" name="Google Shape;120;p2"/>
          <p:cNvSpPr txBox="1">
            <a:spLocks noChangeArrowheads="1"/>
          </p:cNvSpPr>
          <p:nvPr/>
        </p:nvSpPr>
        <p:spPr bwMode="auto">
          <a:xfrm>
            <a:off x="4840288" y="3471863"/>
            <a:ext cx="667385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lnSpc>
                <a:spcPct val="80000"/>
              </a:lnSpc>
              <a:buClr>
                <a:srgbClr val="000000"/>
              </a:buClr>
              <a:buSzPct val="26000"/>
              <a:buFont typeface="Arial" charset="0"/>
              <a:buNone/>
            </a:pPr>
            <a:r>
              <a:rPr lang="ru-RU" sz="1300" b="1"/>
              <a:t>учащиеся</a:t>
            </a:r>
            <a:r>
              <a:rPr lang="ru-RU" sz="1300"/>
              <a:t> школ и педагогических колледжей, </a:t>
            </a:r>
          </a:p>
          <a:p>
            <a:pPr>
              <a:lnSpc>
                <a:spcPct val="80000"/>
              </a:lnSpc>
              <a:buClr>
                <a:srgbClr val="000000"/>
              </a:buClr>
              <a:buSzPct val="26000"/>
              <a:buFont typeface="Arial" charset="0"/>
              <a:buNone/>
            </a:pPr>
            <a:r>
              <a:rPr lang="ru-RU" sz="1300"/>
              <a:t>студенты институтов, учителя, методисты, </a:t>
            </a:r>
          </a:p>
          <a:p>
            <a:pPr>
              <a:lnSpc>
                <a:spcPct val="80000"/>
              </a:lnSpc>
              <a:buClr>
                <a:srgbClr val="000000"/>
              </a:buClr>
              <a:buSzPct val="26000"/>
              <a:buFont typeface="Arial" charset="0"/>
              <a:buNone/>
            </a:pPr>
            <a:r>
              <a:rPr lang="ru-RU" sz="1300" b="1"/>
              <a:t>дети</a:t>
            </a:r>
            <a:r>
              <a:rPr lang="ru-RU" sz="1300"/>
              <a:t> дошкольного возраста и родители</a:t>
            </a:r>
            <a:r>
              <a:rPr lang="ru-RU" sz="400">
                <a:latin typeface="Montserrat SemiBold"/>
                <a:sym typeface="Montserrat SemiBold"/>
              </a:rPr>
              <a:t/>
            </a:r>
            <a:br>
              <a:rPr lang="ru-RU" sz="400">
                <a:latin typeface="Montserrat SemiBold"/>
                <a:sym typeface="Montserrat SemiBold"/>
              </a:rPr>
            </a:br>
            <a:endParaRPr lang="ru-RU" sz="400">
              <a:latin typeface="Montserrat SemiBold"/>
              <a:sym typeface="Montserrat SemiBold"/>
            </a:endParaRPr>
          </a:p>
        </p:txBody>
      </p:sp>
      <p:sp>
        <p:nvSpPr>
          <p:cNvPr id="16403" name="Google Shape;121;p2"/>
          <p:cNvSpPr txBox="1">
            <a:spLocks noChangeArrowheads="1"/>
          </p:cNvSpPr>
          <p:nvPr/>
        </p:nvSpPr>
        <p:spPr bwMode="auto">
          <a:xfrm>
            <a:off x="4826000" y="4232275"/>
            <a:ext cx="655161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lnSpc>
                <a:spcPct val="80000"/>
              </a:lnSpc>
              <a:buClr>
                <a:srgbClr val="000000"/>
              </a:buClr>
              <a:buSzPts val="1200"/>
              <a:buFont typeface="Arial" charset="0"/>
              <a:buNone/>
            </a:pPr>
            <a:r>
              <a:rPr lang="ru-RU" b="1"/>
              <a:t>создавать возможность</a:t>
            </a:r>
            <a:r>
              <a:rPr lang="ru-RU"/>
              <a:t> для самореализации и развития музыкального таланта: </a:t>
            </a:r>
            <a:r>
              <a:rPr lang="ru-RU" b="1"/>
              <a:t>помогать детям</a:t>
            </a:r>
            <a:r>
              <a:rPr lang="ru-RU"/>
              <a:t> узнавать о музыке, осваивать музыкальные виды деятельности</a:t>
            </a:r>
            <a:r>
              <a:rPr lang="ru-RU" sz="1500">
                <a:latin typeface="Montserrat SemiBold"/>
                <a:sym typeface="Montserrat SemiBold"/>
              </a:rPr>
              <a:t/>
            </a:r>
            <a:br>
              <a:rPr lang="ru-RU" sz="1500">
                <a:latin typeface="Montserrat SemiBold"/>
                <a:sym typeface="Montserrat SemiBold"/>
              </a:rPr>
            </a:br>
            <a:endParaRPr lang="ru-RU" sz="1500">
              <a:solidFill>
                <a:srgbClr val="70AD47"/>
              </a:solidFill>
              <a:latin typeface="Montserrat SemiBold"/>
              <a:sym typeface="Montserrat SemiBold"/>
            </a:endParaRPr>
          </a:p>
        </p:txBody>
      </p:sp>
      <p:sp>
        <p:nvSpPr>
          <p:cNvPr id="16404" name="Google Shape;122;p2"/>
          <p:cNvSpPr>
            <a:spLocks noChangeArrowheads="1"/>
          </p:cNvSpPr>
          <p:nvPr/>
        </p:nvSpPr>
        <p:spPr bwMode="auto">
          <a:xfrm>
            <a:off x="4840288" y="5027613"/>
            <a:ext cx="6537325" cy="596900"/>
          </a:xfrm>
          <a:prstGeom prst="rect">
            <a:avLst/>
          </a:prstGeom>
          <a:solidFill>
            <a:srgbClr val="FFF2CC"/>
          </a:solidFill>
          <a:ln w="9525">
            <a:solidFill>
              <a:srgbClr val="FFF2CC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6405" name="Google Shape;123;p2"/>
          <p:cNvSpPr txBox="1">
            <a:spLocks noChangeArrowheads="1"/>
          </p:cNvSpPr>
          <p:nvPr/>
        </p:nvSpPr>
        <p:spPr bwMode="auto">
          <a:xfrm>
            <a:off x="4840288" y="4997450"/>
            <a:ext cx="65373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lnSpc>
                <a:spcPct val="95000"/>
              </a:lnSpc>
              <a:buClr>
                <a:srgbClr val="000000"/>
              </a:buClr>
              <a:buSzPts val="300"/>
              <a:buFont typeface="Arial" charset="0"/>
              <a:buNone/>
            </a:pPr>
            <a:r>
              <a:rPr lang="ru-RU" b="1"/>
              <a:t>развивать у детей</a:t>
            </a:r>
            <a:r>
              <a:rPr lang="ru-RU"/>
              <a:t> творческое начало, самостоятельность, способность быть  активными, устремленными, эмоционально развитыми, цельными и гармоничными </a:t>
            </a:r>
            <a:r>
              <a:rPr lang="ru-RU" b="1"/>
              <a:t>через музыкальную деятельность</a:t>
            </a:r>
          </a:p>
          <a:p>
            <a:pPr>
              <a:lnSpc>
                <a:spcPct val="80000"/>
              </a:lnSpc>
              <a:buClr>
                <a:srgbClr val="000000"/>
              </a:buClr>
              <a:buSzPct val="93000"/>
              <a:buFont typeface="Arial" charset="0"/>
              <a:buNone/>
            </a:pPr>
            <a:r>
              <a:rPr lang="ru-RU" sz="400">
                <a:latin typeface="Montserrat SemiBold"/>
                <a:sym typeface="Montserrat SemiBold"/>
              </a:rPr>
              <a:t/>
            </a:r>
            <a:br>
              <a:rPr lang="ru-RU" sz="400">
                <a:latin typeface="Montserrat SemiBold"/>
                <a:sym typeface="Montserrat SemiBold"/>
              </a:rPr>
            </a:br>
            <a:endParaRPr lang="ru-RU" sz="400">
              <a:solidFill>
                <a:srgbClr val="70AD47"/>
              </a:solidFill>
              <a:latin typeface="Montserrat SemiBold"/>
              <a:sym typeface="Montserrat SemiBold"/>
            </a:endParaRPr>
          </a:p>
        </p:txBody>
      </p:sp>
      <p:sp>
        <p:nvSpPr>
          <p:cNvPr id="16406" name="Google Shape;124;p2"/>
          <p:cNvSpPr txBox="1">
            <a:spLocks noChangeArrowheads="1"/>
          </p:cNvSpPr>
          <p:nvPr/>
        </p:nvSpPr>
        <p:spPr bwMode="auto">
          <a:xfrm>
            <a:off x="10775950" y="3184525"/>
            <a:ext cx="9858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r>
              <a:rPr lang="ru-RU" sz="1500">
                <a:latin typeface="Montserrat SemiBold"/>
                <a:sym typeface="Montserrat SemiBold"/>
              </a:rPr>
              <a:t/>
            </a:r>
            <a:br>
              <a:rPr lang="ru-RU" sz="1500">
                <a:latin typeface="Montserrat SemiBold"/>
                <a:sym typeface="Montserrat SemiBold"/>
              </a:rPr>
            </a:br>
            <a:endParaRPr lang="ru-RU" sz="1500">
              <a:solidFill>
                <a:srgbClr val="70AD47"/>
              </a:solidFill>
              <a:latin typeface="Montserrat SemiBold"/>
              <a:sym typeface="Montserrat SemiBold"/>
            </a:endParaRPr>
          </a:p>
        </p:txBody>
      </p:sp>
      <p:pic>
        <p:nvPicPr>
          <p:cNvPr id="16407" name="Google Shape;125;p2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72413" y="-93663"/>
            <a:ext cx="222885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8" name="Google Shape;126;p2" descr="C:\Users\Соня\Desktop\Мывместе 2\Шаблон\Элементы\Ресурс 11@2x.png"/>
          <p:cNvPicPr preferRelativeResize="0">
            <a:picLocks noChangeAspect="1" noChangeArrowheads="1"/>
          </p:cNvPicPr>
          <p:nvPr/>
        </p:nvPicPr>
        <p:blipFill>
          <a:blip r:embed="rId9"/>
          <a:srcRect r="58450" b="40179"/>
          <a:stretch>
            <a:fillRect/>
          </a:stretch>
        </p:blipFill>
        <p:spPr bwMode="auto">
          <a:xfrm>
            <a:off x="-53975" y="-93663"/>
            <a:ext cx="4443413" cy="360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Google Shape;127;p2" descr="C:\Users\Соня\Desktop\Мывместе 2\Шаблон\Элементы\Ресурс 2@2x.png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53975" y="3754438"/>
            <a:ext cx="3186113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Google Shape;128;p2" descr="C:\Users\Соня\Desktop\Мывместе 2\Шаблон\Элементы\Ресурс 15@2x.pn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563" y="5006975"/>
            <a:ext cx="40227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1" name="Google Shape;129;p2"/>
          <p:cNvSpPr txBox="1">
            <a:spLocks noChangeArrowheads="1"/>
          </p:cNvSpPr>
          <p:nvPr/>
        </p:nvSpPr>
        <p:spPr bwMode="auto">
          <a:xfrm>
            <a:off x="1038225" y="5110163"/>
            <a:ext cx="46243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FFFF"/>
              </a:buClr>
              <a:buSzPts val="1800"/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Montserrat SemiBold"/>
                <a:sym typeface="Montserrat SemiBold"/>
              </a:rPr>
              <a:t>Задачи:</a:t>
            </a:r>
            <a:endParaRPr lang="ru-RU" sz="1500">
              <a:solidFill>
                <a:srgbClr val="FFFFFF"/>
              </a:solidFill>
              <a:latin typeface="Montserrat SemiBold"/>
              <a:sym typeface="Montserrat SemiBold"/>
            </a:endParaRPr>
          </a:p>
        </p:txBody>
      </p:sp>
      <p:sp>
        <p:nvSpPr>
          <p:cNvPr id="16412" name="Google Shape;130;p2"/>
          <p:cNvSpPr txBox="1">
            <a:spLocks noChangeArrowheads="1"/>
          </p:cNvSpPr>
          <p:nvPr/>
        </p:nvSpPr>
        <p:spPr bwMode="auto">
          <a:xfrm>
            <a:off x="4840288" y="2692400"/>
            <a:ext cx="667385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lnSpc>
                <a:spcPct val="80000"/>
              </a:lnSpc>
              <a:buClr>
                <a:srgbClr val="000000"/>
              </a:buClr>
              <a:buSzPct val="74000"/>
              <a:buFont typeface="Arial" charset="0"/>
              <a:buNone/>
            </a:pPr>
            <a:r>
              <a:rPr lang="ru-RU" sz="1300" b="1"/>
              <a:t>проект специализируется на предоставлении</a:t>
            </a:r>
            <a:r>
              <a:rPr lang="ru-RU" sz="1300"/>
              <a:t> обширной качественной информации о музыке, музыкантах, технологиях обучения и преподавания, </a:t>
            </a:r>
            <a:r>
              <a:rPr lang="ru-RU" sz="1300" b="1"/>
              <a:t>и повсеместном практическом применении с использованием сети Интернет</a:t>
            </a:r>
            <a:endParaRPr lang="ru-RU" sz="10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oogle Shape;135;p3" descr="C:\Users\Соня\Desktop\Мывместе 2\Шаблон\Элементы\Ресурс 12@2x.pn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8" y="1914525"/>
            <a:ext cx="66738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Google Shape;136;p3"/>
          <p:cNvSpPr>
            <a:spLocks noChangeArrowheads="1"/>
          </p:cNvSpPr>
          <p:nvPr/>
        </p:nvSpPr>
        <p:spPr bwMode="auto">
          <a:xfrm>
            <a:off x="-53975" y="-77788"/>
            <a:ext cx="12245975" cy="693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8436" name="Google Shape;137;p3"/>
          <p:cNvSpPr>
            <a:spLocks noChangeArrowheads="1"/>
          </p:cNvSpPr>
          <p:nvPr/>
        </p:nvSpPr>
        <p:spPr bwMode="auto">
          <a:xfrm>
            <a:off x="5081588" y="1292225"/>
            <a:ext cx="2098675" cy="461963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8437" name="Google Shape;138;p3"/>
          <p:cNvSpPr>
            <a:spLocks noChangeArrowheads="1"/>
          </p:cNvSpPr>
          <p:nvPr/>
        </p:nvSpPr>
        <p:spPr bwMode="auto">
          <a:xfrm>
            <a:off x="4308475" y="442913"/>
            <a:ext cx="3575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4000"/>
              <a:buFont typeface="Arial" charset="0"/>
              <a:buNone/>
            </a:pPr>
            <a:r>
              <a:rPr lang="ru-RU" sz="4000" b="1">
                <a:latin typeface="Montserrat Black"/>
                <a:sym typeface="Montserrat Black"/>
              </a:rPr>
              <a:t> О ПРОЕКТЕ</a:t>
            </a:r>
            <a:endParaRPr lang="ru-RU" sz="40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8438" name="Google Shape;139;p3"/>
          <p:cNvSpPr txBox="1">
            <a:spLocks noChangeArrowheads="1"/>
          </p:cNvSpPr>
          <p:nvPr/>
        </p:nvSpPr>
        <p:spPr bwMode="auto">
          <a:xfrm>
            <a:off x="5416550" y="1366838"/>
            <a:ext cx="14287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FFFF"/>
              </a:buClr>
              <a:buSzPts val="1900"/>
              <a:buFont typeface="Arial" charset="0"/>
              <a:buNone/>
            </a:pPr>
            <a:r>
              <a:rPr lang="ru-RU" sz="1900" b="1">
                <a:solidFill>
                  <a:srgbClr val="FFFFFF"/>
                </a:solidFill>
                <a:latin typeface="Montserrat"/>
                <a:sym typeface="Montserrat"/>
              </a:rPr>
              <a:t>КТО МЫ?</a:t>
            </a:r>
            <a:endParaRPr lang="ru-RU"/>
          </a:p>
        </p:txBody>
      </p:sp>
      <p:pic>
        <p:nvPicPr>
          <p:cNvPr id="18439" name="Google Shape;140;p3" descr="C:\Users\Соня\Desktop\Мывместе 2\Шаблон\Элементы\Ресурс 11@2x.png"/>
          <p:cNvPicPr preferRelativeResize="0">
            <a:picLocks noChangeAspect="1" noChangeArrowheads="1"/>
          </p:cNvPicPr>
          <p:nvPr/>
        </p:nvPicPr>
        <p:blipFill>
          <a:blip r:embed="rId5"/>
          <a:srcRect r="58450" b="40179"/>
          <a:stretch>
            <a:fillRect/>
          </a:stretch>
        </p:blipFill>
        <p:spPr bwMode="auto">
          <a:xfrm>
            <a:off x="-53975" y="-77788"/>
            <a:ext cx="4443413" cy="360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Google Shape;141;p3" descr="C:\Users\Соня\Desktop\Мывместе 2\Шаблон\Элементы\Ресурс 15@2x.png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2128838"/>
            <a:ext cx="6777038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Google Shape;142;p3"/>
          <p:cNvSpPr txBox="1">
            <a:spLocks noChangeArrowheads="1"/>
          </p:cNvSpPr>
          <p:nvPr/>
        </p:nvSpPr>
        <p:spPr bwMode="auto">
          <a:xfrm>
            <a:off x="1500188" y="2249488"/>
            <a:ext cx="671353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sz="1800" b="1">
                <a:latin typeface="Montserrat"/>
                <a:sym typeface="Montserrat"/>
              </a:rPr>
              <a:t>Основные мероприятия:</a:t>
            </a:r>
            <a:endParaRPr lang="ru-RU" sz="1800" b="1"/>
          </a:p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endParaRPr lang="ru-RU"/>
          </a:p>
          <a:p>
            <a:pPr>
              <a:spcBef>
                <a:spcPts val="363"/>
              </a:spcBef>
              <a:buClr>
                <a:srgbClr val="FFFFFF"/>
              </a:buClr>
              <a:buSzPts val="1800"/>
              <a:buFont typeface="Arial" charset="0"/>
              <a:buNone/>
            </a:pPr>
            <a:r>
              <a:rPr lang="ru-RU"/>
              <a:t>• информационная и консультационная помощь начинающим учителям; </a:t>
            </a:r>
          </a:p>
          <a:p>
            <a:pPr>
              <a:spcBef>
                <a:spcPts val="363"/>
              </a:spcBef>
              <a:buClr>
                <a:srgbClr val="FFFFFF"/>
              </a:buClr>
              <a:buSzPts val="1800"/>
              <a:buFont typeface="Arial" charset="0"/>
              <a:buNone/>
            </a:pPr>
            <a:r>
              <a:rPr lang="ru-RU"/>
              <a:t>•</a:t>
            </a:r>
            <a:r>
              <a:rPr lang="ru-RU" b="1"/>
              <a:t> развивающие музыкальные занятия для детей</a:t>
            </a:r>
            <a:r>
              <a:rPr lang="ru-RU"/>
              <a:t>; </a:t>
            </a:r>
          </a:p>
          <a:p>
            <a:pPr>
              <a:spcBef>
                <a:spcPts val="363"/>
              </a:spcBef>
              <a:buClr>
                <a:srgbClr val="000000"/>
              </a:buClr>
              <a:buFont typeface="Arial" charset="0"/>
              <a:buNone/>
            </a:pPr>
            <a:r>
              <a:rPr lang="ru-RU"/>
              <a:t>• наполнение качественным контентом сообществ в соц.сетях; </a:t>
            </a:r>
          </a:p>
          <a:p>
            <a:pPr>
              <a:spcBef>
                <a:spcPts val="363"/>
              </a:spcBef>
              <a:buClr>
                <a:srgbClr val="000000"/>
              </a:buClr>
              <a:buFont typeface="Arial" charset="0"/>
              <a:buNone/>
            </a:pPr>
            <a:r>
              <a:rPr lang="ru-RU"/>
              <a:t>• </a:t>
            </a:r>
            <a:r>
              <a:rPr lang="ru-RU" b="1"/>
              <a:t>создание обучающих видеороликов</a:t>
            </a:r>
            <a:r>
              <a:rPr lang="ru-RU"/>
              <a:t> и многое другое. </a:t>
            </a:r>
          </a:p>
          <a:p>
            <a:pPr>
              <a:spcBef>
                <a:spcPts val="363"/>
              </a:spcBef>
              <a:buClr>
                <a:srgbClr val="000000"/>
              </a:buClr>
              <a:buFont typeface="Arial" charset="0"/>
              <a:buNone/>
            </a:pPr>
            <a:endParaRPr lang="ru-RU"/>
          </a:p>
          <a:p>
            <a:pPr>
              <a:spcBef>
                <a:spcPts val="363"/>
              </a:spcBef>
              <a:buClr>
                <a:srgbClr val="000000"/>
              </a:buClr>
              <a:buFont typeface="Arial" charset="0"/>
              <a:buNone/>
            </a:pPr>
            <a:r>
              <a:rPr lang="ru-RU"/>
              <a:t>Активное участие в социально значимых проектах, например, </a:t>
            </a:r>
            <a:r>
              <a:rPr lang="ru-RU" b="1"/>
              <a:t>«Храм с неба»</a:t>
            </a:r>
            <a:r>
              <a:rPr lang="ru-RU"/>
              <a:t>: </a:t>
            </a:r>
            <a:r>
              <a:rPr lang="ru-RU">
                <a:solidFill>
                  <a:srgbClr val="5A4401"/>
                </a:solidFill>
              </a:rPr>
              <a:t>Проект осуществлён по благословению Митрополита Тульского и Ефремовского Алексия, при содействии информационного отдела Тульской Епархии. При поддержке Международного грантового конкурса малых грантов «Православная инициатива - 2018».</a:t>
            </a:r>
            <a:r>
              <a:rPr lang="ru-RU">
                <a:solidFill>
                  <a:srgbClr val="7F6000"/>
                </a:solidFill>
              </a:rPr>
              <a:t> </a:t>
            </a:r>
          </a:p>
        </p:txBody>
      </p:sp>
      <p:pic>
        <p:nvPicPr>
          <p:cNvPr id="18442" name="Google Shape;143;p3" descr="C:\Users\Соня\Desktop\Мывместе 2\Шаблон\Элементы\Ресурс 20.png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96338" y="4316413"/>
            <a:ext cx="3402012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Google Shape;144;p3" descr="C:\Users\Соня\Desktop\Мывместе 2\Шаблон\Элементы\Ресурс 12@2x.pn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2563" y="1433513"/>
            <a:ext cx="43688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Google Shape;145;p3" descr="C:\Users\Соня\Desktop\Мывместе 2\Шаблон\Элементы\Ресурс 16@2x.png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10600" y="2185988"/>
            <a:ext cx="2684463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Google Shape;146;p3" descr="C:\Users\Соня\Desktop\Мывместе 2\Шаблон\Элементы\Ресурс 4@2x.png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312400" y="200025"/>
            <a:ext cx="14605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Google Shape;147;p3" descr="C:\Users\Соня\Desktop\Мывместе 2\Шаблон\Элементы\Ресурс 2@2x.png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63500" y="3736975"/>
            <a:ext cx="3186113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Google Shape;148;p3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610600" y="2454275"/>
            <a:ext cx="2671763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Google Shape;153;g13ab77f86fe_0_1" descr="C:\Users\Соня\Desktop\Мывместе 2\Шаблон\Элементы\Ресурс 12@2x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38" y="1914525"/>
            <a:ext cx="66738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Google Shape;154;g13ab77f86fe_0_1"/>
          <p:cNvSpPr>
            <a:spLocks noChangeArrowheads="1"/>
          </p:cNvSpPr>
          <p:nvPr/>
        </p:nvSpPr>
        <p:spPr bwMode="auto">
          <a:xfrm>
            <a:off x="-53975" y="-77788"/>
            <a:ext cx="12245975" cy="693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0483" name="Google Shape;155;g13ab77f86fe_0_1"/>
          <p:cNvSpPr>
            <a:spLocks noChangeArrowheads="1"/>
          </p:cNvSpPr>
          <p:nvPr/>
        </p:nvSpPr>
        <p:spPr bwMode="auto">
          <a:xfrm>
            <a:off x="5081588" y="1292225"/>
            <a:ext cx="2098675" cy="461963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0484" name="Google Shape;156;g13ab77f86fe_0_1"/>
          <p:cNvSpPr>
            <a:spLocks noChangeArrowheads="1"/>
          </p:cNvSpPr>
          <p:nvPr/>
        </p:nvSpPr>
        <p:spPr bwMode="auto">
          <a:xfrm>
            <a:off x="4308475" y="442913"/>
            <a:ext cx="3575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4000"/>
              <a:buFont typeface="Arial" charset="0"/>
              <a:buNone/>
            </a:pPr>
            <a:r>
              <a:rPr lang="ru-RU" sz="4000" b="1">
                <a:latin typeface="Montserrat Black"/>
                <a:sym typeface="Montserrat Black"/>
              </a:rPr>
              <a:t> О ПРОЕКТЕ</a:t>
            </a:r>
            <a:endParaRPr lang="ru-RU" sz="40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0485" name="Google Shape;157;g13ab77f86fe_0_1"/>
          <p:cNvSpPr txBox="1">
            <a:spLocks noChangeArrowheads="1"/>
          </p:cNvSpPr>
          <p:nvPr/>
        </p:nvSpPr>
        <p:spPr bwMode="auto">
          <a:xfrm>
            <a:off x="5416550" y="1366838"/>
            <a:ext cx="14287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FFFF"/>
              </a:buClr>
              <a:buSzPts val="1900"/>
              <a:buFont typeface="Arial" charset="0"/>
              <a:buNone/>
            </a:pPr>
            <a:r>
              <a:rPr lang="ru-RU" sz="1900" b="1">
                <a:solidFill>
                  <a:srgbClr val="FFFFFF"/>
                </a:solidFill>
                <a:latin typeface="Montserrat"/>
                <a:sym typeface="Montserrat"/>
              </a:rPr>
              <a:t>КТО МЫ?</a:t>
            </a:r>
            <a:endParaRPr lang="ru-RU"/>
          </a:p>
        </p:txBody>
      </p:sp>
      <p:pic>
        <p:nvPicPr>
          <p:cNvPr id="20486" name="Google Shape;158;g13ab77f86fe_0_1" descr="C:\Users\Соня\Desktop\Мывместе 2\Шаблон\Элементы\Ресурс 11@2x.png"/>
          <p:cNvPicPr preferRelativeResize="0">
            <a:picLocks noChangeAspect="1" noChangeArrowheads="1"/>
          </p:cNvPicPr>
          <p:nvPr/>
        </p:nvPicPr>
        <p:blipFill>
          <a:blip r:embed="rId4"/>
          <a:srcRect r="58449" b="40179"/>
          <a:stretch>
            <a:fillRect/>
          </a:stretch>
        </p:blipFill>
        <p:spPr bwMode="auto">
          <a:xfrm>
            <a:off x="-53975" y="-77788"/>
            <a:ext cx="4443413" cy="360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Google Shape;159;g13ab77f86fe_0_1" descr="C:\Users\Соня\Desktop\Мывместе 2\Шаблон\Элементы\Ресурс 15@2x.pn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2128838"/>
            <a:ext cx="6777038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Google Shape;160;g13ab77f86fe_0_1" descr="C:\Users\Соня\Desktop\Мывместе 2\Шаблон\Элементы\Ресурс 20.png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96338" y="4316413"/>
            <a:ext cx="3402012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Google Shape;161;g13ab77f86fe_0_1" descr="C:\Users\Соня\Desktop\Мывместе 2\Шаблон\Элементы\Ресурс 12@2x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2563" y="1433513"/>
            <a:ext cx="43688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Google Shape;162;g13ab77f86fe_0_1" descr="C:\Users\Соня\Desktop\Мывместе 2\Шаблон\Элементы\Ресурс 4@2x.png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12400" y="200025"/>
            <a:ext cx="14605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Google Shape;163;g13ab77f86fe_0_1"/>
          <p:cNvSpPr txBox="1">
            <a:spLocks noChangeArrowheads="1"/>
          </p:cNvSpPr>
          <p:nvPr/>
        </p:nvSpPr>
        <p:spPr bwMode="auto">
          <a:xfrm>
            <a:off x="1622425" y="2325688"/>
            <a:ext cx="65579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sz="1800" b="1">
                <a:latin typeface="Montserrat"/>
                <a:sym typeface="Montserrat"/>
              </a:rPr>
              <a:t>Количественные и качественные результаты:</a:t>
            </a:r>
            <a:endParaRPr lang="ru-RU"/>
          </a:p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 b="1">
              <a:latin typeface="Montserrat"/>
              <a:sym typeface="Montserrat"/>
            </a:endParaRPr>
          </a:p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sz="1500"/>
              <a:t>Проведено: </a:t>
            </a:r>
          </a:p>
          <a:p>
            <a:pPr>
              <a:buClr>
                <a:srgbClr val="000000"/>
              </a:buClr>
              <a:buSzPts val="1500"/>
              <a:buFont typeface="Arial" charset="0"/>
              <a:buChar char="●"/>
            </a:pPr>
            <a:r>
              <a:rPr lang="ru-RU" sz="1500"/>
              <a:t>более 1000 оффлайн занятий по музыке, пению и игре на фортепиано</a:t>
            </a:r>
          </a:p>
          <a:p>
            <a:pPr>
              <a:buClr>
                <a:srgbClr val="000000"/>
              </a:buClr>
              <a:buSzPts val="1500"/>
              <a:buFont typeface="Arial" charset="0"/>
              <a:buChar char="●"/>
            </a:pPr>
            <a:r>
              <a:rPr lang="ru-RU" sz="1500"/>
              <a:t>более 100 онлайн-занятий по музыке и пению с детьми в возрасте от 5 до 10 лет.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500"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1500"/>
              <a:t>Яндекс.Метрика с 1 июля 2021 по 1 июля 2022 зафиксировала </a:t>
            </a:r>
          </a:p>
          <a:p>
            <a:pPr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1500"/>
              <a:t>39 тыс. посетителей. Среди них  тех, кто младше 18 лет, 16%.</a:t>
            </a:r>
          </a:p>
        </p:txBody>
      </p:sp>
      <p:pic>
        <p:nvPicPr>
          <p:cNvPr id="20492" name="Google Shape;164;g13ab77f86fe_0_1" descr="C:\Users\Соня\Desktop\Мывместе 2\Шаблон\Элементы\Ресурс 2@2x.png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63500" y="3736975"/>
            <a:ext cx="3186113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Google Shape;165;g13ab77f86fe_0_1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677275" y="1600200"/>
            <a:ext cx="25527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Google Shape;170;g13d90006e3c_0_81" descr="C:\Users\Соня\Desktop\Мывместе 2\Шаблон\Элементы\Ресурс 12@2x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38" y="1914525"/>
            <a:ext cx="66738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Google Shape;171;g13d90006e3c_0_81"/>
          <p:cNvSpPr>
            <a:spLocks noChangeArrowheads="1"/>
          </p:cNvSpPr>
          <p:nvPr/>
        </p:nvSpPr>
        <p:spPr bwMode="auto">
          <a:xfrm>
            <a:off x="-53975" y="-77788"/>
            <a:ext cx="12245975" cy="693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2531" name="Google Shape;172;g13d90006e3c_0_81"/>
          <p:cNvSpPr>
            <a:spLocks noChangeArrowheads="1"/>
          </p:cNvSpPr>
          <p:nvPr/>
        </p:nvSpPr>
        <p:spPr bwMode="auto">
          <a:xfrm>
            <a:off x="5081588" y="1292225"/>
            <a:ext cx="2098675" cy="461963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2532" name="Google Shape;173;g13d90006e3c_0_81"/>
          <p:cNvSpPr>
            <a:spLocks noChangeArrowheads="1"/>
          </p:cNvSpPr>
          <p:nvPr/>
        </p:nvSpPr>
        <p:spPr bwMode="auto">
          <a:xfrm>
            <a:off x="4308475" y="442913"/>
            <a:ext cx="3575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4000"/>
              <a:buFont typeface="Arial" charset="0"/>
              <a:buNone/>
            </a:pPr>
            <a:r>
              <a:rPr lang="ru-RU" sz="4000" b="1">
                <a:latin typeface="Montserrat Black"/>
                <a:sym typeface="Montserrat Black"/>
              </a:rPr>
              <a:t> О ПРОЕКТЕ</a:t>
            </a:r>
            <a:endParaRPr lang="ru-RU" sz="40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2533" name="Google Shape;174;g13d90006e3c_0_81"/>
          <p:cNvSpPr txBox="1">
            <a:spLocks noChangeArrowheads="1"/>
          </p:cNvSpPr>
          <p:nvPr/>
        </p:nvSpPr>
        <p:spPr bwMode="auto">
          <a:xfrm>
            <a:off x="5416550" y="1366838"/>
            <a:ext cx="14287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FFFF"/>
              </a:buClr>
              <a:buSzPts val="1900"/>
              <a:buFont typeface="Arial" charset="0"/>
              <a:buNone/>
            </a:pPr>
            <a:r>
              <a:rPr lang="ru-RU" sz="1900" b="1">
                <a:solidFill>
                  <a:srgbClr val="FFFFFF"/>
                </a:solidFill>
                <a:latin typeface="Montserrat"/>
                <a:sym typeface="Montserrat"/>
              </a:rPr>
              <a:t>КТО МЫ?</a:t>
            </a:r>
            <a:endParaRPr lang="ru-RU"/>
          </a:p>
        </p:txBody>
      </p:sp>
      <p:pic>
        <p:nvPicPr>
          <p:cNvPr id="22534" name="Google Shape;175;g13d90006e3c_0_81" descr="C:\Users\Соня\Desktop\Мывместе 2\Шаблон\Элементы\Ресурс 11@2x.png"/>
          <p:cNvPicPr preferRelativeResize="0">
            <a:picLocks noChangeAspect="1" noChangeArrowheads="1"/>
          </p:cNvPicPr>
          <p:nvPr/>
        </p:nvPicPr>
        <p:blipFill>
          <a:blip r:embed="rId4"/>
          <a:srcRect r="58449" b="40179"/>
          <a:stretch>
            <a:fillRect/>
          </a:stretch>
        </p:blipFill>
        <p:spPr bwMode="auto">
          <a:xfrm>
            <a:off x="-53975" y="-77788"/>
            <a:ext cx="4443413" cy="360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Google Shape;176;g13d90006e3c_0_81" descr="C:\Users\Соня\Desktop\Мывместе 2\Шаблон\Элементы\Ресурс 15@2x.pn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2128838"/>
            <a:ext cx="6777038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Google Shape;177;g13d90006e3c_0_81" descr="C:\Users\Соня\Desktop\Мывместе 2\Шаблон\Элементы\Ресурс 20.png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96338" y="4316413"/>
            <a:ext cx="3402012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Google Shape;178;g13d90006e3c_0_81" descr="C:\Users\Соня\Desktop\Мывместе 2\Шаблон\Элементы\Ресурс 12@2x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2563" y="1433513"/>
            <a:ext cx="43688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Google Shape;179;g13d90006e3c_0_81" descr="C:\Users\Соня\Desktop\Мывместе 2\Шаблон\Элементы\Ресурс 16@2x.png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10600" y="2185988"/>
            <a:ext cx="2684463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Google Shape;180;g13d90006e3c_0_81" descr="C:\Users\Соня\Desktop\Мывместе 2\Шаблон\Элементы\Ресурс 4@2x.png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12400" y="200025"/>
            <a:ext cx="14605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Google Shape;181;g13d90006e3c_0_81"/>
          <p:cNvSpPr txBox="1">
            <a:spLocks noChangeArrowheads="1"/>
          </p:cNvSpPr>
          <p:nvPr/>
        </p:nvSpPr>
        <p:spPr bwMode="auto">
          <a:xfrm>
            <a:off x="1622425" y="2325688"/>
            <a:ext cx="65579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sz="1800" b="1">
                <a:latin typeface="Montserrat"/>
                <a:sym typeface="Montserrat"/>
              </a:rPr>
              <a:t>Качественные и количественные результаты:</a:t>
            </a:r>
            <a:endParaRPr lang="ru-RU"/>
          </a:p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 b="1">
              <a:latin typeface="Montserrat"/>
              <a:sym typeface="Montserrat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2200"/>
              <a:t>Самым масштабным результатом деятельности проекта стала победа сайта «Музыка и Я» в конкурсе «Позитивный контент», который проходил в рамках «Премия Рунета 2010»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2200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2200"/>
              <a:t>Лауреат в номинации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2200"/>
              <a:t>«Персональный сайт учителя»</a:t>
            </a:r>
          </a:p>
          <a:p>
            <a:pPr>
              <a:buClr>
                <a:srgbClr val="FFFFFF"/>
              </a:buClr>
              <a:buSzPts val="1800"/>
              <a:buFont typeface="Arial" charset="0"/>
              <a:buNone/>
            </a:pPr>
            <a:endParaRPr lang="ru-RU"/>
          </a:p>
        </p:txBody>
      </p:sp>
      <p:pic>
        <p:nvPicPr>
          <p:cNvPr id="22541" name="Google Shape;182;g13d90006e3c_0_81" descr="C:\Users\Соня\Desktop\Мывместе 2\Шаблон\Элементы\Ресурс 2@2x.png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63500" y="3736975"/>
            <a:ext cx="3186113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Google Shape;183;g13d90006e3c_0_81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902700" y="2397125"/>
            <a:ext cx="21002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Google Shape;188;p4" descr="C:\Users\Соня\Desktop\Мывместе 2\Шаблон\Элементы\Ресурс 12@2x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38" y="1914525"/>
            <a:ext cx="66738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Google Shape;189;p4"/>
          <p:cNvSpPr>
            <a:spLocks noChangeArrowheads="1"/>
          </p:cNvSpPr>
          <p:nvPr/>
        </p:nvSpPr>
        <p:spPr bwMode="auto">
          <a:xfrm>
            <a:off x="-53975" y="-77788"/>
            <a:ext cx="12245975" cy="693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4579" name="Google Shape;190;p4"/>
          <p:cNvSpPr>
            <a:spLocks noChangeArrowheads="1"/>
          </p:cNvSpPr>
          <p:nvPr/>
        </p:nvSpPr>
        <p:spPr bwMode="auto">
          <a:xfrm>
            <a:off x="5081588" y="1292225"/>
            <a:ext cx="2098675" cy="461963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4580" name="Google Shape;191;p4"/>
          <p:cNvSpPr>
            <a:spLocks noChangeArrowheads="1"/>
          </p:cNvSpPr>
          <p:nvPr/>
        </p:nvSpPr>
        <p:spPr bwMode="auto">
          <a:xfrm>
            <a:off x="4308475" y="442913"/>
            <a:ext cx="3575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4000"/>
              <a:buFont typeface="Arial" charset="0"/>
              <a:buNone/>
            </a:pPr>
            <a:r>
              <a:rPr lang="ru-RU" sz="4000" b="1">
                <a:latin typeface="Montserrat Black"/>
                <a:sym typeface="Montserrat Black"/>
              </a:rPr>
              <a:t> О ПРОЕКТЕ</a:t>
            </a:r>
            <a:endParaRPr lang="ru-RU" sz="40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4581" name="Google Shape;192;p4"/>
          <p:cNvSpPr txBox="1">
            <a:spLocks noChangeArrowheads="1"/>
          </p:cNvSpPr>
          <p:nvPr/>
        </p:nvSpPr>
        <p:spPr bwMode="auto">
          <a:xfrm>
            <a:off x="5416550" y="1366838"/>
            <a:ext cx="14287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FFFF"/>
              </a:buClr>
              <a:buSzPts val="1900"/>
              <a:buFont typeface="Arial" charset="0"/>
              <a:buNone/>
            </a:pPr>
            <a:r>
              <a:rPr lang="ru-RU" sz="1900" b="1">
                <a:solidFill>
                  <a:srgbClr val="FFFFFF"/>
                </a:solidFill>
                <a:latin typeface="Montserrat"/>
                <a:sym typeface="Montserrat"/>
              </a:rPr>
              <a:t>КТО МЫ?</a:t>
            </a:r>
            <a:endParaRPr lang="ru-RU"/>
          </a:p>
        </p:txBody>
      </p:sp>
      <p:pic>
        <p:nvPicPr>
          <p:cNvPr id="24582" name="Google Shape;193;p4" descr="C:\Users\Соня\Desktop\Мывместе 2\Шаблон\Элементы\Ресурс 11@2x.png"/>
          <p:cNvPicPr preferRelativeResize="0">
            <a:picLocks noChangeAspect="1" noChangeArrowheads="1"/>
          </p:cNvPicPr>
          <p:nvPr/>
        </p:nvPicPr>
        <p:blipFill>
          <a:blip r:embed="rId4"/>
          <a:srcRect r="58450" b="40179"/>
          <a:stretch>
            <a:fillRect/>
          </a:stretch>
        </p:blipFill>
        <p:spPr bwMode="auto">
          <a:xfrm>
            <a:off x="-53975" y="-77788"/>
            <a:ext cx="4443413" cy="360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Google Shape;194;p4" descr="C:\Users\Соня\Desktop\Мывместе 2\Шаблон\Элементы\Ресурс 2@2x.pn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3500" y="3736975"/>
            <a:ext cx="3186113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Google Shape;195;p4" descr="C:\Users\Соня\Desktop\Мывместе 2\Шаблон\Элементы\Ресурс 15@2x.png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2128838"/>
            <a:ext cx="9934575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Google Shape;196;p4" descr="C:\Users\Соня\Desktop\Мывместе 2\Шаблон\Элементы\Ресурс 20.png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96338" y="4316413"/>
            <a:ext cx="3402012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Google Shape;197;p4" descr="C:\Users\Соня\Desktop\Мывместе 2\Шаблон\Элементы\Ресурс 4@2x.png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12400" y="200025"/>
            <a:ext cx="14605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Google Shape;198;p4"/>
          <p:cNvSpPr txBox="1">
            <a:spLocks noChangeArrowheads="1"/>
          </p:cNvSpPr>
          <p:nvPr/>
        </p:nvSpPr>
        <p:spPr bwMode="auto">
          <a:xfrm>
            <a:off x="2851150" y="2254250"/>
            <a:ext cx="6559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sz="1800" b="1">
                <a:latin typeface="Montserrat"/>
                <a:sym typeface="Montserrat"/>
              </a:rPr>
              <a:t>На церемонии награждения по итогам</a:t>
            </a:r>
          </a:p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sz="1800" b="1">
                <a:latin typeface="Montserrat"/>
                <a:sym typeface="Montserrat"/>
              </a:rPr>
              <a:t>конкурса (г.Москва, к/т «Октябрь»)</a:t>
            </a:r>
          </a:p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 b="1">
              <a:latin typeface="Montserrat"/>
              <a:sym typeface="Montserrat"/>
            </a:endParaRPr>
          </a:p>
          <a:p>
            <a:pPr>
              <a:buClr>
                <a:srgbClr val="FFFFFF"/>
              </a:buClr>
              <a:buSzPts val="1800"/>
              <a:buFont typeface="Arial" charset="0"/>
              <a:buNone/>
            </a:pPr>
            <a:endParaRPr lang="ru-RU"/>
          </a:p>
        </p:txBody>
      </p:sp>
      <p:pic>
        <p:nvPicPr>
          <p:cNvPr id="24588" name="Google Shape;199;p4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71700" y="3049588"/>
            <a:ext cx="2994025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Google Shape;200;p4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51313" y="3881438"/>
            <a:ext cx="3259137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Google Shape;201;p4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05763" y="3049588"/>
            <a:ext cx="2652712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Google Shape;206;p5" descr="C:\Users\Соня\Desktop\Мывместе 2\Шаблон\Элементы\Ресурс 12@2x.pn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8" y="1914525"/>
            <a:ext cx="66738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Google Shape;207;p5"/>
          <p:cNvSpPr>
            <a:spLocks noChangeArrowheads="1"/>
          </p:cNvSpPr>
          <p:nvPr/>
        </p:nvSpPr>
        <p:spPr bwMode="auto">
          <a:xfrm>
            <a:off x="-53975" y="-77788"/>
            <a:ext cx="12245975" cy="693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6628" name="Google Shape;208;p5"/>
          <p:cNvSpPr>
            <a:spLocks noChangeArrowheads="1"/>
          </p:cNvSpPr>
          <p:nvPr/>
        </p:nvSpPr>
        <p:spPr bwMode="auto">
          <a:xfrm>
            <a:off x="4054475" y="1292225"/>
            <a:ext cx="4368800" cy="461963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6629" name="Google Shape;209;p5"/>
          <p:cNvSpPr>
            <a:spLocks noChangeArrowheads="1"/>
          </p:cNvSpPr>
          <p:nvPr/>
        </p:nvSpPr>
        <p:spPr bwMode="auto">
          <a:xfrm>
            <a:off x="4308475" y="442913"/>
            <a:ext cx="3575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4000"/>
              <a:buFont typeface="Arial" charset="0"/>
              <a:buNone/>
            </a:pPr>
            <a:r>
              <a:rPr lang="ru-RU" sz="4000" b="1">
                <a:latin typeface="Montserrat Black"/>
                <a:sym typeface="Montserrat Black"/>
              </a:rPr>
              <a:t> О ПРОЕКТЕ</a:t>
            </a:r>
            <a:endParaRPr lang="ru-RU" sz="40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6630" name="Google Shape;210;p5"/>
          <p:cNvSpPr txBox="1">
            <a:spLocks noChangeArrowheads="1"/>
          </p:cNvSpPr>
          <p:nvPr/>
        </p:nvSpPr>
        <p:spPr bwMode="auto">
          <a:xfrm>
            <a:off x="4389438" y="1366838"/>
            <a:ext cx="40433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FFFF"/>
              </a:buClr>
              <a:buSzPts val="1900"/>
              <a:buFont typeface="Arial" charset="0"/>
              <a:buNone/>
            </a:pPr>
            <a:r>
              <a:rPr lang="ru-RU" sz="1900" b="1">
                <a:solidFill>
                  <a:srgbClr val="FFFFFF"/>
                </a:solidFill>
                <a:latin typeface="Montserrat"/>
                <a:sym typeface="Montserrat"/>
              </a:rPr>
              <a:t>МЫ В СОЦИАЛЬНЫХ СЕТЯХ</a:t>
            </a:r>
            <a:endParaRPr lang="ru-RU"/>
          </a:p>
        </p:txBody>
      </p:sp>
      <p:pic>
        <p:nvPicPr>
          <p:cNvPr id="26631" name="Google Shape;211;p5" descr="C:\Users\Соня\Desktop\Мывместе 2\Шаблон\Элементы\Ресурс 11@2x.png"/>
          <p:cNvPicPr preferRelativeResize="0">
            <a:picLocks noChangeAspect="1" noChangeArrowheads="1"/>
          </p:cNvPicPr>
          <p:nvPr/>
        </p:nvPicPr>
        <p:blipFill>
          <a:blip r:embed="rId5"/>
          <a:srcRect r="58450" b="40179"/>
          <a:stretch>
            <a:fillRect/>
          </a:stretch>
        </p:blipFill>
        <p:spPr bwMode="auto">
          <a:xfrm>
            <a:off x="-53975" y="-77788"/>
            <a:ext cx="4443413" cy="360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Google Shape;212;p5"/>
          <p:cNvSpPr txBox="1">
            <a:spLocks noChangeArrowheads="1"/>
          </p:cNvSpPr>
          <p:nvPr/>
        </p:nvSpPr>
        <p:spPr bwMode="auto">
          <a:xfrm>
            <a:off x="2124075" y="2205038"/>
            <a:ext cx="823595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FF954D"/>
              </a:buClr>
              <a:buSzPts val="1800"/>
              <a:buFont typeface="Arial" charset="0"/>
              <a:buNone/>
            </a:pPr>
            <a:r>
              <a:rPr lang="ru-RU" sz="1800" b="1">
                <a:solidFill>
                  <a:srgbClr val="FF954D"/>
                </a:solidFill>
                <a:latin typeface="Montserrat"/>
                <a:sym typeface="Montserrat"/>
              </a:rPr>
              <a:t>Ссылки и QR-коды на социальные сети проекта:</a:t>
            </a:r>
            <a:endParaRPr lang="ru-RU"/>
          </a:p>
          <a:p>
            <a:pPr>
              <a:spcBef>
                <a:spcPts val="363"/>
              </a:spcBef>
              <a:buClr>
                <a:srgbClr val="FF954D"/>
              </a:buClr>
              <a:buSzPts val="1800"/>
              <a:buFont typeface="Arial" charset="0"/>
              <a:buNone/>
            </a:pPr>
            <a:r>
              <a:rPr lang="ru-RU" sz="1800">
                <a:solidFill>
                  <a:srgbClr val="FF954D"/>
                </a:solidFill>
                <a:latin typeface="Montserrat SemiBold"/>
                <a:sym typeface="Montserrat SemiBold"/>
              </a:rPr>
              <a:t/>
            </a:r>
            <a:br>
              <a:rPr lang="ru-RU" sz="1800">
                <a:solidFill>
                  <a:srgbClr val="FF954D"/>
                </a:solidFill>
                <a:latin typeface="Montserrat SemiBold"/>
                <a:sym typeface="Montserrat SemiBold"/>
              </a:rPr>
            </a:br>
            <a:endParaRPr lang="ru-RU" sz="1800">
              <a:solidFill>
                <a:srgbClr val="FF954D"/>
              </a:solidFill>
              <a:latin typeface="Montserrat SemiBold"/>
              <a:sym typeface="Montserrat SemiBold"/>
            </a:endParaRPr>
          </a:p>
        </p:txBody>
      </p:sp>
      <p:pic>
        <p:nvPicPr>
          <p:cNvPr id="26633" name="Google Shape;213;p5" descr="C:\Users\Соня\Desktop\Мывместе 2\Шаблон\Элементы\Ресурс 2.png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94975" y="-131763"/>
            <a:ext cx="1574800" cy="28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Google Shape;214;p5" descr="C:\Users\Соня\Desktop\Мывместе 2\Шаблон\Элементы\Ресурс 3.png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07650" y="393700"/>
            <a:ext cx="14605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Google Shape;215;p5"/>
          <p:cNvSpPr>
            <a:spLocks noChangeArrowheads="1"/>
          </p:cNvSpPr>
          <p:nvPr/>
        </p:nvSpPr>
        <p:spPr bwMode="auto">
          <a:xfrm>
            <a:off x="1676400" y="1754188"/>
            <a:ext cx="8785225" cy="4105275"/>
          </a:xfrm>
          <a:prstGeom prst="roundRect">
            <a:avLst>
              <a:gd name="adj" fmla="val 9551"/>
            </a:avLst>
          </a:prstGeom>
          <a:noFill/>
          <a:ln w="38100">
            <a:solidFill>
              <a:srgbClr val="FF954D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6636" name="Google Shape;216;p5"/>
          <p:cNvSpPr txBox="1">
            <a:spLocks noChangeArrowheads="1"/>
          </p:cNvSpPr>
          <p:nvPr/>
        </p:nvSpPr>
        <p:spPr bwMode="auto">
          <a:xfrm>
            <a:off x="6494463" y="5441950"/>
            <a:ext cx="25812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/>
              <a:t> https://vk.com/musicandiclub</a:t>
            </a:r>
          </a:p>
        </p:txBody>
      </p:sp>
      <p:pic>
        <p:nvPicPr>
          <p:cNvPr id="26637" name="Google Shape;217;p5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54350" y="2800350"/>
            <a:ext cx="2643188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8" name="Google Shape;218;p5"/>
          <p:cNvSpPr txBox="1">
            <a:spLocks noChangeArrowheads="1"/>
          </p:cNvSpPr>
          <p:nvPr/>
        </p:nvSpPr>
        <p:spPr bwMode="auto">
          <a:xfrm>
            <a:off x="3381375" y="5441950"/>
            <a:ext cx="19875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/>
              <a:t>https://ok.ru/musicandi</a:t>
            </a:r>
          </a:p>
        </p:txBody>
      </p:sp>
      <p:pic>
        <p:nvPicPr>
          <p:cNvPr id="26639" name="Google Shape;219;p5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94463" y="2800350"/>
            <a:ext cx="25812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Google Shape;224;p6" descr="C:\Users\Соня\Desktop\Мывместе 2\Шаблон\Элементы\Ресурс 12@2x.pn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8" y="1914525"/>
            <a:ext cx="66738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Google Shape;225;p6"/>
          <p:cNvSpPr>
            <a:spLocks noChangeArrowheads="1"/>
          </p:cNvSpPr>
          <p:nvPr/>
        </p:nvSpPr>
        <p:spPr bwMode="auto">
          <a:xfrm>
            <a:off x="-53975" y="-77788"/>
            <a:ext cx="12245975" cy="693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8676" name="Google Shape;226;p6"/>
          <p:cNvSpPr>
            <a:spLocks noChangeArrowheads="1"/>
          </p:cNvSpPr>
          <p:nvPr/>
        </p:nvSpPr>
        <p:spPr bwMode="auto">
          <a:xfrm>
            <a:off x="398463" y="236538"/>
            <a:ext cx="7813675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3200" b="1">
                <a:solidFill>
                  <a:srgbClr val="FF954D"/>
                </a:solidFill>
                <a:latin typeface="Montserrat Black"/>
                <a:sym typeface="Montserrat Black"/>
              </a:rPr>
              <a:t>ПРИЗНАНИЕ И ВОВЛЕЧЕННОСТЬ</a:t>
            </a:r>
            <a:endParaRPr lang="ru-RU"/>
          </a:p>
          <a:p>
            <a:pPr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3200" b="1">
                <a:solidFill>
                  <a:srgbClr val="FF954D"/>
                </a:solidFill>
                <a:latin typeface="Montserrat Black"/>
                <a:sym typeface="Montserrat Black"/>
              </a:rPr>
              <a:t>(«ДЕЙСТВУЮЩИЕ ЛИЦА») </a:t>
            </a:r>
            <a:endParaRPr lang="ru-RU"/>
          </a:p>
          <a:p>
            <a:pPr>
              <a:buClr>
                <a:srgbClr val="000000"/>
              </a:buClr>
              <a:buSzPts val="4000"/>
              <a:buFont typeface="Arial" charset="0"/>
              <a:buNone/>
            </a:pPr>
            <a:endParaRPr lang="ru-RU" sz="40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28677" name="Google Shape;227;p6" descr="C:\Users\Соня\Desktop\Мывместе 2\Шаблон\Элементы\Ресурс 15@2x.pn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838" y="1603375"/>
            <a:ext cx="104489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Google Shape;228;p6"/>
          <p:cNvSpPr txBox="1">
            <a:spLocks noChangeArrowheads="1"/>
          </p:cNvSpPr>
          <p:nvPr/>
        </p:nvSpPr>
        <p:spPr bwMode="auto">
          <a:xfrm>
            <a:off x="823913" y="1803400"/>
            <a:ext cx="1022985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lnSpc>
                <a:spcPct val="80000"/>
              </a:lnSpc>
              <a:buClr>
                <a:srgbClr val="FFFFFF"/>
              </a:buClr>
              <a:buSzPts val="1400"/>
              <a:buFont typeface="Arial" charset="0"/>
              <a:buNone/>
            </a:pPr>
            <a:r>
              <a:rPr lang="ru-RU" b="1">
                <a:solidFill>
                  <a:srgbClr val="FFFFFF"/>
                </a:solidFill>
                <a:latin typeface="Montserrat"/>
                <a:sym typeface="Montserrat"/>
              </a:rPr>
              <a:t>БЛАГОПОЛУЧАТЕЛИ: </a:t>
            </a:r>
            <a:endParaRPr lang="ru-RU" sz="900"/>
          </a:p>
          <a:p>
            <a:pPr>
              <a:lnSpc>
                <a:spcPct val="80000"/>
              </a:lnSpc>
              <a:spcBef>
                <a:spcPts val="188"/>
              </a:spcBef>
              <a:buClr>
                <a:srgbClr val="000000"/>
              </a:buClr>
              <a:buSzPts val="900"/>
              <a:buFont typeface="Arial" charset="0"/>
              <a:buNone/>
            </a:pPr>
            <a:r>
              <a:rPr lang="ru-RU" sz="900">
                <a:latin typeface="Montserrat SemiBold"/>
                <a:sym typeface="Montserrat SemiBold"/>
              </a:rPr>
              <a:t/>
            </a:r>
            <a:br>
              <a:rPr lang="ru-RU" sz="900">
                <a:latin typeface="Montserrat SemiBold"/>
                <a:sym typeface="Montserrat SemiBold"/>
              </a:rPr>
            </a:br>
            <a:endParaRPr lang="ru-RU" sz="900">
              <a:solidFill>
                <a:srgbClr val="70AD47"/>
              </a:solidFill>
              <a:latin typeface="Montserrat SemiBold"/>
              <a:sym typeface="Montserrat SemiBold"/>
            </a:endParaRPr>
          </a:p>
        </p:txBody>
      </p:sp>
      <p:pic>
        <p:nvPicPr>
          <p:cNvPr id="28679" name="Google Shape;229;p6" descr="C:\Users\Соня\Desktop\Мывместе 2\Шаблон\Элементы\Ресурс 4@2x.png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37700" y="327025"/>
            <a:ext cx="22352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Google Shape;230;p6" descr="C:\Users\Соня\Desktop\Мывместе 2\Шаблон\Элементы\Ресурс 22.png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39213" y="5370513"/>
            <a:ext cx="3252787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Google Shape;231;p6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08513" y="3313113"/>
            <a:ext cx="2046287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Google Shape;232;p6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982075" y="2547938"/>
            <a:ext cx="169703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Google Shape;233;p6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68925" y="5072063"/>
            <a:ext cx="2843213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Google Shape;234;p6"/>
          <p:cNvSpPr txBox="1">
            <a:spLocks noChangeArrowheads="1"/>
          </p:cNvSpPr>
          <p:nvPr/>
        </p:nvSpPr>
        <p:spPr bwMode="auto">
          <a:xfrm>
            <a:off x="946150" y="2354263"/>
            <a:ext cx="6191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 marL="457200" indent="-317500">
              <a:buClr>
                <a:srgbClr val="000000"/>
              </a:buClr>
              <a:buSzPts val="1400"/>
              <a:buFont typeface="Arial" charset="0"/>
              <a:buChar char="●"/>
            </a:pPr>
            <a:r>
              <a:rPr lang="ru-RU"/>
              <a:t>учащиеся школ и педагогических колледжей, </a:t>
            </a:r>
          </a:p>
          <a:p>
            <a:pPr marL="457200" indent="-317500">
              <a:buClr>
                <a:srgbClr val="000000"/>
              </a:buClr>
              <a:buSzPts val="1400"/>
              <a:buFont typeface="Arial" charset="0"/>
              <a:buChar char="●"/>
            </a:pPr>
            <a:r>
              <a:rPr lang="ru-RU"/>
              <a:t>студенты институтов, учителя, методисты,</a:t>
            </a:r>
          </a:p>
          <a:p>
            <a:pPr marL="457200" indent="-317500">
              <a:buClr>
                <a:srgbClr val="000000"/>
              </a:buClr>
              <a:buSzPts val="1400"/>
              <a:buFont typeface="Arial" charset="0"/>
              <a:buChar char="●"/>
            </a:pPr>
            <a:r>
              <a:rPr lang="ru-RU"/>
              <a:t>дети дошкольного возраста и родители</a:t>
            </a:r>
          </a:p>
        </p:txBody>
      </p:sp>
      <p:pic>
        <p:nvPicPr>
          <p:cNvPr id="28685" name="Google Shape;235;p6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00113" y="3313113"/>
            <a:ext cx="3502025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Google Shape;236;p6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10388" y="3313113"/>
            <a:ext cx="1816100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Google Shape;241;g13d90006e3c_0_0" descr="C:\Users\Соня\Desktop\Мывместе 2\Шаблон\Элементы\Ресурс 12@2x.pn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8" y="1914525"/>
            <a:ext cx="66738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Google Shape;242;g13d90006e3c_0_0"/>
          <p:cNvSpPr>
            <a:spLocks noChangeArrowheads="1"/>
          </p:cNvSpPr>
          <p:nvPr/>
        </p:nvSpPr>
        <p:spPr bwMode="auto">
          <a:xfrm>
            <a:off x="-53975" y="-77788"/>
            <a:ext cx="12245975" cy="693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0724" name="Google Shape;243;g13d90006e3c_0_0"/>
          <p:cNvSpPr>
            <a:spLocks noChangeArrowheads="1"/>
          </p:cNvSpPr>
          <p:nvPr/>
        </p:nvSpPr>
        <p:spPr bwMode="auto">
          <a:xfrm>
            <a:off x="398463" y="236538"/>
            <a:ext cx="7813675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3200" b="1">
                <a:solidFill>
                  <a:srgbClr val="FF954D"/>
                </a:solidFill>
                <a:latin typeface="Montserrat Black"/>
                <a:sym typeface="Montserrat Black"/>
              </a:rPr>
              <a:t>ПРИЗНАНИЕ И ВОВЛЕЧЕННОСТЬ</a:t>
            </a:r>
            <a:endParaRPr lang="ru-RU"/>
          </a:p>
          <a:p>
            <a:pPr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3200" b="1">
                <a:solidFill>
                  <a:srgbClr val="FF954D"/>
                </a:solidFill>
                <a:latin typeface="Montserrat Black"/>
                <a:sym typeface="Montserrat Black"/>
              </a:rPr>
              <a:t>(«ДЕЙСТВУЮЩИЕ ЛИЦА») </a:t>
            </a:r>
            <a:endParaRPr lang="ru-RU"/>
          </a:p>
          <a:p>
            <a:pPr>
              <a:buClr>
                <a:srgbClr val="000000"/>
              </a:buClr>
              <a:buSzPts val="4000"/>
              <a:buFont typeface="Arial" charset="0"/>
              <a:buNone/>
            </a:pPr>
            <a:endParaRPr lang="ru-RU" sz="40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30725" name="Google Shape;244;g13d90006e3c_0_0" descr="C:\Users\Соня\Desktop\Мывместе 2\Шаблон\Элементы\Ресурс 15@2x.pn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838" y="1603375"/>
            <a:ext cx="104489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Google Shape;245;g13d90006e3c_0_0"/>
          <p:cNvSpPr txBox="1">
            <a:spLocks noChangeArrowheads="1"/>
          </p:cNvSpPr>
          <p:nvPr/>
        </p:nvSpPr>
        <p:spPr bwMode="auto">
          <a:xfrm>
            <a:off x="823913" y="1803400"/>
            <a:ext cx="1022985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lnSpc>
                <a:spcPct val="80000"/>
              </a:lnSpc>
              <a:buClr>
                <a:srgbClr val="FFFFFF"/>
              </a:buClr>
              <a:buSzPts val="1400"/>
              <a:buFont typeface="Arial" charset="0"/>
              <a:buNone/>
            </a:pPr>
            <a:r>
              <a:rPr lang="ru-RU" b="1">
                <a:solidFill>
                  <a:srgbClr val="FFFFFF"/>
                </a:solidFill>
                <a:latin typeface="Montserrat"/>
                <a:sym typeface="Montserrat"/>
              </a:rPr>
              <a:t>ПАРТНЁРЫ:</a:t>
            </a:r>
            <a:endParaRPr lang="ru-RU" sz="900"/>
          </a:p>
          <a:p>
            <a:pPr>
              <a:lnSpc>
                <a:spcPct val="80000"/>
              </a:lnSpc>
              <a:spcBef>
                <a:spcPts val="188"/>
              </a:spcBef>
              <a:buClr>
                <a:srgbClr val="000000"/>
              </a:buClr>
              <a:buSzPts val="900"/>
              <a:buFont typeface="Arial" charset="0"/>
              <a:buNone/>
            </a:pPr>
            <a:r>
              <a:rPr lang="ru-RU" sz="900">
                <a:latin typeface="Montserrat SemiBold"/>
                <a:sym typeface="Montserrat SemiBold"/>
              </a:rPr>
              <a:t/>
            </a:r>
            <a:br>
              <a:rPr lang="ru-RU" sz="900">
                <a:latin typeface="Montserrat SemiBold"/>
                <a:sym typeface="Montserrat SemiBold"/>
              </a:rPr>
            </a:br>
            <a:endParaRPr lang="ru-RU" sz="900">
              <a:solidFill>
                <a:srgbClr val="70AD47"/>
              </a:solidFill>
              <a:latin typeface="Montserrat SemiBold"/>
              <a:sym typeface="Montserrat SemiBold"/>
            </a:endParaRPr>
          </a:p>
        </p:txBody>
      </p:sp>
      <p:pic>
        <p:nvPicPr>
          <p:cNvPr id="30727" name="Google Shape;246;g13d90006e3c_0_0" descr="C:\Users\Соня\Desktop\Мывместе 2\Шаблон\Элементы\Ресурс 4@2x.png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37700" y="327025"/>
            <a:ext cx="22352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Google Shape;247;g13d90006e3c_0_0" descr="C:\Users\Соня\Desktop\Мывместе 2\Шаблон\Элементы\Ресурс 22.png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39213" y="5370513"/>
            <a:ext cx="3252787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Google Shape;248;g13d90006e3c_0_0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86038" y="2838450"/>
            <a:ext cx="2659062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Google Shape;249;g13d90006e3c_0_0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96063" y="2798763"/>
            <a:ext cx="1905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419</Words>
  <PresentationFormat>Произвольный</PresentationFormat>
  <Paragraphs>95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Montserrat Black</vt:lpstr>
      <vt:lpstr>Montserrat</vt:lpstr>
      <vt:lpstr>Montserrat SemiBold</vt:lpstr>
      <vt:lpstr>Montserrat ExtraBold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Зоя Дурдина</dc:creator>
  <cp:lastModifiedBy>Пользователь Windows</cp:lastModifiedBy>
  <cp:revision>2</cp:revision>
  <dcterms:created xsi:type="dcterms:W3CDTF">2020-03-24T07:41:27Z</dcterms:created>
  <dcterms:modified xsi:type="dcterms:W3CDTF">2023-05-15T06:33:37Z</dcterms:modified>
</cp:coreProperties>
</file>