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5" r:id="rId2"/>
    <p:sldId id="257" r:id="rId3"/>
    <p:sldId id="300" r:id="rId4"/>
    <p:sldId id="329" r:id="rId5"/>
    <p:sldId id="327" r:id="rId6"/>
    <p:sldId id="330" r:id="rId7"/>
    <p:sldId id="301" r:id="rId8"/>
    <p:sldId id="258" r:id="rId9"/>
    <p:sldId id="326" r:id="rId10"/>
    <p:sldId id="305" r:id="rId11"/>
    <p:sldId id="307" r:id="rId12"/>
    <p:sldId id="324" r:id="rId13"/>
    <p:sldId id="328" r:id="rId14"/>
    <p:sldId id="314" r:id="rId15"/>
  </p:sldIdLst>
  <p:sldSz cx="9720263" cy="7289800"/>
  <p:notesSz cx="6858000" cy="9144000"/>
  <p:defaultTextStyle>
    <a:defPPr>
      <a:defRPr lang="ru-RU"/>
    </a:defPPr>
    <a:lvl1pPr marL="0" algn="l" defTabSz="971916" rtl="0" eaLnBrk="1" latinLnBrk="0" hangingPunct="1">
      <a:defRPr sz="1913" kern="1200">
        <a:solidFill>
          <a:schemeClr val="tx1"/>
        </a:solidFill>
        <a:latin typeface="+mn-lt"/>
        <a:ea typeface="+mn-ea"/>
        <a:cs typeface="+mn-cs"/>
      </a:defRPr>
    </a:lvl1pPr>
    <a:lvl2pPr marL="485958" algn="l" defTabSz="971916" rtl="0" eaLnBrk="1" latinLnBrk="0" hangingPunct="1">
      <a:defRPr sz="1913" kern="1200">
        <a:solidFill>
          <a:schemeClr val="tx1"/>
        </a:solidFill>
        <a:latin typeface="+mn-lt"/>
        <a:ea typeface="+mn-ea"/>
        <a:cs typeface="+mn-cs"/>
      </a:defRPr>
    </a:lvl2pPr>
    <a:lvl3pPr marL="971916" algn="l" defTabSz="971916" rtl="0" eaLnBrk="1" latinLnBrk="0" hangingPunct="1">
      <a:defRPr sz="1913" kern="1200">
        <a:solidFill>
          <a:schemeClr val="tx1"/>
        </a:solidFill>
        <a:latin typeface="+mn-lt"/>
        <a:ea typeface="+mn-ea"/>
        <a:cs typeface="+mn-cs"/>
      </a:defRPr>
    </a:lvl3pPr>
    <a:lvl4pPr marL="1457874" algn="l" defTabSz="971916" rtl="0" eaLnBrk="1" latinLnBrk="0" hangingPunct="1">
      <a:defRPr sz="1913" kern="1200">
        <a:solidFill>
          <a:schemeClr val="tx1"/>
        </a:solidFill>
        <a:latin typeface="+mn-lt"/>
        <a:ea typeface="+mn-ea"/>
        <a:cs typeface="+mn-cs"/>
      </a:defRPr>
    </a:lvl4pPr>
    <a:lvl5pPr marL="1943832" algn="l" defTabSz="971916" rtl="0" eaLnBrk="1" latinLnBrk="0" hangingPunct="1">
      <a:defRPr sz="1913" kern="1200">
        <a:solidFill>
          <a:schemeClr val="tx1"/>
        </a:solidFill>
        <a:latin typeface="+mn-lt"/>
        <a:ea typeface="+mn-ea"/>
        <a:cs typeface="+mn-cs"/>
      </a:defRPr>
    </a:lvl5pPr>
    <a:lvl6pPr marL="2429789" algn="l" defTabSz="971916" rtl="0" eaLnBrk="1" latinLnBrk="0" hangingPunct="1">
      <a:defRPr sz="1913" kern="1200">
        <a:solidFill>
          <a:schemeClr val="tx1"/>
        </a:solidFill>
        <a:latin typeface="+mn-lt"/>
        <a:ea typeface="+mn-ea"/>
        <a:cs typeface="+mn-cs"/>
      </a:defRPr>
    </a:lvl6pPr>
    <a:lvl7pPr marL="2915747" algn="l" defTabSz="971916" rtl="0" eaLnBrk="1" latinLnBrk="0" hangingPunct="1">
      <a:defRPr sz="1913" kern="1200">
        <a:solidFill>
          <a:schemeClr val="tx1"/>
        </a:solidFill>
        <a:latin typeface="+mn-lt"/>
        <a:ea typeface="+mn-ea"/>
        <a:cs typeface="+mn-cs"/>
      </a:defRPr>
    </a:lvl7pPr>
    <a:lvl8pPr marL="3401705" algn="l" defTabSz="971916" rtl="0" eaLnBrk="1" latinLnBrk="0" hangingPunct="1">
      <a:defRPr sz="1913" kern="1200">
        <a:solidFill>
          <a:schemeClr val="tx1"/>
        </a:solidFill>
        <a:latin typeface="+mn-lt"/>
        <a:ea typeface="+mn-ea"/>
        <a:cs typeface="+mn-cs"/>
      </a:defRPr>
    </a:lvl8pPr>
    <a:lvl9pPr marL="3887663" algn="l" defTabSz="971916" rtl="0" eaLnBrk="1" latinLnBrk="0" hangingPunct="1">
      <a:defRPr sz="191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06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A6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99" d="100"/>
          <a:sy n="99" d="100"/>
        </p:scale>
        <p:origin x="1236" y="108"/>
      </p:cViewPr>
      <p:guideLst>
        <p:guide orient="horz" pos="2296"/>
        <p:guide pos="3062"/>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9020" y="2264563"/>
            <a:ext cx="8262224" cy="1562582"/>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58040" y="4130887"/>
            <a:ext cx="6804184" cy="186294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047191" y="291931"/>
            <a:ext cx="2187059" cy="6219954"/>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86013" y="291931"/>
            <a:ext cx="6399173" cy="621995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834" y="4684372"/>
            <a:ext cx="8262224" cy="144783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67834" y="3089729"/>
            <a:ext cx="8262224" cy="159464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86013" y="1700954"/>
            <a:ext cx="4293116" cy="481093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941134" y="1700954"/>
            <a:ext cx="4293116" cy="481093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86013" y="1631768"/>
            <a:ext cx="4294804" cy="6800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86013" y="2311811"/>
            <a:ext cx="4294804" cy="42000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937759" y="1631768"/>
            <a:ext cx="4296491" cy="68004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937759" y="2311811"/>
            <a:ext cx="4296491" cy="420007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13" y="290242"/>
            <a:ext cx="3197900" cy="1235216"/>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800353" y="290243"/>
            <a:ext cx="5433897" cy="62216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86013" y="1525459"/>
            <a:ext cx="3197900" cy="49864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5239" y="5102860"/>
            <a:ext cx="5832158" cy="602422"/>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05239" y="651357"/>
            <a:ext cx="5832158" cy="437388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905239" y="5705282"/>
            <a:ext cx="5832158" cy="8555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26.05.2022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6013" y="291930"/>
            <a:ext cx="8748237" cy="1214967"/>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86013" y="1700954"/>
            <a:ext cx="8748237" cy="481093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86013" y="6756565"/>
            <a:ext cx="2268061" cy="388114"/>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26.05.2022</a:t>
            </a:fld>
            <a:endParaRPr lang="ru-RU"/>
          </a:p>
        </p:txBody>
      </p:sp>
      <p:sp>
        <p:nvSpPr>
          <p:cNvPr id="5" name="Нижний колонтитул 4"/>
          <p:cNvSpPr>
            <a:spLocks noGrp="1"/>
          </p:cNvSpPr>
          <p:nvPr>
            <p:ph type="ftr" sz="quarter" idx="3"/>
          </p:nvPr>
        </p:nvSpPr>
        <p:spPr>
          <a:xfrm>
            <a:off x="3321090" y="6756565"/>
            <a:ext cx="3078083" cy="38811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966189" y="6756565"/>
            <a:ext cx="2268061" cy="388114"/>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jpe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3.jpe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4.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5" Type="http://schemas.openxmlformats.org/officeDocument/2006/relationships/image" Target="../media/image5.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6.jpe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5" Type="http://schemas.openxmlformats.org/officeDocument/2006/relationships/image" Target="../media/image12.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323627" y="419100"/>
            <a:ext cx="9073008" cy="1797040"/>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ru-RU" sz="1800" dirty="0">
                <a:latin typeface="Times New Roman" pitchFamily="18" charset="0"/>
                <a:cs typeface="Times New Roman" pitchFamily="18" charset="0"/>
              </a:rPr>
              <a:t>     </a:t>
            </a:r>
            <a:r>
              <a:rPr lang="ru-RU" sz="3200" b="1" dirty="0">
                <a:solidFill>
                  <a:srgbClr val="002060"/>
                </a:solidFill>
                <a:latin typeface="Times New Roman" pitchFamily="18" charset="0"/>
                <a:cs typeface="Times New Roman" pitchFamily="18" charset="0"/>
              </a:rPr>
              <a:t>Рогач Оксана Евгеньевна</a:t>
            </a:r>
            <a:r>
              <a:rPr lang="ru-RU" sz="3200" dirty="0">
                <a:solidFill>
                  <a:srgbClr val="002060"/>
                </a:solidFill>
                <a:latin typeface="Times New Roman" pitchFamily="18" charset="0"/>
                <a:cs typeface="Times New Roman" pitchFamily="18" charset="0"/>
              </a:rPr>
              <a:t/>
            </a:r>
            <a:br>
              <a:rPr lang="ru-RU" sz="3200" dirty="0">
                <a:solidFill>
                  <a:srgbClr val="002060"/>
                </a:solidFill>
                <a:latin typeface="Times New Roman" pitchFamily="18" charset="0"/>
                <a:cs typeface="Times New Roman" pitchFamily="18" charset="0"/>
              </a:rPr>
            </a:br>
            <a:r>
              <a:rPr lang="ru-RU" sz="1800" dirty="0">
                <a:latin typeface="Times New Roman" pitchFamily="18" charset="0"/>
                <a:cs typeface="Times New Roman" pitchFamily="18" charset="0"/>
              </a:rPr>
              <a:t/>
            </a:r>
            <a:br>
              <a:rPr lang="ru-RU" sz="1800" dirty="0">
                <a:latin typeface="Times New Roman" pitchFamily="18" charset="0"/>
                <a:cs typeface="Times New Roman" pitchFamily="18" charset="0"/>
              </a:rPr>
            </a:br>
            <a:r>
              <a:rPr lang="ru-RU" sz="2200" i="1" dirty="0">
                <a:solidFill>
                  <a:srgbClr val="002060"/>
                </a:solidFill>
                <a:latin typeface="Times New Roman" pitchFamily="18" charset="0"/>
                <a:cs typeface="Times New Roman" pitchFamily="18" charset="0"/>
              </a:rPr>
              <a:t>Заведующий отделения дневного пребывания</a:t>
            </a:r>
            <a:br>
              <a:rPr lang="ru-RU" sz="2200" i="1" dirty="0">
                <a:solidFill>
                  <a:srgbClr val="002060"/>
                </a:solidFill>
                <a:latin typeface="Times New Roman" pitchFamily="18" charset="0"/>
                <a:cs typeface="Times New Roman" pitchFamily="18" charset="0"/>
              </a:rPr>
            </a:br>
            <a:r>
              <a:rPr lang="ru-RU" sz="2200" i="1" dirty="0">
                <a:solidFill>
                  <a:srgbClr val="002060"/>
                </a:solidFill>
                <a:latin typeface="Times New Roman" pitchFamily="18" charset="0"/>
                <a:cs typeface="Times New Roman" pitchFamily="18" charset="0"/>
              </a:rPr>
              <a:t>Муниципальное  учреждение</a:t>
            </a:r>
            <a:br>
              <a:rPr lang="ru-RU" sz="2200" i="1" dirty="0">
                <a:solidFill>
                  <a:srgbClr val="002060"/>
                </a:solidFill>
                <a:latin typeface="Times New Roman" pitchFamily="18" charset="0"/>
                <a:cs typeface="Times New Roman" pitchFamily="18" charset="0"/>
              </a:rPr>
            </a:br>
            <a:r>
              <a:rPr lang="ru-RU" sz="2200" i="1" dirty="0">
                <a:solidFill>
                  <a:srgbClr val="002060"/>
                </a:solidFill>
                <a:latin typeface="Times New Roman" pitchFamily="18" charset="0"/>
                <a:cs typeface="Times New Roman" pitchFamily="18" charset="0"/>
              </a:rPr>
              <a:t>«Уйский комплексный центр социального обслуживания населения»</a:t>
            </a:r>
          </a:p>
        </p:txBody>
      </p:sp>
      <p:pic>
        <p:nvPicPr>
          <p:cNvPr id="1026" name="Picture 2" descr="https://i.mycdn.me/i?r=AyH4iRPQ2q0otWIFepML2LxRxFt5Q3drbrVIHMHKtQGK0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44037" y="2310501"/>
            <a:ext cx="4032188" cy="4956974"/>
          </a:xfrm>
          <a:prstGeom prst="rect">
            <a:avLst/>
          </a:prstGeom>
          <a:noFill/>
          <a:extLst>
            <a:ext uri="{909E8E84-426E-40DD-AFC4-6F175D3DCCD1}">
              <a14:hiddenFill xmlns:a14="http://schemas.microsoft.com/office/drawing/2010/main">
                <a:solidFill>
                  <a:srgbClr val="FFFFFF"/>
                </a:solidFill>
              </a14:hiddenFill>
            </a:ext>
          </a:extLst>
        </p:spPr>
      </p:pic>
      <p:pic>
        <p:nvPicPr>
          <p:cNvPr id="6"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707"/>
                </p14:media>
              </p:ext>
            </p:extLst>
          </p:nvPr>
        </p:nvPicPr>
        <p:blipFill>
          <a:blip r:embed="rId5"/>
          <a:stretch>
            <a:fillRect/>
          </a:stretch>
        </p:blipFill>
        <p:spPr>
          <a:xfrm>
            <a:off x="-756493" y="5750154"/>
            <a:ext cx="487363" cy="487363"/>
          </a:xfrm>
          <a:prstGeom prst="rect">
            <a:avLst/>
          </a:prstGeom>
        </p:spPr>
      </p:pic>
    </p:spTree>
    <p:extLst>
      <p:ext uri="{BB962C8B-B14F-4D97-AF65-F5344CB8AC3E}">
        <p14:creationId xmlns:p14="http://schemas.microsoft.com/office/powerpoint/2010/main" val="120468468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5331" y="322154"/>
            <a:ext cx="8229600" cy="634082"/>
          </a:xfrm>
        </p:spPr>
        <p:txBody>
          <a:bodyPr>
            <a:noAutofit/>
          </a:bodyPr>
          <a:lstStyle/>
          <a:p>
            <a:r>
              <a:rPr lang="ru-RU" sz="2800" b="1" i="1" dirty="0">
                <a:solidFill>
                  <a:srgbClr val="002060"/>
                </a:solidFill>
                <a:latin typeface="Times New Roman" panose="02020603050405020304" pitchFamily="18" charset="0"/>
                <a:cs typeface="Times New Roman" panose="02020603050405020304" pitchFamily="18" charset="0"/>
              </a:rPr>
              <a:t>Занятие с играми на свежем воздухе, в оборудованном зале.</a:t>
            </a:r>
          </a:p>
        </p:txBody>
      </p:sp>
      <p:pic>
        <p:nvPicPr>
          <p:cNvPr id="4098" name="Picture 2" descr="H:\новые игры\IMG_6106.JPG"/>
          <p:cNvPicPr>
            <a:picLocks noGrp="1" noChangeAspect="1" noChangeArrowheads="1"/>
          </p:cNvPicPr>
          <p:nvPr>
            <p:ph idx="1"/>
          </p:nvPr>
        </p:nvPicPr>
        <p:blipFill rotWithShape="1">
          <a:blip r:embed="rId4" cstate="print"/>
          <a:srcRect r="-14" b="-57"/>
          <a:stretch/>
        </p:blipFill>
        <p:spPr bwMode="auto">
          <a:xfrm>
            <a:off x="467643" y="1340645"/>
            <a:ext cx="4320480" cy="2797239"/>
          </a:xfrm>
          <a:prstGeom prst="rect">
            <a:avLst/>
          </a:prstGeom>
          <a:noFill/>
        </p:spPr>
      </p:pic>
      <p:pic>
        <p:nvPicPr>
          <p:cNvPr id="4099" name="Picture 3" descr="H:\новые игры\IMG_6125.JPG"/>
          <p:cNvPicPr>
            <a:picLocks noChangeAspect="1" noChangeArrowheads="1"/>
          </p:cNvPicPr>
          <p:nvPr/>
        </p:nvPicPr>
        <p:blipFill rotWithShape="1">
          <a:blip r:embed="rId5" cstate="print"/>
          <a:srcRect r="-4" b="-3"/>
          <a:stretch/>
        </p:blipFill>
        <p:spPr bwMode="auto">
          <a:xfrm>
            <a:off x="4860131" y="1339525"/>
            <a:ext cx="4475584" cy="2797239"/>
          </a:xfrm>
          <a:prstGeom prst="rect">
            <a:avLst/>
          </a:prstGeom>
          <a:noFill/>
        </p:spPr>
      </p:pic>
      <p:pic>
        <p:nvPicPr>
          <p:cNvPr id="5" name="Picture 2" descr="C:\Users\ПК-касса\Downloads\image-2021-11-19 08_14_46.jpg"/>
          <p:cNvPicPr>
            <a:picLocks noChangeAspect="1" noChangeArrowheads="1"/>
          </p:cNvPicPr>
          <p:nvPr/>
        </p:nvPicPr>
        <p:blipFill>
          <a:blip r:embed="rId6"/>
          <a:srcRect/>
          <a:stretch>
            <a:fillRect/>
          </a:stretch>
        </p:blipFill>
        <p:spPr bwMode="auto">
          <a:xfrm>
            <a:off x="467643" y="4193580"/>
            <a:ext cx="4320481" cy="2880320"/>
          </a:xfrm>
          <a:prstGeom prst="rect">
            <a:avLst/>
          </a:prstGeom>
          <a:noFill/>
        </p:spPr>
      </p:pic>
      <p:pic>
        <p:nvPicPr>
          <p:cNvPr id="6" name="Picture 2" descr="H:\ИГРЫ\IMG_6285.JPG"/>
          <p:cNvPicPr>
            <a:picLocks noChangeAspect="1" noChangeArrowheads="1"/>
          </p:cNvPicPr>
          <p:nvPr/>
        </p:nvPicPr>
        <p:blipFill rotWithShape="1">
          <a:blip r:embed="rId7" cstate="print"/>
          <a:srcRect r="-18" b="21"/>
          <a:stretch/>
        </p:blipFill>
        <p:spPr bwMode="auto">
          <a:xfrm>
            <a:off x="4910297" y="4208437"/>
            <a:ext cx="4444810" cy="2880319"/>
          </a:xfrm>
          <a:prstGeom prst="rect">
            <a:avLst/>
          </a:prstGeom>
          <a:noFill/>
        </p:spPr>
      </p:pic>
      <p:pic>
        <p:nvPicPr>
          <p:cNvPr id="3"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400"/>
                </p14:media>
              </p:ext>
            </p:extLst>
          </p:nvPr>
        </p:nvPicPr>
        <p:blipFill>
          <a:blip r:embed="rId8"/>
          <a:stretch>
            <a:fillRect/>
          </a:stretch>
        </p:blipFill>
        <p:spPr>
          <a:xfrm>
            <a:off x="-828501" y="587714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advClick="0" advTm="0"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95" y="-265056"/>
            <a:ext cx="9433048" cy="1214967"/>
          </a:xfrm>
        </p:spPr>
        <p:txBody>
          <a:bodyPr>
            <a:noAutofit/>
          </a:bodyPr>
          <a:lstStyle/>
          <a:p>
            <a:r>
              <a:rPr lang="ru-RU" sz="2600" b="1" i="1" dirty="0">
                <a:solidFill>
                  <a:srgbClr val="002060"/>
                </a:solidFill>
                <a:latin typeface="Times New Roman" panose="02020603050405020304" pitchFamily="18" charset="0"/>
                <a:cs typeface="Times New Roman" panose="02020603050405020304" pitchFamily="18" charset="0"/>
              </a:rPr>
              <a:t>Спортивно – развлекательное мероприятие «Кто лучший!»</a:t>
            </a:r>
          </a:p>
        </p:txBody>
      </p:sp>
      <p:pic>
        <p:nvPicPr>
          <p:cNvPr id="7170" name="Picture 2" descr="C:\Users\ПК-касса\Downloads\image-2021-11-19 08_24_02.jpg"/>
          <p:cNvPicPr>
            <a:picLocks noChangeAspect="1" noChangeArrowheads="1"/>
          </p:cNvPicPr>
          <p:nvPr/>
        </p:nvPicPr>
        <p:blipFill rotWithShape="1">
          <a:blip r:embed="rId4"/>
          <a:srcRect r="11"/>
          <a:stretch/>
        </p:blipFill>
        <p:spPr bwMode="auto">
          <a:xfrm>
            <a:off x="704055" y="842600"/>
            <a:ext cx="4156076" cy="3169008"/>
          </a:xfrm>
          <a:prstGeom prst="rect">
            <a:avLst/>
          </a:prstGeom>
          <a:noFill/>
        </p:spPr>
      </p:pic>
      <p:pic>
        <p:nvPicPr>
          <p:cNvPr id="7171" name="Picture 3" descr="C:\Users\ПК-касса\Downloads\image-2021-11-19 08_24_03.jpg"/>
          <p:cNvPicPr>
            <a:picLocks noChangeAspect="1" noChangeArrowheads="1"/>
          </p:cNvPicPr>
          <p:nvPr/>
        </p:nvPicPr>
        <p:blipFill>
          <a:blip r:embed="rId5" cstate="print"/>
          <a:srcRect/>
          <a:stretch>
            <a:fillRect/>
          </a:stretch>
        </p:blipFill>
        <p:spPr bwMode="auto">
          <a:xfrm>
            <a:off x="5003007" y="842600"/>
            <a:ext cx="4156076" cy="3169008"/>
          </a:xfrm>
          <a:prstGeom prst="rect">
            <a:avLst/>
          </a:prstGeom>
          <a:noFill/>
        </p:spPr>
      </p:pic>
      <p:pic>
        <p:nvPicPr>
          <p:cNvPr id="10" name="Picture 4" descr="C:\Users\ПК-касса\Downloads\image-2021-11-19 08_21_25 (1).jpg"/>
          <p:cNvPicPr>
            <a:picLocks noChangeAspect="1" noChangeArrowheads="1"/>
          </p:cNvPicPr>
          <p:nvPr/>
        </p:nvPicPr>
        <p:blipFill>
          <a:blip r:embed="rId6" cstate="print"/>
          <a:srcRect/>
          <a:stretch>
            <a:fillRect/>
          </a:stretch>
        </p:blipFill>
        <p:spPr bwMode="auto">
          <a:xfrm>
            <a:off x="704055" y="4145168"/>
            <a:ext cx="4156076" cy="2822969"/>
          </a:xfrm>
          <a:prstGeom prst="rect">
            <a:avLst/>
          </a:prstGeom>
          <a:noFill/>
        </p:spPr>
      </p:pic>
      <p:pic>
        <p:nvPicPr>
          <p:cNvPr id="1026" name="Picture 2" descr="E:\Адаптивные игры\IMG_3715.JPG"/>
          <p:cNvPicPr>
            <a:picLocks noChangeAspect="1" noChangeArrowheads="1"/>
          </p:cNvPicPr>
          <p:nvPr/>
        </p:nvPicPr>
        <p:blipFill>
          <a:blip r:embed="rId7" cstate="print"/>
          <a:srcRect/>
          <a:stretch>
            <a:fillRect/>
          </a:stretch>
        </p:blipFill>
        <p:spPr bwMode="auto">
          <a:xfrm>
            <a:off x="5004833" y="4145168"/>
            <a:ext cx="4234455" cy="2822969"/>
          </a:xfrm>
          <a:prstGeom prst="rect">
            <a:avLst/>
          </a:prstGeom>
          <a:noFill/>
        </p:spPr>
      </p:pic>
      <p:pic>
        <p:nvPicPr>
          <p:cNvPr id="3"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271"/>
                </p14:media>
              </p:ext>
            </p:extLst>
          </p:nvPr>
        </p:nvPicPr>
        <p:blipFill>
          <a:blip r:embed="rId8"/>
          <a:stretch>
            <a:fillRect/>
          </a:stretch>
        </p:blipFill>
        <p:spPr>
          <a:xfrm>
            <a:off x="-684485" y="609317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advClick="0" advTm="0"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5331" y="0"/>
            <a:ext cx="8229600" cy="1143000"/>
          </a:xfrm>
        </p:spPr>
        <p:txBody>
          <a:bodyPr>
            <a:noAutofit/>
          </a:bodyPr>
          <a:lstStyle/>
          <a:p>
            <a:r>
              <a:rPr lang="ru-RU" sz="3200" b="1" i="1" dirty="0">
                <a:solidFill>
                  <a:srgbClr val="002060"/>
                </a:solidFill>
                <a:latin typeface="Times New Roman" panose="02020603050405020304" pitchFamily="18" charset="0"/>
                <a:cs typeface="Times New Roman" panose="02020603050405020304" pitchFamily="18" charset="0"/>
              </a:rPr>
              <a:t>Социальная эффективность </a:t>
            </a:r>
            <a:r>
              <a:rPr lang="ru-RU" sz="3200" b="1" i="1" dirty="0" smtClean="0">
                <a:solidFill>
                  <a:srgbClr val="002060"/>
                </a:solidFill>
                <a:latin typeface="Times New Roman" panose="02020603050405020304" pitchFamily="18" charset="0"/>
                <a:cs typeface="Times New Roman" panose="02020603050405020304" pitchFamily="18" charset="0"/>
              </a:rPr>
              <a:t>проекта.</a:t>
            </a:r>
            <a:r>
              <a:rPr lang="ru-RU" sz="3200" b="1" i="1" dirty="0">
                <a:solidFill>
                  <a:srgbClr val="002060"/>
                </a:solidFill>
                <a:latin typeface="Times New Roman" panose="02020603050405020304" pitchFamily="18" charset="0"/>
                <a:cs typeface="Times New Roman" panose="02020603050405020304" pitchFamily="18" charset="0"/>
              </a:rPr>
              <a:t/>
            </a:r>
            <a:br>
              <a:rPr lang="ru-RU" sz="3200" b="1" i="1" dirty="0">
                <a:solidFill>
                  <a:srgbClr val="002060"/>
                </a:solidFill>
                <a:latin typeface="Times New Roman" panose="02020603050405020304" pitchFamily="18" charset="0"/>
                <a:cs typeface="Times New Roman" panose="02020603050405020304" pitchFamily="18" charset="0"/>
              </a:rPr>
            </a:br>
            <a:endParaRPr lang="ru-RU" sz="3200" b="1" i="1" dirty="0">
              <a:solidFill>
                <a:srgbClr val="002060"/>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95635" y="647345"/>
            <a:ext cx="8784976" cy="5112568"/>
          </a:xfrm>
        </p:spPr>
        <p:txBody>
          <a:bodyPr>
            <a:noAutofit/>
          </a:bodyPr>
          <a:lstStyle/>
          <a:p>
            <a:pPr algn="just">
              <a:buNone/>
            </a:pPr>
            <a:r>
              <a:rPr lang="ru-RU" sz="1800" i="1" dirty="0">
                <a:solidFill>
                  <a:srgbClr val="002060"/>
                </a:solidFill>
                <a:latin typeface="Times New Roman" panose="02020603050405020304" pitchFamily="18" charset="0"/>
                <a:cs typeface="Times New Roman" panose="02020603050405020304" pitchFamily="18" charset="0"/>
              </a:rPr>
              <a:t>Граждане, играющие в «Адаптивные  настольные и напольные спортивные </a:t>
            </a:r>
            <a:r>
              <a:rPr lang="ru-RU" sz="1800" i="1" dirty="0" smtClean="0">
                <a:solidFill>
                  <a:srgbClr val="002060"/>
                </a:solidFill>
                <a:latin typeface="Times New Roman" panose="02020603050405020304" pitchFamily="18" charset="0"/>
                <a:cs typeface="Times New Roman" panose="02020603050405020304" pitchFamily="18" charset="0"/>
              </a:rPr>
              <a:t>игры»</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отметили для себя </a:t>
            </a:r>
            <a:r>
              <a:rPr lang="ru-RU" sz="1800" i="1" dirty="0">
                <a:solidFill>
                  <a:srgbClr val="002060"/>
                </a:solidFill>
                <a:latin typeface="Times New Roman" panose="02020603050405020304" pitchFamily="18" charset="0"/>
                <a:cs typeface="Times New Roman" panose="02020603050405020304" pitchFamily="18" charset="0"/>
              </a:rPr>
              <a:t>улучшения здоровья, поднятие настроения, радость </a:t>
            </a:r>
            <a:r>
              <a:rPr lang="ru-RU" sz="1800" i="1" dirty="0" smtClean="0">
                <a:solidFill>
                  <a:srgbClr val="002060"/>
                </a:solidFill>
                <a:latin typeface="Times New Roman" panose="02020603050405020304" pitchFamily="18" charset="0"/>
                <a:cs typeface="Times New Roman" panose="02020603050405020304" pitchFamily="18" charset="0"/>
              </a:rPr>
              <a:t>жизни,</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душевное </a:t>
            </a:r>
            <a:r>
              <a:rPr lang="ru-RU" sz="1800" i="1" dirty="0">
                <a:solidFill>
                  <a:srgbClr val="002060"/>
                </a:solidFill>
                <a:latin typeface="Times New Roman" panose="02020603050405020304" pitchFamily="18" charset="0"/>
                <a:cs typeface="Times New Roman" panose="02020603050405020304" pitchFamily="18" charset="0"/>
              </a:rPr>
              <a:t>спокойствие, </a:t>
            </a:r>
            <a:r>
              <a:rPr lang="ru-RU" sz="1800" i="1" dirty="0" smtClean="0">
                <a:solidFill>
                  <a:srgbClr val="002060"/>
                </a:solidFill>
                <a:latin typeface="Times New Roman" panose="02020603050405020304" pitchFamily="18" charset="0"/>
                <a:cs typeface="Times New Roman" panose="02020603050405020304" pitchFamily="18" charset="0"/>
              </a:rPr>
              <a:t>бодрость</a:t>
            </a:r>
            <a:r>
              <a:rPr lang="ru-RU" sz="1800" i="1" dirty="0">
                <a:solidFill>
                  <a:srgbClr val="002060"/>
                </a:solidFill>
                <a:latin typeface="Times New Roman" panose="02020603050405020304" pitchFamily="18" charset="0"/>
                <a:cs typeface="Times New Roman" panose="02020603050405020304" pitchFamily="18" charset="0"/>
              </a:rPr>
              <a:t> </a:t>
            </a:r>
            <a:r>
              <a:rPr lang="ru-RU" sz="1800" i="1" dirty="0" smtClean="0">
                <a:solidFill>
                  <a:srgbClr val="002060"/>
                </a:solidFill>
                <a:latin typeface="Times New Roman" panose="02020603050405020304" pitchFamily="18" charset="0"/>
                <a:cs typeface="Times New Roman" panose="02020603050405020304" pitchFamily="18" charset="0"/>
              </a:rPr>
              <a:t>духа</a:t>
            </a:r>
            <a:r>
              <a:rPr lang="ru-RU" sz="1800" i="1" dirty="0">
                <a:solidFill>
                  <a:srgbClr val="002060"/>
                </a:solidFill>
                <a:latin typeface="Times New Roman" panose="02020603050405020304" pitchFamily="18" charset="0"/>
                <a:cs typeface="Times New Roman" panose="02020603050405020304" pitchFamily="18" charset="0"/>
              </a:rPr>
              <a:t>. Одинокие люди нашли себе друзей, так </a:t>
            </a:r>
            <a:r>
              <a:rPr lang="ru-RU" sz="1800" i="1" dirty="0" smtClean="0">
                <a:solidFill>
                  <a:srgbClr val="002060"/>
                </a:solidFill>
                <a:latin typeface="Times New Roman" panose="02020603050405020304" pitchFamily="18" charset="0"/>
                <a:cs typeface="Times New Roman" panose="02020603050405020304" pitchFamily="18" charset="0"/>
              </a:rPr>
              <a:t>как</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большинство </a:t>
            </a:r>
            <a:r>
              <a:rPr lang="ru-RU" sz="1800" i="1" dirty="0">
                <a:solidFill>
                  <a:srgbClr val="002060"/>
                </a:solidFill>
                <a:latin typeface="Times New Roman" panose="02020603050405020304" pitchFamily="18" charset="0"/>
                <a:cs typeface="Times New Roman" panose="02020603050405020304" pitchFamily="18" charset="0"/>
              </a:rPr>
              <a:t>игр включает в себя партнёрство </a:t>
            </a:r>
            <a:r>
              <a:rPr lang="ru-RU" sz="1800" i="1" dirty="0" smtClean="0">
                <a:solidFill>
                  <a:srgbClr val="002060"/>
                </a:solidFill>
                <a:latin typeface="Times New Roman" panose="02020603050405020304" pitchFamily="18" charset="0"/>
                <a:cs typeface="Times New Roman" panose="02020603050405020304" pitchFamily="18" charset="0"/>
              </a:rPr>
              <a:t>и</a:t>
            </a:r>
            <a:r>
              <a:rPr lang="ru-RU" sz="1800" i="1" dirty="0">
                <a:solidFill>
                  <a:srgbClr val="002060"/>
                </a:solidFill>
                <a:latin typeface="Times New Roman" panose="02020603050405020304" pitchFamily="18" charset="0"/>
                <a:cs typeface="Times New Roman" panose="02020603050405020304" pitchFamily="18" charset="0"/>
              </a:rPr>
              <a:t> </a:t>
            </a:r>
            <a:r>
              <a:rPr lang="ru-RU" sz="1800" i="1" dirty="0" smtClean="0">
                <a:solidFill>
                  <a:srgbClr val="002060"/>
                </a:solidFill>
                <a:latin typeface="Times New Roman" panose="02020603050405020304" pitchFamily="18" charset="0"/>
                <a:cs typeface="Times New Roman" panose="02020603050405020304" pitchFamily="18" charset="0"/>
              </a:rPr>
              <a:t>командную </a:t>
            </a:r>
            <a:r>
              <a:rPr lang="ru-RU" sz="1800" i="1" dirty="0">
                <a:solidFill>
                  <a:srgbClr val="002060"/>
                </a:solidFill>
                <a:latin typeface="Times New Roman" panose="02020603050405020304" pitchFamily="18" charset="0"/>
                <a:cs typeface="Times New Roman" panose="02020603050405020304" pitchFamily="18" charset="0"/>
              </a:rPr>
              <a:t>игру, а некоторые </a:t>
            </a:r>
            <a:r>
              <a:rPr lang="ru-RU" sz="1800" i="1" dirty="0" smtClean="0">
                <a:solidFill>
                  <a:srgbClr val="002060"/>
                </a:solidFill>
                <a:latin typeface="Times New Roman" panose="02020603050405020304" pitchFamily="18" charset="0"/>
                <a:cs typeface="Times New Roman" panose="02020603050405020304" pitchFamily="18" charset="0"/>
              </a:rPr>
              <a:t>даже</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создали </a:t>
            </a:r>
            <a:r>
              <a:rPr lang="ru-RU" sz="1800" i="1" dirty="0">
                <a:solidFill>
                  <a:srgbClr val="002060"/>
                </a:solidFill>
                <a:latin typeface="Times New Roman" panose="02020603050405020304" pitchFamily="18" charset="0"/>
                <a:cs typeface="Times New Roman" panose="02020603050405020304" pitchFamily="18" charset="0"/>
              </a:rPr>
              <a:t>семейные пары. Стало больше желающих прийти </a:t>
            </a:r>
            <a:r>
              <a:rPr lang="ru-RU" sz="1800" i="1" dirty="0" smtClean="0">
                <a:solidFill>
                  <a:srgbClr val="002060"/>
                </a:solidFill>
                <a:latin typeface="Times New Roman" panose="02020603050405020304" pitchFamily="18" charset="0"/>
                <a:cs typeface="Times New Roman" panose="02020603050405020304" pitchFamily="18" charset="0"/>
              </a:rPr>
              <a:t>и</a:t>
            </a:r>
            <a:r>
              <a:rPr lang="ru-RU" sz="1800" i="1" dirty="0">
                <a:solidFill>
                  <a:srgbClr val="002060"/>
                </a:solidFill>
                <a:latin typeface="Times New Roman" panose="02020603050405020304" pitchFamily="18" charset="0"/>
                <a:cs typeface="Times New Roman" panose="02020603050405020304" pitchFamily="18" charset="0"/>
              </a:rPr>
              <a:t> </a:t>
            </a:r>
            <a:r>
              <a:rPr lang="ru-RU" sz="1800" i="1" dirty="0" smtClean="0">
                <a:solidFill>
                  <a:srgbClr val="002060"/>
                </a:solidFill>
                <a:latin typeface="Times New Roman" panose="02020603050405020304" pitchFamily="18" charset="0"/>
                <a:cs typeface="Times New Roman" panose="02020603050405020304" pitchFamily="18" charset="0"/>
              </a:rPr>
              <a:t>получить </a:t>
            </a:r>
            <a:r>
              <a:rPr lang="ru-RU" sz="1800" i="1" dirty="0">
                <a:solidFill>
                  <a:srgbClr val="002060"/>
                </a:solidFill>
                <a:latin typeface="Times New Roman" panose="02020603050405020304" pitchFamily="18" charset="0"/>
                <a:cs typeface="Times New Roman" panose="02020603050405020304" pitchFamily="18" charset="0"/>
              </a:rPr>
              <a:t>услуги </a:t>
            </a:r>
            <a:r>
              <a:rPr lang="ru-RU" sz="1800" i="1" dirty="0" smtClean="0">
                <a:solidFill>
                  <a:srgbClr val="002060"/>
                </a:solidFill>
                <a:latin typeface="Times New Roman" panose="02020603050405020304" pitchFamily="18" charset="0"/>
                <a:cs typeface="Times New Roman" panose="02020603050405020304" pitchFamily="18" charset="0"/>
              </a:rPr>
              <a:t>вновь.</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Увеличилось </a:t>
            </a:r>
            <a:r>
              <a:rPr lang="ru-RU" sz="1800" i="1" dirty="0">
                <a:solidFill>
                  <a:srgbClr val="002060"/>
                </a:solidFill>
                <a:latin typeface="Times New Roman" panose="02020603050405020304" pitchFamily="18" charset="0"/>
                <a:cs typeface="Times New Roman" panose="02020603050405020304" pitchFamily="18" charset="0"/>
              </a:rPr>
              <a:t>число людей, которые приходят в комплексный центр </a:t>
            </a:r>
            <a:r>
              <a:rPr lang="ru-RU" sz="1800" i="1" dirty="0" smtClean="0">
                <a:solidFill>
                  <a:srgbClr val="002060"/>
                </a:solidFill>
                <a:latin typeface="Times New Roman" panose="02020603050405020304" pitchFamily="18" charset="0"/>
                <a:cs typeface="Times New Roman" panose="02020603050405020304" pitchFamily="18" charset="0"/>
              </a:rPr>
              <a:t>впервые.</a:t>
            </a:r>
            <a:endParaRPr lang="en-US" sz="1800" i="1" dirty="0" smtClean="0">
              <a:solidFill>
                <a:srgbClr val="002060"/>
              </a:solidFill>
              <a:latin typeface="Times New Roman" panose="02020603050405020304" pitchFamily="18" charset="0"/>
              <a:cs typeface="Times New Roman" panose="02020603050405020304" pitchFamily="18" charset="0"/>
            </a:endParaRP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У </a:t>
            </a:r>
            <a:r>
              <a:rPr lang="ru-RU" sz="1800" i="1" dirty="0">
                <a:solidFill>
                  <a:srgbClr val="002060"/>
                </a:solidFill>
                <a:latin typeface="Times New Roman" panose="02020603050405020304" pitchFamily="18" charset="0"/>
                <a:cs typeface="Times New Roman" panose="02020603050405020304" pitchFamily="18" charset="0"/>
              </a:rPr>
              <a:t>многих пожилых людей и инвалидов улучшились такие навыки как: </a:t>
            </a:r>
            <a:r>
              <a:rPr lang="ru-RU" sz="1800" i="1" dirty="0" smtClean="0">
                <a:solidFill>
                  <a:srgbClr val="002060"/>
                </a:solidFill>
                <a:latin typeface="Times New Roman" panose="02020603050405020304" pitchFamily="18" charset="0"/>
                <a:cs typeface="Times New Roman" panose="02020603050405020304" pitchFamily="18" charset="0"/>
              </a:rPr>
              <a:t>внимательность,</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ловкость, память</a:t>
            </a:r>
            <a:r>
              <a:rPr lang="ru-RU" sz="1800" i="1" dirty="0">
                <a:solidFill>
                  <a:srgbClr val="002060"/>
                </a:solidFill>
                <a:latin typeface="Times New Roman" panose="02020603050405020304" pitchFamily="18" charset="0"/>
                <a:cs typeface="Times New Roman" panose="02020603050405020304" pitchFamily="18" charset="0"/>
              </a:rPr>
              <a:t>, что очень важно для улучшения качества жизни этой </a:t>
            </a:r>
            <a:r>
              <a:rPr lang="ru-RU" sz="1800" i="1" dirty="0" smtClean="0">
                <a:solidFill>
                  <a:srgbClr val="002060"/>
                </a:solidFill>
                <a:latin typeface="Times New Roman" panose="02020603050405020304" pitchFamily="18" charset="0"/>
                <a:cs typeface="Times New Roman" panose="02020603050405020304" pitchFamily="18" charset="0"/>
              </a:rPr>
              <a:t>категории</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людей</a:t>
            </a:r>
            <a:r>
              <a:rPr lang="ru-RU" sz="1800" i="1" dirty="0">
                <a:solidFill>
                  <a:srgbClr val="002060"/>
                </a:solidFill>
                <a:latin typeface="Times New Roman" panose="02020603050405020304" pitchFamily="18" charset="0"/>
                <a:cs typeface="Times New Roman" panose="02020603050405020304" pitchFamily="18" charset="0"/>
              </a:rPr>
              <a:t>.  </a:t>
            </a: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В </a:t>
            </a:r>
            <a:r>
              <a:rPr lang="ru-RU" sz="1800" i="1" dirty="0">
                <a:solidFill>
                  <a:srgbClr val="002060"/>
                </a:solidFill>
                <a:latin typeface="Times New Roman" panose="02020603050405020304" pitchFamily="18" charset="0"/>
                <a:cs typeface="Times New Roman" panose="02020603050405020304" pitchFamily="18" charset="0"/>
              </a:rPr>
              <a:t>дальнейшем на базе отделения дневного пребывания планируются </a:t>
            </a:r>
            <a:r>
              <a:rPr lang="ru-RU" sz="1800" i="1" dirty="0" smtClean="0">
                <a:solidFill>
                  <a:srgbClr val="002060"/>
                </a:solidFill>
                <a:latin typeface="Times New Roman" panose="02020603050405020304" pitchFamily="18" charset="0"/>
                <a:cs typeface="Times New Roman" panose="02020603050405020304" pitchFamily="18" charset="0"/>
              </a:rPr>
              <a:t>продолжать</a:t>
            </a:r>
            <a:endParaRPr lang="en-US" sz="1800" i="1" dirty="0" smtClean="0">
              <a:solidFill>
                <a:srgbClr val="002060"/>
              </a:solidFill>
              <a:latin typeface="Times New Roman" panose="02020603050405020304" pitchFamily="18" charset="0"/>
              <a:cs typeface="Times New Roman" panose="02020603050405020304" pitchFamily="18" charset="0"/>
            </a:endParaRP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проведение </a:t>
            </a:r>
            <a:r>
              <a:rPr lang="ru-RU" sz="1800" i="1" dirty="0">
                <a:solidFill>
                  <a:srgbClr val="002060"/>
                </a:solidFill>
                <a:latin typeface="Times New Roman" panose="02020603050405020304" pitchFamily="18" charset="0"/>
                <a:cs typeface="Times New Roman" panose="02020603050405020304" pitchFamily="18" charset="0"/>
              </a:rPr>
              <a:t>занятий по технологии «Адаптивные спортивные игры» с каждой </a:t>
            </a:r>
            <a:r>
              <a:rPr lang="ru-RU" sz="1800" i="1" dirty="0" smtClean="0">
                <a:solidFill>
                  <a:srgbClr val="002060"/>
                </a:solidFill>
                <a:latin typeface="Times New Roman" panose="02020603050405020304" pitchFamily="18" charset="0"/>
                <a:cs typeface="Times New Roman" panose="02020603050405020304" pitchFamily="18" charset="0"/>
              </a:rPr>
              <a:t>группой</a:t>
            </a:r>
            <a:endParaRPr lang="en-US" sz="1800" i="1" dirty="0" smtClean="0">
              <a:solidFill>
                <a:srgbClr val="002060"/>
              </a:solidFill>
              <a:latin typeface="Times New Roman" panose="02020603050405020304" pitchFamily="18" charset="0"/>
              <a:cs typeface="Times New Roman" panose="02020603050405020304" pitchFamily="18" charset="0"/>
            </a:endParaRPr>
          </a:p>
          <a:p>
            <a:pPr algn="just">
              <a:buNone/>
            </a:pPr>
            <a:r>
              <a:rPr lang="ru-RU" sz="1800" i="1" dirty="0" smtClean="0">
                <a:solidFill>
                  <a:srgbClr val="002060"/>
                </a:solidFill>
                <a:latin typeface="Times New Roman" panose="02020603050405020304" pitchFamily="18" charset="0"/>
                <a:cs typeface="Times New Roman" panose="02020603050405020304" pitchFamily="18" charset="0"/>
              </a:rPr>
              <a:t>отдыхающих </a:t>
            </a:r>
            <a:r>
              <a:rPr lang="ru-RU" sz="1800" i="1" dirty="0">
                <a:solidFill>
                  <a:srgbClr val="002060"/>
                </a:solidFill>
                <a:latin typeface="Times New Roman" panose="02020603050405020304" pitchFamily="18" charset="0"/>
                <a:cs typeface="Times New Roman" panose="02020603050405020304" pitchFamily="18" charset="0"/>
              </a:rPr>
              <a:t>в специальном оборудованном зале. </a:t>
            </a:r>
          </a:p>
          <a:p>
            <a:pPr marL="0" indent="360000" algn="just">
              <a:buNone/>
            </a:pPr>
            <a:endParaRPr lang="ru-RU" sz="1800" i="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https://sun9-76.userapi.com/impg/SqMIol7N3npYantneTheao-tnkTkmqOCJ86vXg/3UDB7IJ6jsg.jpg?size=2560x1707&amp;quality=96&amp;sign=c7c9c2afadf3fc77090ac0b01e2a27a7&amp;type=albu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331" y="4651012"/>
            <a:ext cx="3957408" cy="263878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Адаптивные игры\IMG_3659.JPG"/>
          <p:cNvPicPr>
            <a:picLocks noChangeAspect="1" noChangeArrowheads="1"/>
          </p:cNvPicPr>
          <p:nvPr/>
        </p:nvPicPr>
        <p:blipFill>
          <a:blip r:embed="rId5" cstate="print"/>
          <a:srcRect/>
          <a:stretch>
            <a:fillRect/>
          </a:stretch>
        </p:blipFill>
        <p:spPr bwMode="auto">
          <a:xfrm>
            <a:off x="4860131" y="4651012"/>
            <a:ext cx="3932417" cy="2621611"/>
          </a:xfrm>
          <a:prstGeom prst="rect">
            <a:avLst/>
          </a:prstGeom>
          <a:noFill/>
        </p:spPr>
      </p:pic>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482"/>
                </p14:media>
              </p:ext>
            </p:extLst>
          </p:nvPr>
        </p:nvPicPr>
        <p:blipFill>
          <a:blip r:embed="rId6"/>
          <a:stretch>
            <a:fillRect/>
          </a:stretch>
        </p:blipFill>
        <p:spPr>
          <a:xfrm>
            <a:off x="-612477" y="6247220"/>
            <a:ext cx="487363" cy="487363"/>
          </a:xfrm>
          <a:prstGeom prst="rect">
            <a:avLst/>
          </a:prstGeom>
        </p:spPr>
      </p:pic>
    </p:spTree>
    <p:extLst>
      <p:ext uri="{BB962C8B-B14F-4D97-AF65-F5344CB8AC3E}">
        <p14:creationId xmlns:p14="http://schemas.microsoft.com/office/powerpoint/2010/main" val="132425770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675" y="404541"/>
            <a:ext cx="8229600" cy="5793507"/>
          </a:xfrm>
        </p:spPr>
        <p:txBody>
          <a:bodyPr>
            <a:normAutofit/>
          </a:bodyPr>
          <a:lstStyle/>
          <a:p>
            <a:pPr marL="0" indent="0" algn="just">
              <a:buNone/>
            </a:pPr>
            <a:r>
              <a:rPr lang="ru-RU" sz="2000" i="1" dirty="0">
                <a:solidFill>
                  <a:srgbClr val="002060"/>
                </a:solidFill>
                <a:latin typeface="Times New Roman" panose="02020603050405020304" pitchFamily="18" charset="0"/>
                <a:cs typeface="Times New Roman" panose="02020603050405020304" pitchFamily="18" charset="0"/>
              </a:rPr>
              <a:t>Информация о реализации проекта размещена на офиц. сайте МУ «Уйский КЦСОН», «Правительства Челябинской области», «Администрации Уйского муниципального района», «Управления социальной защиты Уйского муниципального района», социальной сети одноклассники «МУ «Уйский КЦСОН» дом Ветеранов, группе ВК «МУ «Уйский КЦСОН» Уйский дом Ветеранов</a:t>
            </a:r>
            <a:r>
              <a:rPr lang="ru-RU" sz="2000" i="1" dirty="0" smtClean="0">
                <a:solidFill>
                  <a:srgbClr val="002060"/>
                </a:solidFill>
                <a:latin typeface="Times New Roman" panose="02020603050405020304" pitchFamily="18" charset="0"/>
                <a:cs typeface="Times New Roman" panose="02020603050405020304" pitchFamily="18" charset="0"/>
              </a:rPr>
              <a:t>.</a:t>
            </a:r>
            <a:endParaRPr lang="ru-RU" sz="2000" i="1" dirty="0">
              <a:solidFill>
                <a:srgbClr val="002060"/>
              </a:solidFill>
              <a:latin typeface="Times New Roman" panose="02020603050405020304" pitchFamily="18" charset="0"/>
              <a:cs typeface="Times New Roman" panose="02020603050405020304" pitchFamily="18" charset="0"/>
            </a:endParaRPr>
          </a:p>
          <a:p>
            <a:pPr marL="0" indent="0" algn="just">
              <a:buNone/>
            </a:pPr>
            <a:r>
              <a:rPr lang="ru-RU" sz="2000" i="1" dirty="0">
                <a:solidFill>
                  <a:srgbClr val="002060"/>
                </a:solidFill>
                <a:latin typeface="Times New Roman" panose="02020603050405020304" pitchFamily="18" charset="0"/>
                <a:cs typeface="Times New Roman" panose="02020603050405020304" pitchFamily="18" charset="0"/>
              </a:rPr>
              <a:t>Оценка возможности тиражирования </a:t>
            </a:r>
            <a:r>
              <a:rPr lang="ru-RU" sz="2000" i="1" dirty="0" smtClean="0">
                <a:solidFill>
                  <a:srgbClr val="002060"/>
                </a:solidFill>
                <a:latin typeface="Times New Roman" panose="02020603050405020304" pitchFamily="18" charset="0"/>
                <a:cs typeface="Times New Roman" panose="02020603050405020304" pitchFamily="18" charset="0"/>
              </a:rPr>
              <a:t>проекта </a:t>
            </a:r>
            <a:r>
              <a:rPr lang="ru-RU" sz="2000" i="1" dirty="0">
                <a:solidFill>
                  <a:srgbClr val="002060"/>
                </a:solidFill>
                <a:latin typeface="Times New Roman" panose="02020603050405020304" pitchFamily="18" charset="0"/>
                <a:cs typeface="Times New Roman" panose="02020603050405020304" pitchFamily="18" charset="0"/>
              </a:rPr>
              <a:t>- Материалы могут быть использованы в любом субъекте Российской Федерации для организации работы с людьми пожилого возраста и инвалидами в обучении адаптивными спортивными играми.</a:t>
            </a:r>
          </a:p>
        </p:txBody>
      </p:sp>
      <p:pic>
        <p:nvPicPr>
          <p:cNvPr id="3074" name="Picture 2" descr="E:\Адаптивные игры\IMG_3672.JPG"/>
          <p:cNvPicPr>
            <a:picLocks noChangeAspect="1" noChangeArrowheads="1"/>
          </p:cNvPicPr>
          <p:nvPr/>
        </p:nvPicPr>
        <p:blipFill>
          <a:blip r:embed="rId4" cstate="print"/>
          <a:srcRect/>
          <a:stretch>
            <a:fillRect/>
          </a:stretch>
        </p:blipFill>
        <p:spPr bwMode="auto">
          <a:xfrm>
            <a:off x="2314191" y="3666778"/>
            <a:ext cx="5112568" cy="3623022"/>
          </a:xfrm>
          <a:prstGeom prst="rect">
            <a:avLst/>
          </a:prstGeom>
          <a:noFill/>
        </p:spPr>
      </p:pic>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069"/>
                </p14:media>
              </p:ext>
            </p:extLst>
          </p:nvPr>
        </p:nvPicPr>
        <p:blipFill>
          <a:blip r:embed="rId5"/>
          <a:stretch>
            <a:fillRect/>
          </a:stretch>
        </p:blipFill>
        <p:spPr>
          <a:xfrm>
            <a:off x="-748065" y="6198048"/>
            <a:ext cx="487363" cy="487363"/>
          </a:xfrm>
          <a:prstGeom prst="rect">
            <a:avLst/>
          </a:prstGeom>
        </p:spPr>
      </p:pic>
    </p:spTree>
    <p:extLst>
      <p:ext uri="{BB962C8B-B14F-4D97-AF65-F5344CB8AC3E}">
        <p14:creationId xmlns:p14="http://schemas.microsoft.com/office/powerpoint/2010/main" val="395587912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5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lstStyle/>
          <a:p>
            <a:endParaRPr lang="ru-RU"/>
          </a:p>
        </p:txBody>
      </p:sp>
      <p:pic>
        <p:nvPicPr>
          <p:cNvPr id="2052" name="Picture 4" descr="https://avatars.mds.yandex.net/get-zen_doc/3429702/pub_5ee842c8ae8807321d724133_5ee84bfab0abff2489fdcfaf/scale_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092" y="-1"/>
            <a:ext cx="10604807" cy="7341791"/>
          </a:xfrm>
          <a:prstGeom prst="rect">
            <a:avLst/>
          </a:prstGeom>
          <a:noFill/>
          <a:extLst>
            <a:ext uri="{909E8E84-426E-40DD-AFC4-6F175D3DCCD1}">
              <a14:hiddenFill xmlns:a14="http://schemas.microsoft.com/office/drawing/2010/main">
                <a:solidFill>
                  <a:srgbClr val="FFFFFF"/>
                </a:solidFill>
              </a14:hiddenFill>
            </a:ext>
          </a:extLst>
        </p:spPr>
      </p:pic>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587"/>
                </p14:media>
              </p:ext>
            </p:extLst>
          </p:nvPr>
        </p:nvPicPr>
        <p:blipFill>
          <a:blip r:embed="rId5"/>
          <a:stretch>
            <a:fillRect/>
          </a:stretch>
        </p:blipFill>
        <p:spPr>
          <a:xfrm>
            <a:off x="-1218826" y="6268203"/>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909926" y="230229"/>
            <a:ext cx="8383975" cy="461665"/>
          </a:xfrm>
          <a:prstGeom prst="rect">
            <a:avLst/>
          </a:prstGeom>
          <a:noFill/>
        </p:spPr>
        <p:txBody>
          <a:bodyPr wrap="square" lIns="91440" tIns="45720" rIns="91440" bIns="45720">
            <a:spAutoFit/>
          </a:bodyPr>
          <a:lstStyle/>
          <a:p>
            <a:pPr algn="ctr"/>
            <a:r>
              <a:rPr lang="ru-RU" sz="2400" b="1" dirty="0">
                <a:ln w="1905"/>
                <a:solidFill>
                  <a:srgbClr val="7030A0"/>
                </a:solidFill>
                <a:effectLst>
                  <a:innerShdw blurRad="69850" dist="43180" dir="5400000">
                    <a:srgbClr val="000000">
                      <a:alpha val="65000"/>
                    </a:srgbClr>
                  </a:innerShdw>
                </a:effectLst>
                <a:latin typeface="Arial Black" pitchFamily="34" charset="0"/>
              </a:rPr>
              <a:t>Адаптивные спортивные игры-игры для всех</a:t>
            </a:r>
          </a:p>
        </p:txBody>
      </p:sp>
      <p:sp>
        <p:nvSpPr>
          <p:cNvPr id="6" name="TextBox 5"/>
          <p:cNvSpPr txBox="1"/>
          <p:nvPr/>
        </p:nvSpPr>
        <p:spPr>
          <a:xfrm>
            <a:off x="1167238" y="933633"/>
            <a:ext cx="7869353" cy="2308324"/>
          </a:xfrm>
          <a:prstGeom prst="rect">
            <a:avLst/>
          </a:prstGeom>
          <a:noFill/>
        </p:spPr>
        <p:txBody>
          <a:bodyPr wrap="square" rtlCol="0">
            <a:spAutoFit/>
          </a:bodyPr>
          <a:lstStyle/>
          <a:p>
            <a:pPr algn="just"/>
            <a:r>
              <a:rPr lang="ru-RU" sz="2400" i="1" u="sng" dirty="0">
                <a:latin typeface="Times New Roman" panose="02020603050405020304" pitchFamily="18" charset="0"/>
                <a:cs typeface="Times New Roman" panose="02020603050405020304" pitchFamily="18" charset="0"/>
              </a:rPr>
              <a:t>Целевая аудитория:</a:t>
            </a:r>
            <a:r>
              <a:rPr lang="ru-RU" sz="2400" i="1" dirty="0">
                <a:latin typeface="Times New Roman" panose="02020603050405020304" pitchFamily="18" charset="0"/>
                <a:cs typeface="Times New Roman" panose="02020603050405020304" pitchFamily="18" charset="0"/>
              </a:rPr>
              <a:t> граждане пожилого возраста и инвалиды.</a:t>
            </a:r>
          </a:p>
          <a:p>
            <a:r>
              <a:rPr lang="ru-RU" sz="2400" i="1" dirty="0">
                <a:solidFill>
                  <a:srgbClr val="002060"/>
                </a:solidFill>
                <a:latin typeface="Times New Roman" pitchFamily="18" charset="0"/>
                <a:cs typeface="Times New Roman" pitchFamily="18" charset="0"/>
              </a:rPr>
              <a:t>Муниципальное  учреждение «Уйский комплексный центр социального обслуживания населения».</a:t>
            </a:r>
          </a:p>
          <a:p>
            <a:r>
              <a:rPr lang="ru-RU" sz="2400" i="1" dirty="0">
                <a:solidFill>
                  <a:srgbClr val="002060"/>
                </a:solidFill>
                <a:latin typeface="Times New Roman" pitchFamily="18" charset="0"/>
                <a:cs typeface="Times New Roman" pitchFamily="18" charset="0"/>
              </a:rPr>
              <a:t>с</a:t>
            </a:r>
            <a:r>
              <a:rPr lang="ru-RU" sz="2400" i="1" dirty="0" smtClean="0">
                <a:solidFill>
                  <a:srgbClr val="002060"/>
                </a:solidFill>
                <a:latin typeface="Times New Roman" pitchFamily="18" charset="0"/>
                <a:cs typeface="Times New Roman" pitchFamily="18" charset="0"/>
              </a:rPr>
              <a:t>. Уйское</a:t>
            </a:r>
            <a:r>
              <a:rPr lang="ru-RU" sz="2400" i="1" dirty="0">
                <a:solidFill>
                  <a:srgbClr val="002060"/>
                </a:solidFill>
                <a:latin typeface="Times New Roman" pitchFamily="18" charset="0"/>
                <a:cs typeface="Times New Roman" pitchFamily="18" charset="0"/>
              </a:rPr>
              <a:t>, Уйский район, Челябинская область.</a:t>
            </a:r>
          </a:p>
          <a:p>
            <a:pPr algn="just"/>
            <a:endParaRPr lang="ru-RU" sz="2400" i="1"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cstate="print"/>
          <a:stretch>
            <a:fillRect/>
          </a:stretch>
        </p:blipFill>
        <p:spPr>
          <a:xfrm>
            <a:off x="1915559" y="2924820"/>
            <a:ext cx="6372708" cy="4248472"/>
          </a:xfrm>
          <a:prstGeom prst="rect">
            <a:avLst/>
          </a:prstGeom>
        </p:spPr>
      </p:pic>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5636"/>
                </p14:media>
              </p:ext>
            </p:extLst>
          </p:nvPr>
        </p:nvPicPr>
        <p:blipFill>
          <a:blip r:embed="rId5"/>
          <a:stretch>
            <a:fillRect/>
          </a:stretch>
        </p:blipFill>
        <p:spPr>
          <a:xfrm>
            <a:off x="-684485" y="6237188"/>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75" y="215900"/>
            <a:ext cx="8229600" cy="1143000"/>
          </a:xfrm>
        </p:spPr>
        <p:txBody>
          <a:bodyPr>
            <a:normAutofit/>
          </a:bodyPr>
          <a:lstStyle/>
          <a:p>
            <a:r>
              <a:rPr lang="ru-RU" sz="3600" b="1" i="1" dirty="0">
                <a:solidFill>
                  <a:srgbClr val="002060"/>
                </a:solidFill>
                <a:latin typeface="Times New Roman" panose="02020603050405020304" pitchFamily="18" charset="0"/>
                <a:cs typeface="Times New Roman" panose="02020603050405020304" pitchFamily="18" charset="0"/>
              </a:rPr>
              <a:t>	</a:t>
            </a:r>
          </a:p>
        </p:txBody>
      </p:sp>
      <p:sp>
        <p:nvSpPr>
          <p:cNvPr id="3" name="Содержимое 2"/>
          <p:cNvSpPr>
            <a:spLocks noGrp="1"/>
          </p:cNvSpPr>
          <p:nvPr>
            <p:ph idx="1"/>
          </p:nvPr>
        </p:nvSpPr>
        <p:spPr>
          <a:xfrm>
            <a:off x="369975" y="215900"/>
            <a:ext cx="9001000" cy="5400600"/>
          </a:xfrm>
        </p:spPr>
        <p:txBody>
          <a:bodyPr>
            <a:normAutofit/>
          </a:bodyPr>
          <a:lstStyle/>
          <a:p>
            <a:pPr algn="just">
              <a:buNone/>
            </a:pPr>
            <a:endParaRPr lang="ru-RU" sz="2400" i="1" dirty="0">
              <a:solidFill>
                <a:srgbClr val="FFFF00"/>
              </a:solidFill>
              <a:latin typeface="Times New Roman" panose="02020603050405020304" pitchFamily="18" charset="0"/>
              <a:cs typeface="Times New Roman" panose="02020603050405020304" pitchFamily="18" charset="0"/>
            </a:endParaRPr>
          </a:p>
          <a:p>
            <a:pPr algn="just" defTabSz="936625">
              <a:buNone/>
              <a:tabLst>
                <a:tab pos="8786813" algn="l"/>
              </a:tabLst>
            </a:pPr>
            <a:r>
              <a:rPr lang="ru-RU" sz="2400" b="1" i="1" dirty="0">
                <a:solidFill>
                  <a:srgbClr val="002060"/>
                </a:solidFill>
                <a:latin typeface="Times New Roman" panose="02020603050405020304" pitchFamily="18" charset="0"/>
                <a:cs typeface="Times New Roman" panose="02020603050405020304" pitchFamily="18" charset="0"/>
              </a:rPr>
              <a:t>Цель: </a:t>
            </a:r>
            <a:r>
              <a:rPr lang="ru-RU" sz="2400" i="1" dirty="0">
                <a:solidFill>
                  <a:srgbClr val="002060"/>
                </a:solidFill>
                <a:latin typeface="Times New Roman" panose="02020603050405020304" pitchFamily="18" charset="0"/>
                <a:cs typeface="Times New Roman" panose="02020603050405020304" pitchFamily="18" charset="0"/>
              </a:rPr>
              <a:t>Укрепление физического и  психического здоровья </a:t>
            </a:r>
            <a:r>
              <a:rPr lang="ru-RU" sz="2400" i="1" dirty="0" smtClean="0">
                <a:solidFill>
                  <a:srgbClr val="002060"/>
                </a:solidFill>
                <a:latin typeface="Times New Roman" panose="02020603050405020304" pitchFamily="18" charset="0"/>
                <a:cs typeface="Times New Roman" panose="02020603050405020304" pitchFamily="18" charset="0"/>
              </a:rPr>
              <a:t>граждан</a:t>
            </a:r>
            <a:endParaRPr lang="ru-RU" sz="2400" i="1" dirty="0">
              <a:solidFill>
                <a:srgbClr val="002060"/>
              </a:solidFill>
              <a:latin typeface="Times New Roman" panose="02020603050405020304" pitchFamily="18" charset="0"/>
              <a:cs typeface="Times New Roman" panose="02020603050405020304" pitchFamily="18" charset="0"/>
            </a:endParaRPr>
          </a:p>
          <a:p>
            <a:pPr algn="just" defTabSz="936625">
              <a:buNone/>
              <a:tabLst>
                <a:tab pos="8786813" algn="l"/>
              </a:tabLst>
            </a:pPr>
            <a:r>
              <a:rPr lang="ru-RU" sz="2400" i="1" dirty="0" smtClean="0">
                <a:solidFill>
                  <a:srgbClr val="002060"/>
                </a:solidFill>
                <a:latin typeface="Times New Roman" panose="02020603050405020304" pitchFamily="18" charset="0"/>
                <a:cs typeface="Times New Roman" panose="02020603050405020304" pitchFamily="18" charset="0"/>
              </a:rPr>
              <a:t>пожилого </a:t>
            </a:r>
            <a:r>
              <a:rPr lang="ru-RU" sz="2400" i="1" dirty="0">
                <a:solidFill>
                  <a:srgbClr val="002060"/>
                </a:solidFill>
                <a:latin typeface="Times New Roman" panose="02020603050405020304" pitchFamily="18" charset="0"/>
                <a:cs typeface="Times New Roman" panose="02020603050405020304" pitchFamily="18" charset="0"/>
              </a:rPr>
              <a:t>возраста и инвалидов путем использования  </a:t>
            </a:r>
            <a:r>
              <a:rPr lang="ru-RU" sz="2400" i="1" dirty="0" smtClean="0">
                <a:solidFill>
                  <a:srgbClr val="002060"/>
                </a:solidFill>
                <a:latin typeface="Times New Roman" panose="02020603050405020304" pitchFamily="18" charset="0"/>
                <a:cs typeface="Times New Roman" panose="02020603050405020304" pitchFamily="18" charset="0"/>
              </a:rPr>
              <a:t>настольных</a:t>
            </a:r>
          </a:p>
          <a:p>
            <a:pPr algn="just" defTabSz="936625">
              <a:buNone/>
              <a:tabLst>
                <a:tab pos="8786813" algn="l"/>
              </a:tabLst>
            </a:pPr>
            <a:r>
              <a:rPr lang="ru-RU" sz="2400" i="1" dirty="0" smtClean="0">
                <a:solidFill>
                  <a:srgbClr val="002060"/>
                </a:solidFill>
                <a:latin typeface="Times New Roman" panose="02020603050405020304" pitchFamily="18" charset="0"/>
                <a:cs typeface="Times New Roman" panose="02020603050405020304" pitchFamily="18" charset="0"/>
              </a:rPr>
              <a:t>и напольных</a:t>
            </a:r>
            <a:r>
              <a:rPr lang="en-US" sz="2400" i="1" dirty="0" smtClean="0">
                <a:solidFill>
                  <a:srgbClr val="002060"/>
                </a:solidFill>
                <a:latin typeface="Times New Roman" panose="02020603050405020304" pitchFamily="18" charset="0"/>
                <a:cs typeface="Times New Roman" panose="02020603050405020304" pitchFamily="18" charset="0"/>
              </a:rPr>
              <a:t> </a:t>
            </a:r>
            <a:r>
              <a:rPr lang="ru-RU" sz="2400" i="1" dirty="0">
                <a:solidFill>
                  <a:srgbClr val="002060"/>
                </a:solidFill>
                <a:latin typeface="Times New Roman" panose="02020603050405020304" pitchFamily="18" charset="0"/>
                <a:cs typeface="Times New Roman" panose="02020603050405020304" pitchFamily="18" charset="0"/>
              </a:rPr>
              <a:t>спортивных игр, как средства реабилитации </a:t>
            </a:r>
            <a:r>
              <a:rPr lang="ru-RU" sz="2400" i="1" dirty="0" smtClean="0">
                <a:solidFill>
                  <a:srgbClr val="002060"/>
                </a:solidFill>
                <a:latin typeface="Times New Roman" panose="02020603050405020304" pitchFamily="18" charset="0"/>
                <a:cs typeface="Times New Roman" panose="02020603050405020304" pitchFamily="18" charset="0"/>
              </a:rPr>
              <a:t>и</a:t>
            </a:r>
            <a:endParaRPr lang="ru-RU" sz="2400" i="1" dirty="0">
              <a:solidFill>
                <a:srgbClr val="002060"/>
              </a:solidFill>
              <a:latin typeface="Times New Roman" panose="02020603050405020304" pitchFamily="18" charset="0"/>
              <a:cs typeface="Times New Roman" panose="02020603050405020304" pitchFamily="18" charset="0"/>
            </a:endParaRPr>
          </a:p>
          <a:p>
            <a:pPr algn="just" defTabSz="936625">
              <a:buNone/>
              <a:tabLst>
                <a:tab pos="8786813" algn="l"/>
              </a:tabLst>
            </a:pPr>
            <a:r>
              <a:rPr lang="ru-RU" sz="2400" i="1" dirty="0" smtClean="0">
                <a:solidFill>
                  <a:srgbClr val="002060"/>
                </a:solidFill>
                <a:latin typeface="Times New Roman" panose="02020603050405020304" pitchFamily="18" charset="0"/>
                <a:cs typeface="Times New Roman" panose="02020603050405020304" pitchFamily="18" charset="0"/>
              </a:rPr>
              <a:t>социализации, разнообразить </a:t>
            </a:r>
            <a:r>
              <a:rPr lang="ru-RU" sz="2400" i="1" dirty="0">
                <a:solidFill>
                  <a:srgbClr val="002060"/>
                </a:solidFill>
                <a:latin typeface="Times New Roman" panose="02020603050405020304" pitchFamily="18" charset="0"/>
                <a:cs typeface="Times New Roman" panose="02020603050405020304" pitchFamily="18" charset="0"/>
              </a:rPr>
              <a:t>досуг отдыхающих </a:t>
            </a:r>
            <a:r>
              <a:rPr lang="ru-RU" sz="2400" i="1" dirty="0" smtClean="0">
                <a:solidFill>
                  <a:srgbClr val="002060"/>
                </a:solidFill>
                <a:latin typeface="Times New Roman" panose="02020603050405020304" pitchFamily="18" charset="0"/>
                <a:cs typeface="Times New Roman" panose="02020603050405020304" pitchFamily="18" charset="0"/>
              </a:rPr>
              <a:t>отделения</a:t>
            </a:r>
          </a:p>
          <a:p>
            <a:pPr algn="just" defTabSz="936625">
              <a:buNone/>
              <a:tabLst>
                <a:tab pos="8786813" algn="l"/>
              </a:tabLst>
            </a:pPr>
            <a:r>
              <a:rPr lang="ru-RU" sz="2400" i="1" dirty="0" smtClean="0">
                <a:solidFill>
                  <a:srgbClr val="002060"/>
                </a:solidFill>
                <a:latin typeface="Times New Roman" panose="02020603050405020304" pitchFamily="18" charset="0"/>
                <a:cs typeface="Times New Roman" panose="02020603050405020304" pitchFamily="18" charset="0"/>
              </a:rPr>
              <a:t>дневного пребывания</a:t>
            </a:r>
            <a:r>
              <a:rPr lang="ru-RU" sz="2400" i="1" dirty="0">
                <a:solidFill>
                  <a:srgbClr val="002060"/>
                </a:solidFill>
                <a:latin typeface="Times New Roman" panose="02020603050405020304" pitchFamily="18" charset="0"/>
                <a:cs typeface="Times New Roman" panose="02020603050405020304" pitchFamily="18" charset="0"/>
              </a:rPr>
              <a:t>.</a:t>
            </a:r>
            <a:endParaRPr lang="en-US" sz="2400" i="1" dirty="0">
              <a:solidFill>
                <a:srgbClr val="002060"/>
              </a:solidFill>
              <a:latin typeface="Times New Roman" panose="02020603050405020304" pitchFamily="18" charset="0"/>
              <a:cs typeface="Times New Roman" panose="02020603050405020304" pitchFamily="18" charset="0"/>
            </a:endParaRPr>
          </a:p>
          <a:p>
            <a:pPr algn="just">
              <a:buNone/>
            </a:pPr>
            <a:endParaRPr lang="ru-RU" sz="2400" i="1" dirty="0">
              <a:solidFill>
                <a:srgbClr val="002060"/>
              </a:solidFill>
              <a:latin typeface="Times New Roman" panose="02020603050405020304" pitchFamily="18" charset="0"/>
              <a:cs typeface="Times New Roman" panose="02020603050405020304" pitchFamily="18" charset="0"/>
            </a:endParaRPr>
          </a:p>
        </p:txBody>
      </p:sp>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008"/>
                </p14:media>
              </p:ext>
            </p:extLst>
          </p:nvPr>
        </p:nvPicPr>
        <p:blipFill>
          <a:blip r:embed="rId4"/>
          <a:stretch>
            <a:fillRect/>
          </a:stretch>
        </p:blipFill>
        <p:spPr>
          <a:xfrm>
            <a:off x="-612477" y="6209530"/>
            <a:ext cx="487363" cy="487363"/>
          </a:xfrm>
          <a:prstGeom prst="rect">
            <a:avLst/>
          </a:prstGeom>
        </p:spPr>
      </p:pic>
      <p:pic>
        <p:nvPicPr>
          <p:cNvPr id="5" name="Рисунок 4"/>
          <p:cNvPicPr>
            <a:picLocks noChangeAspect="1"/>
          </p:cNvPicPr>
          <p:nvPr/>
        </p:nvPicPr>
        <p:blipFill>
          <a:blip r:embed="rId5"/>
          <a:stretch>
            <a:fillRect/>
          </a:stretch>
        </p:blipFill>
        <p:spPr>
          <a:xfrm>
            <a:off x="1955825" y="2996828"/>
            <a:ext cx="5829300" cy="39909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651" y="116508"/>
            <a:ext cx="8748237" cy="4810931"/>
          </a:xfrm>
        </p:spPr>
        <p:txBody>
          <a:bodyPr>
            <a:normAutofit fontScale="77500" lnSpcReduction="20000"/>
          </a:bodyPr>
          <a:lstStyle/>
          <a:p>
            <a:pPr algn="just" defTabSz="936625">
              <a:buNone/>
              <a:tabLst>
                <a:tab pos="357188" algn="l"/>
              </a:tabLst>
            </a:pPr>
            <a:r>
              <a:rPr lang="ru-RU" b="1" i="1" dirty="0">
                <a:solidFill>
                  <a:srgbClr val="002060"/>
                </a:solidFill>
                <a:latin typeface="Times New Roman" panose="02020603050405020304" pitchFamily="18" charset="0"/>
                <a:cs typeface="Times New Roman" panose="02020603050405020304" pitchFamily="18" charset="0"/>
              </a:rPr>
              <a:t>Задачи: </a:t>
            </a:r>
          </a:p>
          <a:p>
            <a:pPr marL="357188" indent="-357188" algn="just">
              <a:tabLst>
                <a:tab pos="357188" algn="l"/>
              </a:tabLst>
            </a:pPr>
            <a:r>
              <a:rPr lang="ru-RU" i="1" dirty="0">
                <a:solidFill>
                  <a:srgbClr val="002060"/>
                </a:solidFill>
                <a:latin typeface="Times New Roman" panose="02020603050405020304" pitchFamily="18" charset="0"/>
                <a:cs typeface="Times New Roman" panose="02020603050405020304" pitchFamily="18" charset="0"/>
              </a:rPr>
              <a:t>Социализация и интеграция инвалидов, развитие умственных, физических способностей, раскрытие их потенциала.</a:t>
            </a:r>
          </a:p>
          <a:p>
            <a:pPr marL="357188" indent="-357188" algn="just">
              <a:tabLst>
                <a:tab pos="357188" algn="l"/>
              </a:tabLst>
            </a:pPr>
            <a:r>
              <a:rPr lang="ru-RU" i="1" dirty="0">
                <a:solidFill>
                  <a:srgbClr val="002060"/>
                </a:solidFill>
                <a:latin typeface="Times New Roman" panose="02020603050405020304" pitchFamily="18" charset="0"/>
                <a:cs typeface="Times New Roman" panose="02020603050405020304" pitchFamily="18" charset="0"/>
              </a:rPr>
              <a:t>Приобщение и вовлечение  граждан пожилого возраста и инвалидов к тренингам и мастер-классам по различным видам настольных и напольных спортивных игр.</a:t>
            </a:r>
          </a:p>
          <a:p>
            <a:pPr marL="357188" indent="-357188" algn="just">
              <a:tabLst>
                <a:tab pos="357188" algn="l"/>
              </a:tabLst>
            </a:pPr>
            <a:r>
              <a:rPr lang="ru-RU" i="1" dirty="0">
                <a:solidFill>
                  <a:srgbClr val="002060"/>
                </a:solidFill>
                <a:latin typeface="Times New Roman" panose="02020603050405020304" pitchFamily="18" charset="0"/>
                <a:cs typeface="Times New Roman" panose="02020603050405020304" pitchFamily="18" charset="0"/>
              </a:rPr>
              <a:t>Популяризация адаптивных спортивных игр на территории Уйского района.</a:t>
            </a:r>
          </a:p>
          <a:p>
            <a:pPr marL="357188" indent="-357188" algn="just">
              <a:tabLst>
                <a:tab pos="357188" algn="l"/>
              </a:tabLst>
            </a:pPr>
            <a:r>
              <a:rPr lang="ru-RU" i="1" dirty="0">
                <a:solidFill>
                  <a:srgbClr val="002060"/>
                </a:solidFill>
                <a:latin typeface="Times New Roman" panose="02020603050405020304" pitchFamily="18" charset="0"/>
                <a:cs typeface="Times New Roman" panose="02020603050405020304" pitchFamily="18" charset="0"/>
              </a:rPr>
              <a:t>Привлечение людей с ОВЗ к  здоровому образу жизни, посредством регулярных  занятий спортивными настольными и напольными играми на территории Уйского района.</a:t>
            </a:r>
          </a:p>
          <a:p>
            <a:pPr marL="0" indent="0">
              <a:buNone/>
            </a:pPr>
            <a:endParaRPr lang="ru-RU" i="1" dirty="0"/>
          </a:p>
        </p:txBody>
      </p:sp>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850"/>
                </p14:media>
              </p:ext>
            </p:extLst>
          </p:nvPr>
        </p:nvPicPr>
        <p:blipFill>
          <a:blip r:embed="rId4"/>
          <a:stretch>
            <a:fillRect/>
          </a:stretch>
        </p:blipFill>
        <p:spPr>
          <a:xfrm>
            <a:off x="-684485" y="6268203"/>
            <a:ext cx="487363" cy="487363"/>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8952" y="4351350"/>
            <a:ext cx="4329633" cy="2938450"/>
          </a:xfrm>
          <a:prstGeom prst="rect">
            <a:avLst/>
          </a:prstGeom>
        </p:spPr>
      </p:pic>
    </p:spTree>
    <p:extLst>
      <p:ext uri="{BB962C8B-B14F-4D97-AF65-F5344CB8AC3E}">
        <p14:creationId xmlns:p14="http://schemas.microsoft.com/office/powerpoint/2010/main" val="130466799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1734" y="347922"/>
            <a:ext cx="8229600" cy="6264696"/>
          </a:xfrm>
        </p:spPr>
        <p:txBody>
          <a:bodyPr>
            <a:normAutofit/>
          </a:bodyPr>
          <a:lstStyle/>
          <a:p>
            <a:pPr marL="0" indent="0" algn="just">
              <a:buNone/>
            </a:pPr>
            <a:r>
              <a:rPr lang="ru-RU" sz="2400" i="1" dirty="0">
                <a:solidFill>
                  <a:srgbClr val="002060"/>
                </a:solidFill>
                <a:latin typeface="Times New Roman" panose="02020603050405020304" pitchFamily="18" charset="0"/>
                <a:cs typeface="Times New Roman" panose="02020603050405020304" pitchFamily="18" charset="0"/>
              </a:rPr>
              <a:t>Число лиц, на которых </a:t>
            </a:r>
            <a:r>
              <a:rPr lang="ru-RU" sz="2400" i="1" dirty="0" smtClean="0">
                <a:solidFill>
                  <a:srgbClr val="002060"/>
                </a:solidFill>
                <a:latin typeface="Times New Roman" panose="02020603050405020304" pitchFamily="18" charset="0"/>
                <a:cs typeface="Times New Roman" panose="02020603050405020304" pitchFamily="18" charset="0"/>
              </a:rPr>
              <a:t>был распространен проект </a:t>
            </a:r>
            <a:r>
              <a:rPr lang="ru-RU" sz="2400" i="1" dirty="0">
                <a:solidFill>
                  <a:srgbClr val="002060"/>
                </a:solidFill>
                <a:latin typeface="Times New Roman" panose="02020603050405020304" pitchFamily="18" charset="0"/>
                <a:cs typeface="Times New Roman" panose="02020603050405020304" pitchFamily="18" charset="0"/>
              </a:rPr>
              <a:t>за последний год 150 человек.</a:t>
            </a:r>
          </a:p>
          <a:p>
            <a:pPr marL="0" indent="0" algn="just">
              <a:buNone/>
            </a:pPr>
            <a:r>
              <a:rPr lang="ru-RU" sz="2400" i="1" dirty="0">
                <a:solidFill>
                  <a:srgbClr val="002060"/>
                </a:solidFill>
                <a:latin typeface="Times New Roman" panose="02020603050405020304" pitchFamily="18" charset="0"/>
                <a:cs typeface="Times New Roman" panose="02020603050405020304" pitchFamily="18" charset="0"/>
              </a:rPr>
              <a:t>Для реализации </a:t>
            </a:r>
            <a:r>
              <a:rPr lang="ru-RU" sz="2400" i="1" dirty="0" smtClean="0">
                <a:solidFill>
                  <a:srgbClr val="002060"/>
                </a:solidFill>
                <a:latin typeface="Times New Roman" panose="02020603050405020304" pitchFamily="18" charset="0"/>
                <a:cs typeface="Times New Roman" panose="02020603050405020304" pitchFamily="18" charset="0"/>
              </a:rPr>
              <a:t>проекта </a:t>
            </a:r>
            <a:r>
              <a:rPr lang="ru-RU" sz="2400" i="1" dirty="0">
                <a:solidFill>
                  <a:srgbClr val="002060"/>
                </a:solidFill>
                <a:latin typeface="Times New Roman" panose="02020603050405020304" pitchFamily="18" charset="0"/>
                <a:cs typeface="Times New Roman" panose="02020603050405020304" pitchFamily="18" charset="0"/>
              </a:rPr>
              <a:t>приобретены спортивные игры </a:t>
            </a:r>
            <a:r>
              <a:rPr lang="ru-RU" sz="2400" i="1" dirty="0" smtClean="0">
                <a:solidFill>
                  <a:srgbClr val="002060"/>
                </a:solidFill>
                <a:latin typeface="Times New Roman" panose="02020603050405020304" pitchFamily="18" charset="0"/>
                <a:cs typeface="Times New Roman" panose="02020603050405020304" pitchFamily="18" charset="0"/>
              </a:rPr>
              <a:t>на </a:t>
            </a:r>
            <a:r>
              <a:rPr lang="ru-RU" sz="2400" i="1" dirty="0">
                <a:solidFill>
                  <a:srgbClr val="002060"/>
                </a:solidFill>
                <a:latin typeface="Times New Roman" panose="02020603050405020304" pitchFamily="18" charset="0"/>
                <a:cs typeface="Times New Roman" panose="02020603050405020304" pitchFamily="18" charset="0"/>
              </a:rPr>
              <a:t>средства гранта, выигранного в конкурсном отборе реализации социальных проектов «Активное поколение», проводимым благотворительным фондом «Хорошие истории</a:t>
            </a:r>
            <a:r>
              <a:rPr lang="ru-RU" sz="2400" i="1" dirty="0" smtClean="0">
                <a:solidFill>
                  <a:srgbClr val="002060"/>
                </a:solidFill>
                <a:latin typeface="Times New Roman" panose="02020603050405020304" pitchFamily="18" charset="0"/>
                <a:cs typeface="Times New Roman" panose="02020603050405020304" pitchFamily="18" charset="0"/>
              </a:rPr>
              <a:t>». Начало реализации проекта 01.06.2021 г.</a:t>
            </a:r>
            <a:endParaRPr lang="en-US" sz="2400" i="1" dirty="0">
              <a:solidFill>
                <a:srgbClr val="002060"/>
              </a:solidFill>
              <a:latin typeface="Times New Roman" panose="02020603050405020304" pitchFamily="18" charset="0"/>
              <a:cs typeface="Times New Roman" panose="02020603050405020304" pitchFamily="18" charset="0"/>
            </a:endParaRPr>
          </a:p>
          <a:p>
            <a:pPr marL="0" indent="0" algn="just">
              <a:buNone/>
            </a:pPr>
            <a:endParaRPr lang="en-US" sz="2400" i="1" dirty="0">
              <a:solidFill>
                <a:srgbClr val="002060"/>
              </a:solidFill>
              <a:latin typeface="Times New Roman" panose="02020603050405020304" pitchFamily="18" charset="0"/>
              <a:cs typeface="Times New Roman" panose="02020603050405020304" pitchFamily="18" charset="0"/>
            </a:endParaRPr>
          </a:p>
        </p:txBody>
      </p:sp>
      <p:pic>
        <p:nvPicPr>
          <p:cNvPr id="2"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356"/>
                </p14:media>
              </p:ext>
            </p:extLst>
          </p:nvPr>
        </p:nvPicPr>
        <p:blipFill>
          <a:blip r:embed="rId4"/>
          <a:stretch>
            <a:fillRect/>
          </a:stretch>
        </p:blipFill>
        <p:spPr>
          <a:xfrm>
            <a:off x="-684485" y="6397897"/>
            <a:ext cx="487363" cy="487363"/>
          </a:xfrm>
          <a:prstGeom prst="rect">
            <a:avLst/>
          </a:prstGeom>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2436" y="3199437"/>
            <a:ext cx="6888196" cy="4090363"/>
          </a:xfrm>
          <a:prstGeom prst="rect">
            <a:avLst/>
          </a:prstGeom>
        </p:spPr>
      </p:pic>
    </p:spTree>
    <p:extLst>
      <p:ext uri="{BB962C8B-B14F-4D97-AF65-F5344CB8AC3E}">
        <p14:creationId xmlns:p14="http://schemas.microsoft.com/office/powerpoint/2010/main" val="82694500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659" y="116508"/>
            <a:ext cx="8748237" cy="4810931"/>
          </a:xfrm>
        </p:spPr>
        <p:txBody>
          <a:bodyPr>
            <a:normAutofit fontScale="70000" lnSpcReduction="20000"/>
          </a:bodyPr>
          <a:lstStyle/>
          <a:p>
            <a:pPr marL="0" indent="0" algn="just">
              <a:buNone/>
            </a:pPr>
            <a:r>
              <a:rPr lang="ru-RU" i="1" dirty="0">
                <a:solidFill>
                  <a:srgbClr val="002060"/>
                </a:solidFill>
                <a:latin typeface="Times New Roman" panose="02020603050405020304" pitchFamily="18" charset="0"/>
                <a:cs typeface="Times New Roman" panose="02020603050405020304" pitchFamily="18" charset="0"/>
              </a:rPr>
              <a:t>Как показывают исследования, «Адаптивные игры»  – это способ реабилитации, метод одновременно физической, психической, социальной адаптации. Занятие спортивными адаптивными играми дает возможность развивать и совершенствовать движения. </a:t>
            </a:r>
            <a:endParaRPr lang="ru-RU" i="1"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ru-RU" i="1" dirty="0" smtClean="0">
                <a:solidFill>
                  <a:srgbClr val="002060"/>
                </a:solidFill>
                <a:latin typeface="Times New Roman" panose="02020603050405020304" pitchFamily="18" charset="0"/>
                <a:cs typeface="Times New Roman" panose="02020603050405020304" pitchFamily="18" charset="0"/>
              </a:rPr>
              <a:t>Адаптивные </a:t>
            </a:r>
            <a:r>
              <a:rPr lang="ru-RU" i="1" dirty="0">
                <a:solidFill>
                  <a:srgbClr val="002060"/>
                </a:solidFill>
                <a:latin typeface="Times New Roman" panose="02020603050405020304" pitchFamily="18" charset="0"/>
                <a:cs typeface="Times New Roman" panose="02020603050405020304" pitchFamily="18" charset="0"/>
              </a:rPr>
              <a:t>игры для людей с ограниченными возможностями здоровья- динамичные и захватывающие, развивают глазомер, ловкость, комбинационное мышление, оказывают большое влияние на нервно-психическое развитие. Совместные действия в играх сближают людей, доставляют радость от преодоления трудностей и достижения успеха, что дает  возможность не замыкаться в своих проблемах,  достигать удовлетворенности условиями жизни. </a:t>
            </a:r>
            <a:endParaRPr lang="ru-RU" i="1" dirty="0" smtClean="0">
              <a:solidFill>
                <a:srgbClr val="002060"/>
              </a:solidFill>
              <a:latin typeface="Times New Roman" panose="02020603050405020304" pitchFamily="18" charset="0"/>
              <a:cs typeface="Times New Roman" panose="02020603050405020304" pitchFamily="18" charset="0"/>
            </a:endParaRPr>
          </a:p>
          <a:p>
            <a:pPr marL="0" indent="0" algn="just">
              <a:buNone/>
            </a:pPr>
            <a:r>
              <a:rPr lang="ru-RU" i="1" dirty="0" smtClean="0">
                <a:solidFill>
                  <a:srgbClr val="002060"/>
                </a:solidFill>
                <a:latin typeface="Times New Roman" panose="02020603050405020304" pitchFamily="18" charset="0"/>
                <a:cs typeface="Times New Roman" panose="02020603050405020304" pitchFamily="18" charset="0"/>
              </a:rPr>
              <a:t>Таким </a:t>
            </a:r>
            <a:r>
              <a:rPr lang="ru-RU" i="1" dirty="0">
                <a:solidFill>
                  <a:srgbClr val="002060"/>
                </a:solidFill>
                <a:latin typeface="Times New Roman" panose="02020603050405020304" pitchFamily="18" charset="0"/>
                <a:cs typeface="Times New Roman" panose="02020603050405020304" pitchFamily="18" charset="0"/>
              </a:rPr>
              <a:t>образом, играя, пенсионеры и инвалиды не только могут разнообразить свой досуг, пребывая в отделении дневного пребывания, но и получить пользу для здоровья.</a:t>
            </a:r>
          </a:p>
          <a:p>
            <a:pPr algn="just"/>
            <a:endParaRPr lang="ru-RU" i="1" dirty="0"/>
          </a:p>
        </p:txBody>
      </p:sp>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2198"/>
                </p14:media>
              </p:ext>
            </p:extLst>
          </p:nvPr>
        </p:nvPicPr>
        <p:blipFill>
          <a:blip r:embed="rId4"/>
          <a:stretch>
            <a:fillRect/>
          </a:stretch>
        </p:blipFill>
        <p:spPr>
          <a:xfrm>
            <a:off x="-756493" y="6669236"/>
            <a:ext cx="487363" cy="487363"/>
          </a:xfrm>
          <a:prstGeom prst="rect">
            <a:avLst/>
          </a:prstGeom>
        </p:spPr>
      </p:pic>
      <p:pic>
        <p:nvPicPr>
          <p:cNvPr id="5" name="Рисунок 4"/>
          <p:cNvPicPr>
            <a:picLocks noChangeAspect="1"/>
          </p:cNvPicPr>
          <p:nvPr/>
        </p:nvPicPr>
        <p:blipFill>
          <a:blip r:embed="rId5"/>
          <a:stretch>
            <a:fillRect/>
          </a:stretch>
        </p:blipFill>
        <p:spPr>
          <a:xfrm>
            <a:off x="415261" y="4172867"/>
            <a:ext cx="4500820" cy="3000547"/>
          </a:xfrm>
          <a:prstGeom prst="rect">
            <a:avLst/>
          </a:prstGeom>
        </p:spPr>
      </p:pic>
      <p:pic>
        <p:nvPicPr>
          <p:cNvPr id="6" name="Рисунок 5"/>
          <p:cNvPicPr>
            <a:picLocks noChangeAspect="1"/>
          </p:cNvPicPr>
          <p:nvPr/>
        </p:nvPicPr>
        <p:blipFill>
          <a:blip r:embed="rId6"/>
          <a:stretch>
            <a:fillRect/>
          </a:stretch>
        </p:blipFill>
        <p:spPr>
          <a:xfrm>
            <a:off x="4985778" y="4185413"/>
            <a:ext cx="4482866" cy="2983240"/>
          </a:xfrm>
          <a:prstGeom prst="rect">
            <a:avLst/>
          </a:prstGeom>
        </p:spPr>
      </p:pic>
    </p:spTree>
    <p:extLst>
      <p:ext uri="{BB962C8B-B14F-4D97-AF65-F5344CB8AC3E}">
        <p14:creationId xmlns:p14="http://schemas.microsoft.com/office/powerpoint/2010/main" val="183481182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8983" y="0"/>
            <a:ext cx="9292512" cy="1143000"/>
          </a:xfrm>
        </p:spPr>
        <p:txBody>
          <a:bodyPr>
            <a:normAutofit fontScale="90000"/>
          </a:bodyPr>
          <a:lstStyle/>
          <a:p>
            <a:r>
              <a:rPr lang="ru-RU" sz="2800" b="1" i="1" dirty="0" smtClean="0">
                <a:solidFill>
                  <a:srgbClr val="002060"/>
                </a:solidFill>
                <a:latin typeface="Times New Roman" panose="02020603050405020304" pitchFamily="18" charset="0"/>
                <a:cs typeface="Times New Roman" panose="02020603050405020304" pitchFamily="18" charset="0"/>
              </a:rPr>
              <a:t>Основные этапы внедрения проекта.</a:t>
            </a:r>
            <a:r>
              <a:rPr lang="ru-RU" sz="2000" b="1" i="1" dirty="0" smtClean="0">
                <a:solidFill>
                  <a:srgbClr val="002060"/>
                </a:solidFill>
                <a:latin typeface="Times New Roman" panose="02020603050405020304" pitchFamily="18" charset="0"/>
                <a:cs typeface="Times New Roman" panose="02020603050405020304" pitchFamily="18" charset="0"/>
              </a:rPr>
              <a:t/>
            </a:r>
            <a:br>
              <a:rPr lang="ru-RU" sz="2000" b="1" i="1" dirty="0" smtClean="0">
                <a:solidFill>
                  <a:srgbClr val="002060"/>
                </a:solidFill>
                <a:latin typeface="Times New Roman" panose="02020603050405020304" pitchFamily="18" charset="0"/>
                <a:cs typeface="Times New Roman" panose="02020603050405020304" pitchFamily="18" charset="0"/>
              </a:rPr>
            </a:br>
            <a:r>
              <a:rPr lang="ru-RU" sz="2400" i="1" dirty="0" smtClean="0">
                <a:solidFill>
                  <a:srgbClr val="002060"/>
                </a:solidFill>
                <a:latin typeface="Times New Roman" panose="02020603050405020304" pitchFamily="18" charset="0"/>
                <a:cs typeface="Times New Roman" panose="02020603050405020304" pitchFamily="18" charset="0"/>
              </a:rPr>
              <a:t>Распространение, </a:t>
            </a:r>
            <a:r>
              <a:rPr lang="ru-RU" sz="2400" i="1" dirty="0">
                <a:solidFill>
                  <a:srgbClr val="002060"/>
                </a:solidFill>
                <a:latin typeface="Times New Roman" panose="02020603050405020304" pitchFamily="18" charset="0"/>
                <a:cs typeface="Times New Roman" panose="02020603050405020304" pitchFamily="18" charset="0"/>
              </a:rPr>
              <a:t>изучение листовок и буклетов по адаптивным спортивным играм среди граждан пожилого возраста и </a:t>
            </a:r>
            <a:r>
              <a:rPr lang="ru-RU" sz="2400" i="1" dirty="0" smtClean="0">
                <a:solidFill>
                  <a:srgbClr val="002060"/>
                </a:solidFill>
                <a:latin typeface="Times New Roman" panose="02020603050405020304" pitchFamily="18" charset="0"/>
                <a:cs typeface="Times New Roman" panose="02020603050405020304" pitchFamily="18" charset="0"/>
              </a:rPr>
              <a:t>инвалидов.</a:t>
            </a:r>
            <a:endParaRPr lang="ru-RU" sz="2400" i="1" dirty="0">
              <a:solidFill>
                <a:srgbClr val="002060"/>
              </a:solidFill>
              <a:latin typeface="Times New Roman" panose="02020603050405020304" pitchFamily="18" charset="0"/>
              <a:cs typeface="Times New Roman" panose="02020603050405020304" pitchFamily="18" charset="0"/>
            </a:endParaRPr>
          </a:p>
        </p:txBody>
      </p:sp>
      <p:pic>
        <p:nvPicPr>
          <p:cNvPr id="2051" name="Picture 3" descr="H:\новые игры\IMG_6359.JPG"/>
          <p:cNvPicPr>
            <a:picLocks noChangeAspect="1" noChangeArrowheads="1"/>
          </p:cNvPicPr>
          <p:nvPr/>
        </p:nvPicPr>
        <p:blipFill>
          <a:blip r:embed="rId4" cstate="print"/>
          <a:srcRect/>
          <a:stretch>
            <a:fillRect/>
          </a:stretch>
        </p:blipFill>
        <p:spPr bwMode="auto">
          <a:xfrm>
            <a:off x="320147" y="4076949"/>
            <a:ext cx="4299654" cy="2866435"/>
          </a:xfrm>
          <a:prstGeom prst="rect">
            <a:avLst/>
          </a:prstGeom>
          <a:noFill/>
        </p:spPr>
      </p:pic>
      <p:pic>
        <p:nvPicPr>
          <p:cNvPr id="2052" name="Picture 4" descr="H:\новые игры\IMG_6358.JPG"/>
          <p:cNvPicPr>
            <a:picLocks noGrp="1" noChangeAspect="1" noChangeArrowheads="1"/>
          </p:cNvPicPr>
          <p:nvPr>
            <p:ph idx="1"/>
          </p:nvPr>
        </p:nvPicPr>
        <p:blipFill rotWithShape="1">
          <a:blip r:embed="rId5" cstate="print"/>
          <a:srcRect r="-9"/>
          <a:stretch/>
        </p:blipFill>
        <p:spPr bwMode="auto">
          <a:xfrm>
            <a:off x="2351549" y="1230569"/>
            <a:ext cx="4536504" cy="2758810"/>
          </a:xfrm>
          <a:prstGeom prst="rect">
            <a:avLst/>
          </a:prstGeom>
          <a:noFill/>
        </p:spPr>
      </p:pic>
      <p:pic>
        <p:nvPicPr>
          <p:cNvPr id="2053" name="Picture 5" descr="C:\Users\ПК-касса\Downloads\image-2021-11-19 08_13_08.jpg"/>
          <p:cNvPicPr>
            <a:picLocks noChangeAspect="1" noChangeArrowheads="1"/>
          </p:cNvPicPr>
          <p:nvPr/>
        </p:nvPicPr>
        <p:blipFill>
          <a:blip r:embed="rId6"/>
          <a:srcRect/>
          <a:stretch>
            <a:fillRect/>
          </a:stretch>
        </p:blipFill>
        <p:spPr bwMode="auto">
          <a:xfrm>
            <a:off x="4716115" y="4076949"/>
            <a:ext cx="4299652" cy="2866435"/>
          </a:xfrm>
          <a:prstGeom prst="rect">
            <a:avLst/>
          </a:prstGeom>
          <a:noFill/>
        </p:spPr>
      </p:pic>
      <p:pic>
        <p:nvPicPr>
          <p:cNvPr id="3"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982"/>
                </p14:media>
              </p:ext>
            </p:extLst>
          </p:nvPr>
        </p:nvPicPr>
        <p:blipFill>
          <a:blip r:embed="rId7"/>
          <a:stretch>
            <a:fillRect/>
          </a:stretch>
        </p:blipFill>
        <p:spPr>
          <a:xfrm>
            <a:off x="-756493" y="5373092"/>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advClick="0" advTm="0"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8620" y="425073"/>
            <a:ext cx="8712968" cy="827470"/>
          </a:xfrm>
        </p:spPr>
        <p:txBody>
          <a:bodyPr>
            <a:normAutofit fontScale="90000"/>
          </a:bodyPr>
          <a:lstStyle/>
          <a:p>
            <a:r>
              <a:rPr lang="ru-RU" sz="3600" b="1" i="1" dirty="0">
                <a:solidFill>
                  <a:srgbClr val="002060"/>
                </a:solidFill>
                <a:latin typeface="Times New Roman" panose="02020603050405020304" pitchFamily="18" charset="0"/>
                <a:cs typeface="Times New Roman" panose="02020603050405020304" pitchFamily="18" charset="0"/>
              </a:rPr>
              <a:t>Приобретенное </a:t>
            </a:r>
            <a:r>
              <a:rPr lang="ru-RU" sz="3600" b="1" i="1" dirty="0" smtClean="0">
                <a:solidFill>
                  <a:srgbClr val="002060"/>
                </a:solidFill>
                <a:latin typeface="Times New Roman" panose="02020603050405020304" pitchFamily="18" charset="0"/>
                <a:cs typeface="Times New Roman" panose="02020603050405020304" pitchFamily="18" charset="0"/>
              </a:rPr>
              <a:t>оборудование:                                 </a:t>
            </a:r>
            <a:r>
              <a:rPr lang="ru-RU" sz="3600" i="1" dirty="0">
                <a:solidFill>
                  <a:srgbClr val="002060"/>
                </a:solidFill>
                <a:latin typeface="Times New Roman" panose="02020603050405020304" pitchFamily="18" charset="0"/>
                <a:cs typeface="Times New Roman" panose="02020603050405020304" pitchFamily="18" charset="0"/>
              </a:rPr>
              <a:t/>
            </a:r>
            <a:br>
              <a:rPr lang="ru-RU" sz="3600" i="1" dirty="0">
                <a:solidFill>
                  <a:srgbClr val="002060"/>
                </a:solidFill>
                <a:latin typeface="Times New Roman" panose="02020603050405020304" pitchFamily="18" charset="0"/>
                <a:cs typeface="Times New Roman" panose="02020603050405020304" pitchFamily="18" charset="0"/>
              </a:rPr>
            </a:br>
            <a:endParaRPr lang="ru-RU" sz="3600" b="1" i="1" dirty="0">
              <a:solidFill>
                <a:srgbClr val="002060"/>
              </a:solidFill>
              <a:latin typeface="Times New Roman" panose="02020603050405020304" pitchFamily="18" charset="0"/>
              <a:cs typeface="Times New Roman" panose="02020603050405020304" pitchFamily="18" charset="0"/>
            </a:endParaRPr>
          </a:p>
        </p:txBody>
      </p:sp>
      <p:sp>
        <p:nvSpPr>
          <p:cNvPr id="9" name="Содержимое 8"/>
          <p:cNvSpPr>
            <a:spLocks noGrp="1"/>
          </p:cNvSpPr>
          <p:nvPr>
            <p:ph idx="1"/>
          </p:nvPr>
        </p:nvSpPr>
        <p:spPr>
          <a:xfrm>
            <a:off x="700304" y="1252543"/>
            <a:ext cx="8229600" cy="4840303"/>
          </a:xfrm>
        </p:spPr>
        <p:txBody>
          <a:bodyPr>
            <a:noAutofit/>
          </a:bodyPr>
          <a:lstStyle/>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Кульбуто</a:t>
            </a:r>
            <a:r>
              <a:rPr lang="ru-RU" sz="2400" dirty="0" smtClean="0">
                <a:solidFill>
                  <a:srgbClr val="002060"/>
                </a:solidFill>
                <a:latin typeface="Times New Roman" panose="02020603050405020304" pitchFamily="18" charset="0"/>
                <a:cs typeface="Times New Roman" panose="02020603050405020304" pitchFamily="18" charset="0"/>
              </a:rPr>
              <a:t> спорт» в количестве 1 штуки.       </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Шаффлборд</a:t>
            </a:r>
            <a:r>
              <a:rPr lang="ru-RU" sz="2400" dirty="0" smtClean="0">
                <a:solidFill>
                  <a:srgbClr val="002060"/>
                </a:solidFill>
                <a:latin typeface="Times New Roman" panose="02020603050405020304" pitchFamily="18" charset="0"/>
                <a:cs typeface="Times New Roman" panose="02020603050405020304" pitchFamily="18" charset="0"/>
              </a:rPr>
              <a:t>  в количестве 1 штуки     </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Крокинол</a:t>
            </a:r>
            <a:r>
              <a:rPr lang="ru-RU" sz="2400" dirty="0" smtClean="0">
                <a:solidFill>
                  <a:srgbClr val="002060"/>
                </a:solidFill>
                <a:latin typeface="Times New Roman" panose="02020603050405020304" pitchFamily="18" charset="0"/>
                <a:cs typeface="Times New Roman" panose="02020603050405020304" pitchFamily="18" charset="0"/>
              </a:rPr>
              <a:t> - 1шт.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Джаколо-Жульбак</a:t>
            </a:r>
            <a:r>
              <a:rPr lang="ru-RU" sz="2400" dirty="0" smtClean="0">
                <a:solidFill>
                  <a:srgbClr val="002060"/>
                </a:solidFill>
                <a:latin typeface="Times New Roman" panose="02020603050405020304" pitchFamily="18" charset="0"/>
                <a:cs typeface="Times New Roman" panose="02020603050405020304" pitchFamily="18" charset="0"/>
              </a:rPr>
              <a:t> – 1 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Корнхол</a:t>
            </a:r>
            <a:r>
              <a:rPr lang="ru-RU" sz="2400" dirty="0" smtClean="0">
                <a:solidFill>
                  <a:srgbClr val="002060"/>
                </a:solidFill>
                <a:latin typeface="Times New Roman" panose="02020603050405020304" pitchFamily="18" charset="0"/>
                <a:cs typeface="Times New Roman" panose="02020603050405020304" pitchFamily="18" charset="0"/>
              </a:rPr>
              <a:t> спорт-1 шт. </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Новус</a:t>
            </a:r>
            <a:r>
              <a:rPr lang="ru-RU" sz="2400" dirty="0" smtClean="0">
                <a:solidFill>
                  <a:srgbClr val="002060"/>
                </a:solidFill>
                <a:latin typeface="Times New Roman" panose="02020603050405020304" pitchFamily="18" charset="0"/>
                <a:cs typeface="Times New Roman" panose="02020603050405020304" pitchFamily="18" charset="0"/>
              </a:rPr>
              <a:t> стандарт - 1шт.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a:t>
            </a:r>
            <a:r>
              <a:rPr lang="ru-RU" sz="2400" dirty="0" err="1" smtClean="0">
                <a:solidFill>
                  <a:srgbClr val="002060"/>
                </a:solidFill>
                <a:latin typeface="Times New Roman" panose="02020603050405020304" pitchFamily="18" charset="0"/>
                <a:cs typeface="Times New Roman" panose="02020603050405020304" pitchFamily="18" charset="0"/>
              </a:rPr>
              <a:t>Эластик-венге</a:t>
            </a:r>
            <a:r>
              <a:rPr lang="ru-RU" sz="2400" dirty="0" smtClean="0">
                <a:solidFill>
                  <a:srgbClr val="002060"/>
                </a:solidFill>
                <a:latin typeface="Times New Roman" panose="02020603050405020304" pitchFamily="18" charset="0"/>
                <a:cs typeface="Times New Roman" panose="02020603050405020304" pitchFamily="18" charset="0"/>
              </a:rPr>
              <a:t> – 1 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Утка-футболист-1 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Гольф-Бовл-1 шт.</a:t>
            </a:r>
          </a:p>
          <a:p>
            <a:pPr marL="0" indent="0">
              <a:buNone/>
            </a:pPr>
            <a:r>
              <a:rPr lang="ru-RU" sz="2400" dirty="0" smtClean="0">
                <a:solidFill>
                  <a:srgbClr val="002060"/>
                </a:solidFill>
                <a:latin typeface="Times New Roman" panose="02020603050405020304" pitchFamily="18" charset="0"/>
                <a:cs typeface="Times New Roman" panose="02020603050405020304" pitchFamily="18" charset="0"/>
              </a:rPr>
              <a:t>-Игра Кольцеброс-1 шт.</a:t>
            </a:r>
          </a:p>
          <a:p>
            <a:endParaRPr lang="ru-RU" sz="2400" dirty="0">
              <a:latin typeface="Times New Roman" panose="02020603050405020304" pitchFamily="18" charset="0"/>
              <a:cs typeface="Times New Roman" panose="02020603050405020304" pitchFamily="18" charset="0"/>
            </a:endParaRPr>
          </a:p>
        </p:txBody>
      </p:sp>
      <p:pic>
        <p:nvPicPr>
          <p:cNvPr id="4"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747"/>
                </p14:media>
              </p:ext>
            </p:extLst>
          </p:nvPr>
        </p:nvPicPr>
        <p:blipFill>
          <a:blip r:embed="rId4"/>
          <a:stretch>
            <a:fillRect/>
          </a:stretch>
        </p:blipFill>
        <p:spPr>
          <a:xfrm>
            <a:off x="-684485" y="6098382"/>
            <a:ext cx="487363" cy="487363"/>
          </a:xfrm>
          <a:prstGeom prst="rect">
            <a:avLst/>
          </a:prstGeom>
        </p:spPr>
      </p:pic>
      <p:pic>
        <p:nvPicPr>
          <p:cNvPr id="1028" name="Picture 4" descr="https://sun9-78.userapi.com/impf/9Fin5eHGNHEPd7TdRMjvdea83j7yLcvQBrTrgQ/oMct8r78wF4.jpg?size=1600x1200&amp;quality=95&amp;sign=0a640cdec6552599d279959386c7e9ad&amp;type=album"/>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6" b="33"/>
          <a:stretch/>
        </p:blipFill>
        <p:spPr bwMode="auto">
          <a:xfrm>
            <a:off x="5148163" y="2636788"/>
            <a:ext cx="4396653" cy="295232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advClick="0" advTm="0"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4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675" y="215900"/>
            <a:ext cx="8229600" cy="1143000"/>
          </a:xfrm>
        </p:spPr>
        <p:txBody>
          <a:bodyPr>
            <a:noAutofit/>
          </a:bodyPr>
          <a:lstStyle/>
          <a:p>
            <a:r>
              <a:rPr lang="ru-RU" sz="2800" b="1" i="1" dirty="0">
                <a:solidFill>
                  <a:srgbClr val="002060"/>
                </a:solidFill>
                <a:latin typeface="Times New Roman" panose="02020603050405020304" pitchFamily="18" charset="0"/>
                <a:cs typeface="Times New Roman" panose="02020603050405020304" pitchFamily="18" charset="0"/>
              </a:rPr>
              <a:t>Проведение лекций и мастер – классов по обучению адаптивно – спортивных игр.</a:t>
            </a:r>
          </a:p>
        </p:txBody>
      </p:sp>
      <p:pic>
        <p:nvPicPr>
          <p:cNvPr id="4" name="Объект 3"/>
          <p:cNvPicPr>
            <a:picLocks noGrp="1" noChangeAspect="1"/>
          </p:cNvPicPr>
          <p:nvPr>
            <p:ph idx="1"/>
          </p:nvPr>
        </p:nvPicPr>
        <p:blipFill>
          <a:blip r:embed="rId4" cstate="print"/>
          <a:stretch>
            <a:fillRect/>
          </a:stretch>
        </p:blipFill>
        <p:spPr>
          <a:xfrm>
            <a:off x="546515" y="1444344"/>
            <a:ext cx="4323960" cy="2720492"/>
          </a:xfrm>
          <a:prstGeom prst="rect">
            <a:avLst/>
          </a:prstGeom>
        </p:spPr>
      </p:pic>
      <p:pic>
        <p:nvPicPr>
          <p:cNvPr id="5" name="Рисунок 4"/>
          <p:cNvPicPr>
            <a:picLocks noChangeAspect="1"/>
          </p:cNvPicPr>
          <p:nvPr/>
        </p:nvPicPr>
        <p:blipFill>
          <a:blip r:embed="rId5" cstate="print"/>
          <a:stretch>
            <a:fillRect/>
          </a:stretch>
        </p:blipFill>
        <p:spPr>
          <a:xfrm>
            <a:off x="4966451" y="1445396"/>
            <a:ext cx="4114800" cy="2743200"/>
          </a:xfrm>
          <a:prstGeom prst="rect">
            <a:avLst/>
          </a:prstGeom>
        </p:spPr>
      </p:pic>
      <p:pic>
        <p:nvPicPr>
          <p:cNvPr id="7" name="Picture 2" descr="H:\новые игры\IMG_6350.JPG"/>
          <p:cNvPicPr>
            <a:picLocks noChangeAspect="1" noChangeArrowheads="1"/>
          </p:cNvPicPr>
          <p:nvPr/>
        </p:nvPicPr>
        <p:blipFill rotWithShape="1">
          <a:blip r:embed="rId6" cstate="print"/>
          <a:srcRect r="6"/>
          <a:stretch/>
        </p:blipFill>
        <p:spPr bwMode="auto">
          <a:xfrm>
            <a:off x="2780427" y="4275092"/>
            <a:ext cx="4180095" cy="2955876"/>
          </a:xfrm>
          <a:prstGeom prst="rect">
            <a:avLst/>
          </a:prstGeom>
          <a:ln>
            <a:noFill/>
          </a:ln>
          <a:effectLst>
            <a:outerShdw blurRad="190500" algn="tl" rotWithShape="0">
              <a:srgbClr val="000000">
                <a:alpha val="70000"/>
              </a:srgbClr>
            </a:outerShdw>
          </a:effectLst>
        </p:spPr>
      </p:pic>
      <p:pic>
        <p:nvPicPr>
          <p:cNvPr id="3" name="Записанный звук">
            <a:hlinkClick r:id="" action="ppaction://media"/>
          </p:cNvPr>
          <p:cNvPicPr>
            <a:picLocks noChangeAspect="1"/>
          </p:cNvPicPr>
          <p:nvPr>
            <a:audioFile r:link="rId1"/>
            <p:extLst>
              <p:ext uri="{DAA4B4D4-6D71-4841-9C94-3DE7FCFB9230}">
                <p14:media xmlns:p14="http://schemas.microsoft.com/office/powerpoint/2010/main" r:embed="rId2">
                  <p14:trim st="1947"/>
                </p14:media>
              </p:ext>
            </p:extLst>
          </p:nvPr>
        </p:nvPicPr>
        <p:blipFill>
          <a:blip r:embed="rId7"/>
          <a:stretch>
            <a:fillRect/>
          </a:stretch>
        </p:blipFill>
        <p:spPr>
          <a:xfrm>
            <a:off x="-487363" y="6093172"/>
            <a:ext cx="487363" cy="487363"/>
          </a:xfrm>
          <a:prstGeom prst="rect">
            <a:avLst/>
          </a:prstGeom>
        </p:spPr>
      </p:pic>
    </p:spTree>
    <p:extLst>
      <p:ext uri="{BB962C8B-B14F-4D97-AF65-F5344CB8AC3E}">
        <p14:creationId xmlns:p14="http://schemas.microsoft.com/office/powerpoint/2010/main" val="52832813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advClick="0" advTm="0"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0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TotalTime>
  <Words>672</Words>
  <Application>Microsoft Office PowerPoint</Application>
  <PresentationFormat>Произвольный</PresentationFormat>
  <Paragraphs>52</Paragraphs>
  <Slides>14</Slides>
  <Notes>0</Notes>
  <HiddenSlides>0</HiddenSlides>
  <MMClips>14</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14</vt:i4>
      </vt:variant>
    </vt:vector>
  </HeadingPairs>
  <TitlesOfParts>
    <vt:vector size="19" baseType="lpstr">
      <vt:lpstr>Arial</vt:lpstr>
      <vt:lpstr>Arial Black</vt:lpstr>
      <vt:lpstr>Calibri</vt:lpstr>
      <vt:lpstr>Times New Roman</vt:lpstr>
      <vt:lpstr>Тема Office</vt:lpstr>
      <vt:lpstr>Презентация PowerPoint</vt:lpstr>
      <vt:lpstr>Презентация PowerPoint</vt:lpstr>
      <vt:lpstr> </vt:lpstr>
      <vt:lpstr>Презентация PowerPoint</vt:lpstr>
      <vt:lpstr>Презентация PowerPoint</vt:lpstr>
      <vt:lpstr>Презентация PowerPoint</vt:lpstr>
      <vt:lpstr>Основные этапы внедрения проекта. Распространение, изучение листовок и буклетов по адаптивным спортивным играм среди граждан пожилого возраста и инвалидов.</vt:lpstr>
      <vt:lpstr>Приобретенное оборудование:                                  </vt:lpstr>
      <vt:lpstr>Проведение лекций и мастер – классов по обучению адаптивно – спортивных игр.</vt:lpstr>
      <vt:lpstr>Занятие с играми на свежем воздухе, в оборудованном зале.</vt:lpstr>
      <vt:lpstr>Спортивно – развлекательное мероприятие «Кто лучший!»</vt:lpstr>
      <vt:lpstr>Социальная эффективность проекта. </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Уйский КЦСОН</dc:creator>
  <cp:lastModifiedBy>УКЦСОН</cp:lastModifiedBy>
  <cp:revision>227</cp:revision>
  <dcterms:created xsi:type="dcterms:W3CDTF">2019-11-05T04:48:55Z</dcterms:created>
  <dcterms:modified xsi:type="dcterms:W3CDTF">2022-05-26T04:05:14Z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12027263</vt:lpwstr>
  </property>
  <property fmtid="{D5CDD505-2E9C-101B-9397-08002B2CF9AE}" pid="3" name="NXPowerLiteSettings">
    <vt:lpwstr>F7000400038000</vt:lpwstr>
  </property>
  <property fmtid="{D5CDD505-2E9C-101B-9397-08002B2CF9AE}" pid="4" name="NXPowerLiteVersion">
    <vt:lpwstr>S9.1.4</vt:lpwstr>
  </property>
</Properties>
</file>