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Muller Bold" panose="020B0604020202020204" charset="-52"/>
      <p:regular r:id="rId21"/>
    </p:embeddedFont>
    <p:embeddedFont>
      <p:font typeface="Arimo Bold" panose="020B0604020202020204" charset="0"/>
      <p:regular r:id="rId22"/>
    </p:embeddedFont>
    <p:embeddedFont>
      <p:font typeface="Open Sans Extra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2098" y="8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svg"/><Relationship Id="rId3" Type="http://schemas.openxmlformats.org/officeDocument/2006/relationships/image" Target="../media/image29.svg"/><Relationship Id="rId7" Type="http://schemas.openxmlformats.org/officeDocument/2006/relationships/image" Target="../media/image43.svg"/><Relationship Id="rId12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3.svg"/><Relationship Id="rId5" Type="http://schemas.openxmlformats.org/officeDocument/2006/relationships/image" Target="../media/image11.svg"/><Relationship Id="rId15" Type="http://schemas.openxmlformats.org/officeDocument/2006/relationships/image" Target="../media/image37.svg"/><Relationship Id="rId10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svg"/><Relationship Id="rId7" Type="http://schemas.openxmlformats.org/officeDocument/2006/relationships/image" Target="../media/image4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svg"/><Relationship Id="rId3" Type="http://schemas.openxmlformats.org/officeDocument/2006/relationships/image" Target="../media/image29.svg"/><Relationship Id="rId7" Type="http://schemas.openxmlformats.org/officeDocument/2006/relationships/image" Target="../media/image11.sv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5" Type="http://schemas.openxmlformats.org/officeDocument/2006/relationships/image" Target="../media/image39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33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svg"/><Relationship Id="rId7" Type="http://schemas.openxmlformats.org/officeDocument/2006/relationships/image" Target="../media/image39.svg"/><Relationship Id="rId12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11.sv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33.svg"/><Relationship Id="rId7" Type="http://schemas.openxmlformats.org/officeDocument/2006/relationships/image" Target="../media/image41.svg"/><Relationship Id="rId12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1.svg"/><Relationship Id="rId5" Type="http://schemas.openxmlformats.org/officeDocument/2006/relationships/image" Target="../media/image29.sv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1.svg"/><Relationship Id="rId5" Type="http://schemas.openxmlformats.org/officeDocument/2006/relationships/image" Target="../media/image43.sv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29.svg"/><Relationship Id="rId7" Type="http://schemas.openxmlformats.org/officeDocument/2006/relationships/image" Target="../media/image41.sv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1.svg"/><Relationship Id="rId5" Type="http://schemas.openxmlformats.org/officeDocument/2006/relationships/image" Target="../media/image33.svg"/><Relationship Id="rId1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31.sv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774" y="0"/>
            <a:ext cx="7449958" cy="1056880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2356"/>
          <a:stretch/>
        </p:blipFill>
        <p:spPr>
          <a:xfrm>
            <a:off x="5697633" y="0"/>
            <a:ext cx="14571567" cy="105688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l="62175" t="6242" r="7729" b="38791"/>
          <a:stretch>
            <a:fillRect/>
          </a:stretch>
        </p:blipFill>
        <p:spPr>
          <a:xfrm>
            <a:off x="12837999" y="58782"/>
            <a:ext cx="7449287" cy="105350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2996" y="722853"/>
            <a:ext cx="2239565" cy="27648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2996" y="743848"/>
            <a:ext cx="1552152" cy="191623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040552" y="3475048"/>
            <a:ext cx="12217627" cy="4940600"/>
            <a:chOff x="0" y="0"/>
            <a:chExt cx="18492882" cy="744266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9133389" y="0"/>
              <a:ext cx="9359493" cy="744266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104799"/>
              <a:ext cx="9302573" cy="733787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444168" y="8358242"/>
            <a:ext cx="10313860" cy="1543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307"/>
              </a:lnSpc>
            </a:pPr>
            <a:r>
              <a:rPr lang="ru-RU" sz="3600" dirty="0" smtClean="0">
                <a:solidFill>
                  <a:srgbClr val="FFFFFF"/>
                </a:solidFill>
                <a:latin typeface="Muller Bold"/>
              </a:rPr>
              <a:t>: </a:t>
            </a:r>
            <a:br>
              <a:rPr lang="ru-RU" sz="3600" dirty="0" smtClean="0">
                <a:solidFill>
                  <a:srgbClr val="FFFFFF"/>
                </a:solidFill>
                <a:latin typeface="Muller Bold"/>
              </a:rPr>
            </a:br>
            <a:r>
              <a:rPr lang="ru-RU" sz="3600" dirty="0" err="1" smtClean="0">
                <a:solidFill>
                  <a:srgbClr val="FFFFFF"/>
                </a:solidFill>
                <a:latin typeface="Muller Bold"/>
              </a:rPr>
              <a:t>медиацентр</a:t>
            </a:r>
            <a:r>
              <a:rPr lang="ru-RU" sz="3600" dirty="0" smtClean="0">
                <a:solidFill>
                  <a:srgbClr val="FFFFFF"/>
                </a:solidFill>
                <a:latin typeface="Muller Bold"/>
              </a:rPr>
              <a:t> «Дриада-</a:t>
            </a:r>
            <a:r>
              <a:rPr lang="ru-RU" sz="3600" dirty="0" err="1" smtClean="0">
                <a:solidFill>
                  <a:srgbClr val="FFFFFF"/>
                </a:solidFill>
                <a:latin typeface="Muller Bold"/>
              </a:rPr>
              <a:t>ТвойВзгляд</a:t>
            </a:r>
            <a:r>
              <a:rPr lang="ru-RU" sz="3600" dirty="0" smtClean="0">
                <a:solidFill>
                  <a:srgbClr val="FFFFFF"/>
                </a:solidFill>
                <a:latin typeface="Muller Bold"/>
              </a:rPr>
              <a:t>»</a:t>
            </a:r>
            <a:endParaRPr lang="en-US" sz="3600" dirty="0">
              <a:solidFill>
                <a:srgbClr val="FFFFFF"/>
              </a:solidFill>
              <a:latin typeface="Muller Bold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2005178" y="981075"/>
            <a:ext cx="1765442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7"/>
              </a:lnSpc>
            </a:pPr>
            <a:r>
              <a:rPr lang="en-US" sz="4851" dirty="0" err="1">
                <a:solidFill>
                  <a:srgbClr val="FFFFFF"/>
                </a:solidFill>
                <a:latin typeface="Muller Bold"/>
              </a:rPr>
              <a:t>Информационно-медийное</a:t>
            </a:r>
            <a:r>
              <a:rPr lang="en-US" sz="4851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851" dirty="0" err="1">
                <a:solidFill>
                  <a:srgbClr val="FFFFFF"/>
                </a:solidFill>
                <a:latin typeface="Muller Bold"/>
              </a:rPr>
              <a:t>направления</a:t>
            </a:r>
            <a:r>
              <a:rPr lang="en-US" sz="4851" dirty="0">
                <a:solidFill>
                  <a:srgbClr val="FFFFFF"/>
                </a:solidFill>
                <a:latin typeface="Muller Bold"/>
              </a:rPr>
              <a:t> РДШ </a:t>
            </a:r>
            <a:r>
              <a:rPr lang="en-US" sz="4851" dirty="0" err="1">
                <a:solidFill>
                  <a:srgbClr val="FFFFFF"/>
                </a:solidFill>
                <a:latin typeface="Muller Bold"/>
              </a:rPr>
              <a:t>Мурманской</a:t>
            </a:r>
            <a:r>
              <a:rPr lang="en-US" sz="4851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851" dirty="0" err="1">
                <a:solidFill>
                  <a:srgbClr val="FFFFFF"/>
                </a:solidFill>
                <a:latin typeface="Muller Bold"/>
              </a:rPr>
              <a:t>области</a:t>
            </a:r>
            <a:endParaRPr lang="en-US" sz="4851" dirty="0">
              <a:solidFill>
                <a:srgbClr val="FFFFFF"/>
              </a:solidFill>
              <a:latin typeface="Muller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00000">
            <a:off x="16248523" y="-1383824"/>
            <a:ext cx="3651392" cy="36513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551091">
            <a:off x="7641628" y="1563296"/>
            <a:ext cx="999572" cy="9995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05000" y="751652"/>
            <a:ext cx="153162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 dirty="0">
                <a:solidFill>
                  <a:srgbClr val="4D2675"/>
                </a:solidFill>
                <a:latin typeface="Muller Bold"/>
              </a:rPr>
              <a:t>НЕПРАВ</a:t>
            </a:r>
            <a:r>
              <a:rPr lang="en-US" sz="8249" dirty="0">
                <a:solidFill>
                  <a:srgbClr val="03989E"/>
                </a:solidFill>
                <a:latin typeface="Muller Bold"/>
              </a:rPr>
              <a:t>ДА </a:t>
            </a:r>
            <a:r>
              <a:rPr lang="en-US" sz="8249" dirty="0">
                <a:solidFill>
                  <a:srgbClr val="4D2675"/>
                </a:solidFill>
                <a:latin typeface="Muller Bold"/>
              </a:rPr>
              <a:t>ИЛИ</a:t>
            </a:r>
            <a:r>
              <a:rPr lang="en-US" sz="8249" dirty="0">
                <a:solidFill>
                  <a:srgbClr val="FF5757"/>
                </a:solidFill>
                <a:latin typeface="Muller Bold"/>
              </a:rPr>
              <a:t> НЕ </a:t>
            </a:r>
            <a:r>
              <a:rPr lang="en-US" sz="8249" dirty="0">
                <a:solidFill>
                  <a:srgbClr val="4D2675"/>
                </a:solidFill>
                <a:latin typeface="Muller Bold"/>
              </a:rPr>
              <a:t>ЛОЖЬ?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14460">
            <a:off x="7826162" y="6167340"/>
            <a:ext cx="3157022" cy="31570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06739">
            <a:off x="812995" y="4001446"/>
            <a:ext cx="2536553" cy="25365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551091">
            <a:off x="13446975" y="3707589"/>
            <a:ext cx="1190202" cy="119020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4409" y="3455156"/>
            <a:ext cx="16919183" cy="429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4D2675"/>
                </a:solidFill>
                <a:latin typeface="Muller Bold"/>
              </a:rPr>
              <a:t>В корпоративный университет РДШ можно поступить</a:t>
            </a:r>
          </a:p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4D2675"/>
                </a:solidFill>
                <a:latin typeface="Muller Bold"/>
              </a:rPr>
              <a:t> после школы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14460">
            <a:off x="-809169" y="-1136639"/>
            <a:ext cx="3157022" cy="31570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24730">
            <a:off x="-203187" y="7790234"/>
            <a:ext cx="3651392" cy="3651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551091">
            <a:off x="15322260" y="7247798"/>
            <a:ext cx="2788873" cy="27888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14460">
            <a:off x="16686918" y="5512780"/>
            <a:ext cx="2071720" cy="207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 l="62175" t="6242" r="7729" b="38791"/>
          <a:stretch>
            <a:fillRect/>
          </a:stretch>
        </p:blipFill>
        <p:spPr>
          <a:xfrm>
            <a:off x="12573000" y="0"/>
            <a:ext cx="7449287" cy="10255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371600" y="-3756"/>
            <a:ext cx="7449958" cy="102543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02235" y="3371149"/>
            <a:ext cx="7083530" cy="65693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62175" t="6242" r="7729" b="38791"/>
          <a:stretch>
            <a:fillRect/>
          </a:stretch>
        </p:blipFill>
        <p:spPr>
          <a:xfrm>
            <a:off x="12468896" y="0"/>
            <a:ext cx="7449287" cy="102553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9578" y="1028700"/>
            <a:ext cx="15988844" cy="2252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0"/>
              </a:lnSpc>
            </a:pPr>
            <a:r>
              <a:rPr lang="en-US" sz="7780" dirty="0">
                <a:solidFill>
                  <a:srgbClr val="FEFFFF"/>
                </a:solidFill>
                <a:latin typeface="Muller Bold"/>
              </a:rPr>
              <a:t>ПРАВИЛА НАПИСАНИЯ ПОСТА В СОЦИАЛЬНЫХ СЕТЯХ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5654" y="1805537"/>
            <a:ext cx="16758732" cy="706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4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6154"/>
              </a:lnSpc>
              <a:spcBef>
                <a:spcPct val="0"/>
              </a:spcBef>
            </a:pP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Придумывай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интересное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название,так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ты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привлечешь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подписчика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. </a:t>
            </a:r>
            <a:r>
              <a:rPr lang="en-US" sz="4396" dirty="0">
                <a:solidFill>
                  <a:srgbClr val="FFCB89"/>
                </a:solidFill>
                <a:latin typeface="Muller Bold"/>
              </a:rPr>
              <a:t>НО!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Не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увлекайся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кликбейтом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! </a:t>
            </a:r>
          </a:p>
          <a:p>
            <a:pPr algn="ctr">
              <a:lnSpc>
                <a:spcPts val="6154"/>
              </a:lnSpc>
              <a:spcBef>
                <a:spcPct val="0"/>
              </a:spcBef>
            </a:pP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Помни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,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кликбейт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–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это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обман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читателя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заголовком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.</a:t>
            </a:r>
          </a:p>
          <a:p>
            <a:pPr algn="ctr">
              <a:lnSpc>
                <a:spcPts val="6154"/>
              </a:lnSpc>
              <a:spcBef>
                <a:spcPct val="0"/>
              </a:spcBef>
            </a:pPr>
            <a:endParaRPr lang="en-US" sz="4396" dirty="0">
              <a:solidFill>
                <a:srgbClr val="FFFFFF"/>
              </a:solidFill>
              <a:latin typeface="Muller Bold"/>
            </a:endParaRPr>
          </a:p>
          <a:p>
            <a:pPr algn="ctr">
              <a:lnSpc>
                <a:spcPts val="6154"/>
              </a:lnSpc>
              <a:spcBef>
                <a:spcPct val="0"/>
              </a:spcBef>
            </a:pPr>
            <a:r>
              <a:rPr lang="en-US" sz="4396" dirty="0">
                <a:solidFill>
                  <a:srgbClr val="FFCB89"/>
                </a:solidFill>
                <a:latin typeface="Muller Bold"/>
              </a:rPr>
              <a:t>ЗАПОМНИ ПРАВИЛО: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в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заголовке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точка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не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ставится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!</a:t>
            </a:r>
          </a:p>
          <a:p>
            <a:pPr algn="ctr">
              <a:lnSpc>
                <a:spcPts val="6154"/>
              </a:lnSpc>
              <a:spcBef>
                <a:spcPct val="0"/>
              </a:spcBef>
            </a:pPr>
            <a:r>
              <a:rPr lang="en-US" sz="4396" dirty="0">
                <a:solidFill>
                  <a:srgbClr val="FFFFFF"/>
                </a:solidFill>
                <a:latin typeface="Muller Bold"/>
              </a:rPr>
              <a:t>А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вот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восклицательный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или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вопросительный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знаки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могут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жить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в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твоем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4396" dirty="0" err="1">
                <a:solidFill>
                  <a:srgbClr val="FFFFFF"/>
                </a:solidFill>
                <a:latin typeface="Muller Bold"/>
              </a:rPr>
              <a:t>заголовке</a:t>
            </a:r>
            <a:r>
              <a:rPr lang="en-US" sz="4396" dirty="0">
                <a:solidFill>
                  <a:srgbClr val="FFFFFF"/>
                </a:solidFill>
                <a:latin typeface="Muller Bold"/>
              </a:rPr>
              <a:t>.</a:t>
            </a:r>
          </a:p>
          <a:p>
            <a:pPr algn="ctr">
              <a:lnSpc>
                <a:spcPts val="6154"/>
              </a:lnSpc>
              <a:spcBef>
                <a:spcPct val="0"/>
              </a:spcBef>
            </a:pPr>
            <a:endParaRPr lang="en-US" sz="4396" dirty="0">
              <a:solidFill>
                <a:srgbClr val="FFFFFF"/>
              </a:solidFill>
              <a:latin typeface="Mulle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83629" y="619125"/>
            <a:ext cx="8520742" cy="166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  <a:spcBef>
                <a:spcPct val="0"/>
              </a:spcBef>
            </a:pPr>
            <a:r>
              <a:rPr lang="en-US" sz="8249">
                <a:solidFill>
                  <a:srgbClr val="FFCB89"/>
                </a:solidFill>
                <a:latin typeface="Muller Bold"/>
              </a:rPr>
              <a:t>ЗАПОМИНАЕМ: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24916" y="6015968"/>
            <a:ext cx="2021612" cy="20216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24916" y="3121888"/>
            <a:ext cx="2021612" cy="20216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85726" y="523875"/>
            <a:ext cx="9263674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60"/>
              </a:lnSpc>
            </a:pPr>
            <a:r>
              <a:rPr lang="en-US" sz="10043" dirty="0">
                <a:solidFill>
                  <a:srgbClr val="FFCB89"/>
                </a:solidFill>
                <a:latin typeface="Muller Bold"/>
              </a:rPr>
              <a:t>ЗАГОЛОВОК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68246" y="6263655"/>
            <a:ext cx="9342594" cy="1221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1"/>
              </a:lnSpc>
            </a:pPr>
            <a:r>
              <a:rPr lang="en-US" sz="6022">
                <a:solidFill>
                  <a:srgbClr val="FFFFFF"/>
                </a:solidFill>
                <a:latin typeface="Muller Bold"/>
              </a:rPr>
              <a:t>ДЕНЬ РОЖДЕНИЯ РДШ!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9238" y="4851188"/>
            <a:ext cx="9525" cy="52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5168246" y="3383525"/>
            <a:ext cx="934259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27"/>
              </a:lnSpc>
            </a:pPr>
            <a:r>
              <a:rPr lang="en-US" sz="6019" dirty="0" err="1">
                <a:solidFill>
                  <a:srgbClr val="FFFFFF"/>
                </a:solidFill>
                <a:latin typeface="Muller Bold"/>
              </a:rPr>
              <a:t>День</a:t>
            </a:r>
            <a:r>
              <a:rPr lang="en-US" sz="6019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6019" dirty="0" err="1">
                <a:solidFill>
                  <a:srgbClr val="FFFFFF"/>
                </a:solidFill>
                <a:latin typeface="Muller Bold"/>
              </a:rPr>
              <a:t>рождения</a:t>
            </a:r>
            <a:r>
              <a:rPr lang="en-US" sz="6019" dirty="0">
                <a:solidFill>
                  <a:srgbClr val="FFFFFF"/>
                </a:solidFill>
                <a:latin typeface="Muller Bold"/>
              </a:rPr>
              <a:t> РДШ.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1123" y="3285433"/>
            <a:ext cx="6333258" cy="552400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29400" y="2551318"/>
            <a:ext cx="11134318" cy="6258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141"/>
              </a:lnSpc>
            </a:pP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Использовать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Emoji (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смайлы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)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можно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, </a:t>
            </a:r>
          </a:p>
          <a:p>
            <a:pPr algn="r">
              <a:lnSpc>
                <a:spcPts val="6141"/>
              </a:lnSpc>
            </a:pP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но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в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небольшом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количестве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. </a:t>
            </a:r>
          </a:p>
          <a:p>
            <a:pPr algn="r">
              <a:lnSpc>
                <a:spcPts val="6141"/>
              </a:lnSpc>
            </a:pP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Обязательно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выделяйте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смайлами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заголовок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поста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с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двух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сторон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. </a:t>
            </a:r>
          </a:p>
          <a:p>
            <a:pPr algn="r">
              <a:lnSpc>
                <a:spcPts val="6141"/>
              </a:lnSpc>
            </a:pP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Можно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использовать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по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одному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смайлу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</a:p>
          <a:p>
            <a:pPr algn="r">
              <a:lnSpc>
                <a:spcPts val="6141"/>
              </a:lnSpc>
            </a:pPr>
            <a:r>
              <a:rPr lang="en-US" sz="4387" dirty="0">
                <a:solidFill>
                  <a:srgbClr val="282252"/>
                </a:solidFill>
                <a:latin typeface="Muller Bold"/>
              </a:rPr>
              <a:t>в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начале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каждого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абзаца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.</a:t>
            </a:r>
          </a:p>
          <a:p>
            <a:pPr algn="r">
              <a:lnSpc>
                <a:spcPts val="6141"/>
              </a:lnSpc>
              <a:spcBef>
                <a:spcPct val="0"/>
              </a:spcBef>
            </a:pP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Подбирайте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Emoji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по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смысловому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значению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 </a:t>
            </a:r>
            <a:r>
              <a:rPr lang="en-US" sz="4387" dirty="0" err="1">
                <a:solidFill>
                  <a:srgbClr val="282252"/>
                </a:solidFill>
                <a:latin typeface="Muller Bold"/>
              </a:rPr>
              <a:t>текста</a:t>
            </a:r>
            <a:r>
              <a:rPr lang="en-US" sz="4387" dirty="0">
                <a:solidFill>
                  <a:srgbClr val="282252"/>
                </a:solidFill>
                <a:latin typeface="Muller Bold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" y="862913"/>
            <a:ext cx="6620282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22"/>
              </a:lnSpc>
            </a:pPr>
            <a:r>
              <a:rPr lang="en-US" sz="10015" dirty="0">
                <a:solidFill>
                  <a:srgbClr val="4D2675"/>
                </a:solidFill>
                <a:latin typeface="Muller Bold"/>
              </a:rPr>
              <a:t>СМАЙЛЫ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3126097"/>
            <a:ext cx="8755571" cy="59423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31003" y="3590906"/>
            <a:ext cx="7777592" cy="479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282252"/>
                </a:solidFill>
                <a:latin typeface="Muller Bold"/>
              </a:rPr>
              <a:t>Первый абзац текста - лид или "шапка" статьи, 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282252"/>
                </a:solidFill>
                <a:latin typeface="Muller Bold"/>
              </a:rPr>
              <a:t>где кратко формулируется основная мысль материала. </a:t>
            </a:r>
          </a:p>
          <a:p>
            <a:pPr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282252"/>
                </a:solidFill>
                <a:latin typeface="Muller Bold"/>
              </a:rPr>
              <a:t>Этим абзацем мы стараемся заинтересовать читателя.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7231" y="523875"/>
            <a:ext cx="17473539" cy="202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82"/>
              </a:lnSpc>
            </a:pPr>
            <a:r>
              <a:rPr lang="en-US" sz="10059">
                <a:solidFill>
                  <a:srgbClr val="4D2675"/>
                </a:solidFill>
                <a:latin typeface="Muller Bold"/>
              </a:rPr>
              <a:t>ЛИД или "шапка" статьи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8322" y="2814430"/>
            <a:ext cx="16230600" cy="4743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1"/>
              </a:lnSpc>
            </a:pPr>
            <a:r>
              <a:rPr lang="en-US" sz="4387">
                <a:solidFill>
                  <a:srgbClr val="FFFFFF"/>
                </a:solidFill>
                <a:latin typeface="Muller Bold"/>
              </a:rPr>
              <a:t>Размер поста — 3-4 абзаца. </a:t>
            </a:r>
          </a:p>
          <a:p>
            <a:pPr algn="ctr">
              <a:lnSpc>
                <a:spcPts val="6141"/>
              </a:lnSpc>
            </a:pPr>
            <a:r>
              <a:rPr lang="en-US" sz="4387">
                <a:solidFill>
                  <a:srgbClr val="FFFFFF"/>
                </a:solidFill>
                <a:latin typeface="Muller Bold"/>
              </a:rPr>
              <a:t>Человек с трудом читает большие тексты</a:t>
            </a:r>
          </a:p>
          <a:p>
            <a:pPr algn="ctr">
              <a:lnSpc>
                <a:spcPts val="6141"/>
              </a:lnSpc>
            </a:pPr>
            <a:r>
              <a:rPr lang="en-US" sz="4387">
                <a:solidFill>
                  <a:srgbClr val="FFFFFF"/>
                </a:solidFill>
                <a:latin typeface="Muller Bold"/>
              </a:rPr>
              <a:t> в социальных сетях. </a:t>
            </a:r>
            <a:r>
              <a:rPr lang="en-US" sz="4387">
                <a:solidFill>
                  <a:srgbClr val="FFCB89"/>
                </a:solidFill>
                <a:latin typeface="Muller Bold"/>
              </a:rPr>
              <a:t>Советуем:</a:t>
            </a:r>
            <a:r>
              <a:rPr lang="en-US" sz="4387">
                <a:solidFill>
                  <a:srgbClr val="FFFFFF"/>
                </a:solidFill>
                <a:latin typeface="Muller Bold"/>
              </a:rPr>
              <a:t> лучше разбивать </a:t>
            </a:r>
          </a:p>
          <a:p>
            <a:pPr algn="ctr">
              <a:lnSpc>
                <a:spcPts val="6141"/>
              </a:lnSpc>
            </a:pPr>
            <a:r>
              <a:rPr lang="en-US" sz="4387">
                <a:solidFill>
                  <a:srgbClr val="FFFFFF"/>
                </a:solidFill>
                <a:latin typeface="Muller Bold"/>
              </a:rPr>
              <a:t>их на небольшие абзацы и создавать </a:t>
            </a:r>
          </a:p>
          <a:p>
            <a:pPr algn="ctr">
              <a:lnSpc>
                <a:spcPts val="6141"/>
              </a:lnSpc>
            </a:pPr>
            <a:r>
              <a:rPr lang="en-US" sz="4387">
                <a:solidFill>
                  <a:srgbClr val="FFFFFF"/>
                </a:solidFill>
                <a:latin typeface="Muller Bold"/>
              </a:rPr>
              <a:t>несложные предложения не более 8 слов.</a:t>
            </a:r>
          </a:p>
          <a:p>
            <a:pPr algn="ctr">
              <a:lnSpc>
                <a:spcPts val="6141"/>
              </a:lnSpc>
            </a:pPr>
            <a:r>
              <a:rPr lang="en-US" sz="4387">
                <a:solidFill>
                  <a:srgbClr val="FFFFFF"/>
                </a:solidFill>
                <a:latin typeface="Muller Bold"/>
              </a:rPr>
              <a:t>Так текст лучше воспринимается подписчиками.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32328">
            <a:off x="-591631" y="-952720"/>
            <a:ext cx="3651392" cy="36513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632328">
            <a:off x="15852774" y="7850430"/>
            <a:ext cx="3287506" cy="32875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449042">
            <a:off x="15073803" y="-662670"/>
            <a:ext cx="2700125" cy="2700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04156" y="523875"/>
            <a:ext cx="10107084" cy="2027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64"/>
              </a:lnSpc>
            </a:pPr>
            <a:r>
              <a:rPr lang="en-US" sz="10046">
                <a:solidFill>
                  <a:srgbClr val="FFFFFF"/>
                </a:solidFill>
                <a:latin typeface="Muller Bold"/>
              </a:rPr>
              <a:t>ОБЪЁМ ТЕКСТА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8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49042">
            <a:off x="11576845" y="9372730"/>
            <a:ext cx="2201548" cy="22015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632328">
            <a:off x="-592884" y="8045901"/>
            <a:ext cx="2896564" cy="2896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49042">
            <a:off x="5654990" y="8787281"/>
            <a:ext cx="2251551" cy="2251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1940" y="3808160"/>
            <a:ext cx="8283978" cy="48387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3184" y="3589085"/>
            <a:ext cx="10214233" cy="551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60"/>
              </a:lnSpc>
            </a:pPr>
            <a:r>
              <a:rPr lang="en-US" sz="4400">
                <a:solidFill>
                  <a:srgbClr val="282252"/>
                </a:solidFill>
                <a:latin typeface="Muller Bold"/>
              </a:rPr>
              <a:t>Перед хештегами необходимо указывать авторов текста, </a:t>
            </a:r>
          </a:p>
          <a:p>
            <a:pPr algn="r">
              <a:lnSpc>
                <a:spcPts val="6160"/>
              </a:lnSpc>
            </a:pPr>
            <a:r>
              <a:rPr lang="en-US" sz="4400">
                <a:solidFill>
                  <a:srgbClr val="282252"/>
                </a:solidFill>
                <a:latin typeface="Muller Bold"/>
              </a:rPr>
              <a:t> видео-монтажеров, операторов, фотографов, редакторов поста.</a:t>
            </a:r>
          </a:p>
          <a:p>
            <a:pPr algn="r">
              <a:lnSpc>
                <a:spcPts val="6160"/>
              </a:lnSpc>
            </a:pPr>
            <a:r>
              <a:rPr lang="en-US" sz="4400">
                <a:solidFill>
                  <a:srgbClr val="282252"/>
                </a:solidFill>
                <a:latin typeface="Muller Bold"/>
              </a:rPr>
              <a:t>В конце поста разместите </a:t>
            </a:r>
          </a:p>
          <a:p>
            <a:pPr algn="r">
              <a:lnSpc>
                <a:spcPts val="6160"/>
              </a:lnSpc>
            </a:pPr>
            <a:r>
              <a:rPr lang="en-US" sz="4400">
                <a:solidFill>
                  <a:srgbClr val="282252"/>
                </a:solidFill>
                <a:latin typeface="Muller Bold"/>
              </a:rPr>
              <a:t>нужные для вас хештеги!</a:t>
            </a:r>
          </a:p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FF5757"/>
                </a:solidFill>
                <a:latin typeface="Muller Bold"/>
              </a:rPr>
              <a:t>Например:</a:t>
            </a:r>
            <a:r>
              <a:rPr lang="en-US" sz="4400">
                <a:solidFill>
                  <a:srgbClr val="282252"/>
                </a:solidFill>
                <a:latin typeface="Muller Bold"/>
              </a:rPr>
              <a:t> #РДШ51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86000" y="786503"/>
            <a:ext cx="132779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0000" dirty="0">
                <a:solidFill>
                  <a:srgbClr val="4D2675"/>
                </a:solidFill>
                <a:latin typeface="Muller Bold"/>
              </a:rPr>
              <a:t>АВТОР И ХЕШТЕГИ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98336" y="2161362"/>
            <a:ext cx="8380837" cy="64191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0391" y="3032743"/>
            <a:ext cx="8945733" cy="554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1"/>
              </a:lnSpc>
            </a:pPr>
            <a:r>
              <a:rPr lang="en-US" sz="3829">
                <a:solidFill>
                  <a:srgbClr val="FFFFFF"/>
                </a:solidFill>
                <a:latin typeface="Muller Bold"/>
              </a:rPr>
              <a:t>К каждому тексту добавляйте визуал. Можно разработать свой дизайн</a:t>
            </a:r>
          </a:p>
          <a:p>
            <a:pPr>
              <a:lnSpc>
                <a:spcPts val="5361"/>
              </a:lnSpc>
            </a:pPr>
            <a:r>
              <a:rPr lang="en-US" sz="3829">
                <a:solidFill>
                  <a:srgbClr val="FFFFFF"/>
                </a:solidFill>
                <a:latin typeface="Muller Bold"/>
              </a:rPr>
              <a:t>или же прикрепить  фотографию </a:t>
            </a:r>
          </a:p>
          <a:p>
            <a:pPr>
              <a:lnSpc>
                <a:spcPts val="5361"/>
              </a:lnSpc>
            </a:pPr>
            <a:r>
              <a:rPr lang="en-US" sz="3829">
                <a:solidFill>
                  <a:srgbClr val="FFFFFF"/>
                </a:solidFill>
                <a:latin typeface="Muller Bold"/>
              </a:rPr>
              <a:t>с указанием автора. </a:t>
            </a:r>
          </a:p>
          <a:p>
            <a:pPr>
              <a:lnSpc>
                <a:spcPts val="5361"/>
              </a:lnSpc>
            </a:pPr>
            <a:r>
              <a:rPr lang="en-US" sz="3829">
                <a:solidFill>
                  <a:srgbClr val="FFFFFF"/>
                </a:solidFill>
                <a:latin typeface="Muller Bold"/>
              </a:rPr>
              <a:t>Если все изображения </a:t>
            </a:r>
          </a:p>
          <a:p>
            <a:pPr>
              <a:lnSpc>
                <a:spcPts val="5361"/>
              </a:lnSpc>
            </a:pPr>
            <a:r>
              <a:rPr lang="en-US" sz="3829">
                <a:solidFill>
                  <a:srgbClr val="FFFFFF"/>
                </a:solidFill>
                <a:latin typeface="Muller Bold"/>
              </a:rPr>
              <a:t>и фотографии будут оформлены </a:t>
            </a:r>
          </a:p>
          <a:p>
            <a:pPr>
              <a:lnSpc>
                <a:spcPts val="5361"/>
              </a:lnSpc>
              <a:spcBef>
                <a:spcPct val="0"/>
              </a:spcBef>
            </a:pPr>
            <a:r>
              <a:rPr lang="en-US" sz="3829">
                <a:solidFill>
                  <a:srgbClr val="FFFFFF"/>
                </a:solidFill>
                <a:latin typeface="Muller Bold"/>
              </a:rPr>
              <a:t>в одном стиле, это повысит узнаваемость вашей странички.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77000" y="647700"/>
            <a:ext cx="5377491" cy="2038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4"/>
              </a:lnSpc>
            </a:pPr>
            <a:r>
              <a:rPr lang="en-US" sz="10010" dirty="0">
                <a:solidFill>
                  <a:srgbClr val="FFCB89"/>
                </a:solidFill>
                <a:latin typeface="Muller Bold"/>
              </a:rPr>
              <a:t>ВИЗУАЛ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5012" y="514350"/>
            <a:ext cx="14784752" cy="203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51"/>
              </a:lnSpc>
            </a:pPr>
            <a:r>
              <a:rPr lang="en-US" sz="10036">
                <a:solidFill>
                  <a:srgbClr val="4D2675"/>
                </a:solidFill>
                <a:latin typeface="Muller Bold"/>
              </a:rPr>
              <a:t>ДОМАШНЕЕ ЗАДАНИЕ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52991" y="2998736"/>
            <a:ext cx="16346888" cy="551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1"/>
              </a:lnSpc>
            </a:pP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Вы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узнали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правило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написания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поста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в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социальных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сетях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.</a:t>
            </a:r>
          </a:p>
          <a:p>
            <a:pPr>
              <a:lnSpc>
                <a:spcPts val="5361"/>
              </a:lnSpc>
            </a:pP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Это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надо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закрепить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на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деле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.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Мы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предлагаем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попробовать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свои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силы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в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медиатворчестве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.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Для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этого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необходимо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создать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пост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по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материалам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форума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РДШ. </a:t>
            </a:r>
          </a:p>
          <a:p>
            <a:pPr>
              <a:lnSpc>
                <a:spcPts val="5361"/>
              </a:lnSpc>
            </a:pPr>
            <a:endParaRPr lang="en-US" sz="3829" dirty="0">
              <a:solidFill>
                <a:srgbClr val="4D2675"/>
              </a:solidFill>
              <a:latin typeface="Muller Bold"/>
            </a:endParaRPr>
          </a:p>
          <a:p>
            <a:pPr>
              <a:lnSpc>
                <a:spcPts val="5361"/>
              </a:lnSpc>
            </a:pPr>
            <a:r>
              <a:rPr lang="en-US" sz="3829" dirty="0" err="1" smtClean="0">
                <a:solidFill>
                  <a:srgbClr val="4D2675"/>
                </a:solidFill>
                <a:latin typeface="Muller Bold"/>
              </a:rPr>
              <a:t>Фото-видеоматериалы</a:t>
            </a:r>
            <a:r>
              <a:rPr lang="en-US" sz="3829" dirty="0" smtClean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будут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размещены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на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Google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диск</a:t>
            </a:r>
            <a:endParaRPr lang="en-US" sz="3829" dirty="0">
              <a:solidFill>
                <a:srgbClr val="4D2675"/>
              </a:solidFill>
              <a:latin typeface="Muller Bold"/>
            </a:endParaRPr>
          </a:p>
          <a:p>
            <a:pPr>
              <a:lnSpc>
                <a:spcPts val="5361"/>
              </a:lnSpc>
            </a:pP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Ссылку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на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него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будет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выложена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в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группе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РДШ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Мурманской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области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.</a:t>
            </a:r>
          </a:p>
          <a:p>
            <a:pPr>
              <a:lnSpc>
                <a:spcPts val="5361"/>
              </a:lnSpc>
              <a:spcBef>
                <a:spcPct val="0"/>
              </a:spcBef>
            </a:pP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Лучшие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работы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будут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размещены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в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ней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.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Дедлайн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1 </a:t>
            </a:r>
            <a:r>
              <a:rPr lang="en-US" sz="3829" dirty="0" err="1">
                <a:solidFill>
                  <a:srgbClr val="4D2675"/>
                </a:solidFill>
                <a:latin typeface="Muller Bold"/>
              </a:rPr>
              <a:t>ноября</a:t>
            </a:r>
            <a:r>
              <a:rPr lang="en-US" sz="3829" dirty="0">
                <a:solidFill>
                  <a:srgbClr val="4D2675"/>
                </a:solidFill>
                <a:latin typeface="Muller Bold"/>
              </a:rPr>
              <a:t>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884100">
            <a:off x="14744653" y="8212496"/>
            <a:ext cx="3651392" cy="36513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7754" y="3458110"/>
            <a:ext cx="16532491" cy="5382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282252"/>
                </a:solidFill>
                <a:latin typeface="Open Sans Extra Bold"/>
              </a:rPr>
              <a:t>В детской редакции РДШ:</a:t>
            </a:r>
          </a:p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282252"/>
                </a:solidFill>
                <a:latin typeface="Open Sans Extra Bold"/>
              </a:rPr>
              <a:t> создают школьные газеты, </a:t>
            </a:r>
          </a:p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282252"/>
                </a:solidFill>
                <a:latin typeface="Open Sans Extra Bold"/>
              </a:rPr>
              <a:t>учатся работать в области</a:t>
            </a:r>
          </a:p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282252"/>
                </a:solidFill>
                <a:latin typeface="Open Sans Extra Bold"/>
              </a:rPr>
              <a:t> радио и телевидения,</a:t>
            </a:r>
          </a:p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282252"/>
                </a:solidFill>
                <a:latin typeface="Open Sans Extra Bold"/>
              </a:rPr>
              <a:t> создают уникальный контент</a:t>
            </a:r>
          </a:p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282252"/>
                </a:solidFill>
                <a:latin typeface="Open Sans Extra Bold"/>
              </a:rPr>
              <a:t> в социальных сетях, </a:t>
            </a:r>
          </a:p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282252"/>
                </a:solidFill>
                <a:latin typeface="Open Sans Extra Bold"/>
              </a:rPr>
              <a:t>организовывают дискуссионные площадки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86084">
            <a:off x="55816" y="375621"/>
            <a:ext cx="3651392" cy="36513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494046"/>
            <a:ext cx="8414996" cy="57933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53440" y="782779"/>
            <a:ext cx="10605658" cy="194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74"/>
              </a:lnSpc>
            </a:pPr>
            <a:r>
              <a:rPr lang="en-US" sz="9624">
                <a:solidFill>
                  <a:srgbClr val="4D2675"/>
                </a:solidFill>
                <a:latin typeface="Muller Bold"/>
              </a:rPr>
              <a:t>НЕМНОГО О НАС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1619"/>
          <a:stretch>
            <a:fillRect/>
          </a:stretch>
        </p:blipFill>
        <p:spPr>
          <a:xfrm rot="-477233">
            <a:off x="-617670" y="399286"/>
            <a:ext cx="16629380" cy="18504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6167">
            <a:off x="7768807" y="5764888"/>
            <a:ext cx="14781807" cy="22172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1981">
            <a:off x="925043" y="5465063"/>
            <a:ext cx="7174058" cy="18831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275885">
            <a:off x="7739487" y="5541852"/>
            <a:ext cx="11075558" cy="153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78"/>
              </a:lnSpc>
            </a:pPr>
            <a:r>
              <a:rPr lang="en-US" sz="8770">
                <a:solidFill>
                  <a:srgbClr val="0F60AB"/>
                </a:solidFill>
                <a:latin typeface="Arimo Bold"/>
              </a:rPr>
              <a:t>Медиашкола РДШ</a:t>
            </a:r>
          </a:p>
        </p:txBody>
      </p:sp>
      <p:sp>
        <p:nvSpPr>
          <p:cNvPr id="6" name="TextBox 6"/>
          <p:cNvSpPr txBox="1"/>
          <p:nvPr/>
        </p:nvSpPr>
        <p:spPr>
          <a:xfrm rot="-503513">
            <a:off x="-2504463" y="368670"/>
            <a:ext cx="21294301" cy="171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6"/>
              </a:lnSpc>
            </a:pPr>
            <a:r>
              <a:rPr lang="en-US" sz="8461">
                <a:solidFill>
                  <a:srgbClr val="4D2675"/>
                </a:solidFill>
                <a:latin typeface="Muller Bold"/>
              </a:rPr>
              <a:t>ВСЕРОССИЙСКИЕ   ПРОЕКТЫ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2724">
            <a:off x="6595296" y="2151913"/>
            <a:ext cx="12150706" cy="10935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102724">
            <a:off x="1698221" y="2094425"/>
            <a:ext cx="21947016" cy="1084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9"/>
              </a:lnSpc>
              <a:spcBef>
                <a:spcPct val="0"/>
              </a:spcBef>
            </a:pPr>
            <a:r>
              <a:rPr lang="en-US" sz="6335">
                <a:solidFill>
                  <a:srgbClr val="03989E"/>
                </a:solidFill>
                <a:latin typeface="Open Sans Extra Bold"/>
              </a:rPr>
              <a:t>РЕГИОНАЛЬНЫЕ ПРОЕКТЫ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3906">
            <a:off x="-144459" y="7950774"/>
            <a:ext cx="9880663" cy="22972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40372">
            <a:off x="10465793" y="3850939"/>
            <a:ext cx="7276926" cy="16918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607397">
            <a:off x="9811713" y="3683902"/>
            <a:ext cx="8871269" cy="190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7"/>
              </a:lnSpc>
              <a:spcBef>
                <a:spcPct val="0"/>
              </a:spcBef>
            </a:pPr>
            <a:r>
              <a:rPr lang="en-US" sz="5347">
                <a:solidFill>
                  <a:srgbClr val="4D2675"/>
                </a:solidFill>
                <a:latin typeface="Arimo Bold"/>
              </a:rPr>
              <a:t>КОНТЕНТ </a:t>
            </a:r>
          </a:p>
          <a:p>
            <a:pPr algn="ctr">
              <a:lnSpc>
                <a:spcPts val="7487"/>
              </a:lnSpc>
              <a:spcBef>
                <a:spcPct val="0"/>
              </a:spcBef>
            </a:pPr>
            <a:r>
              <a:rPr lang="en-US" sz="5347">
                <a:solidFill>
                  <a:srgbClr val="4D2675"/>
                </a:solidFill>
                <a:latin typeface="Arimo Bold"/>
              </a:rPr>
              <a:t>НА КОЛЕНКЕ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5422">
            <a:off x="-3916350" y="3394846"/>
            <a:ext cx="13688741" cy="205331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-251296">
            <a:off x="834962" y="5412065"/>
            <a:ext cx="7905876" cy="176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12"/>
              </a:lnSpc>
              <a:spcBef>
                <a:spcPct val="0"/>
              </a:spcBef>
            </a:pPr>
            <a:r>
              <a:rPr lang="en-US" sz="10080">
                <a:solidFill>
                  <a:srgbClr val="FCE6E2"/>
                </a:solidFill>
                <a:latin typeface="Arimo Bold"/>
              </a:rPr>
              <a:t>ПРО-LIFE</a:t>
            </a:r>
          </a:p>
        </p:txBody>
      </p:sp>
      <p:sp>
        <p:nvSpPr>
          <p:cNvPr id="14" name="TextBox 14"/>
          <p:cNvSpPr txBox="1"/>
          <p:nvPr/>
        </p:nvSpPr>
        <p:spPr>
          <a:xfrm rot="-212609">
            <a:off x="-1102317" y="8086621"/>
            <a:ext cx="11821577" cy="147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6"/>
              </a:lnSpc>
              <a:spcBef>
                <a:spcPct val="0"/>
              </a:spcBef>
            </a:pPr>
            <a:r>
              <a:rPr lang="en-US" sz="8397">
                <a:solidFill>
                  <a:srgbClr val="4D2675"/>
                </a:solidFill>
                <a:latin typeface="Arimo Bold"/>
              </a:rPr>
              <a:t>Медиакузня РДШ</a:t>
            </a:r>
          </a:p>
        </p:txBody>
      </p:sp>
      <p:sp>
        <p:nvSpPr>
          <p:cNvPr id="15" name="TextBox 15"/>
          <p:cNvSpPr txBox="1"/>
          <p:nvPr/>
        </p:nvSpPr>
        <p:spPr>
          <a:xfrm rot="-351567">
            <a:off x="-756998" y="3428435"/>
            <a:ext cx="9687911" cy="1885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5"/>
              </a:lnSpc>
            </a:pPr>
            <a:r>
              <a:rPr lang="en-US" sz="7143">
                <a:solidFill>
                  <a:srgbClr val="424886"/>
                </a:solidFill>
                <a:latin typeface="Open Sans Extra Bold"/>
              </a:rPr>
              <a:t>КЛАССНЫЕ</a:t>
            </a:r>
          </a:p>
          <a:p>
            <a:pPr algn="ctr">
              <a:lnSpc>
                <a:spcPts val="3571"/>
              </a:lnSpc>
            </a:pPr>
            <a:r>
              <a:rPr lang="en-US" sz="7143">
                <a:solidFill>
                  <a:srgbClr val="424886"/>
                </a:solidFill>
                <a:latin typeface="Open Sans Extra Bold"/>
              </a:rPr>
              <a:t> ВСТРЕЧИ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8475">
            <a:off x="9964399" y="8347225"/>
            <a:ext cx="7174058" cy="188319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942283">
            <a:off x="8542086" y="8197863"/>
            <a:ext cx="9687911" cy="1885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5"/>
              </a:lnSpc>
            </a:pPr>
            <a:r>
              <a:rPr lang="en-US" sz="7143">
                <a:solidFill>
                  <a:srgbClr val="FCE6E2"/>
                </a:solidFill>
                <a:latin typeface="Open Sans Extra Bold"/>
              </a:rPr>
              <a:t>КЛАССНОЕ</a:t>
            </a:r>
          </a:p>
          <a:p>
            <a:pPr algn="ctr">
              <a:lnSpc>
                <a:spcPts val="3571"/>
              </a:lnSpc>
            </a:pPr>
            <a:r>
              <a:rPr lang="en-US" sz="7143">
                <a:solidFill>
                  <a:srgbClr val="FCE6E2"/>
                </a:solidFill>
                <a:latin typeface="Open Sans Extra Bold"/>
              </a:rPr>
              <a:t> РАДИО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79597" y="2702418"/>
            <a:ext cx="7512773" cy="59741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4850" y="3051157"/>
            <a:ext cx="10146694" cy="3984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3"/>
              </a:lnSpc>
            </a:pPr>
            <a:endParaRPr/>
          </a:p>
          <a:p>
            <a:pPr>
              <a:lnSpc>
                <a:spcPts val="6063"/>
              </a:lnSpc>
            </a:pPr>
            <a:r>
              <a:rPr lang="en-US" sz="4663">
                <a:solidFill>
                  <a:srgbClr val="FFFFFF"/>
                </a:solidFill>
                <a:latin typeface="Muller Bold"/>
              </a:rPr>
              <a:t>Инфоповод — это тема новости: что произошло, когда произошло и, что мы хотим донести до общественности.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86594" y="581025"/>
            <a:ext cx="905800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38"/>
              </a:lnSpc>
            </a:pPr>
            <a:r>
              <a:rPr lang="en-US" sz="9027" dirty="0">
                <a:solidFill>
                  <a:srgbClr val="FFCB89"/>
                </a:solidFill>
                <a:latin typeface="Muller Bold"/>
              </a:rPr>
              <a:t>ИНФОПОВОД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40085">
            <a:off x="14933720" y="-1061057"/>
            <a:ext cx="3651392" cy="36513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4730">
            <a:off x="255576" y="7790234"/>
            <a:ext cx="3651392" cy="36513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65950" y="8642235"/>
            <a:ext cx="2788873" cy="27888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14460">
            <a:off x="1259630" y="-1194952"/>
            <a:ext cx="3157022" cy="31570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14460">
            <a:off x="10840337" y="2712748"/>
            <a:ext cx="2536553" cy="25365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14460">
            <a:off x="6541099" y="6316917"/>
            <a:ext cx="3157022" cy="31570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14460">
            <a:off x="16686918" y="5512780"/>
            <a:ext cx="2071720" cy="20717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006739">
            <a:off x="-239577" y="3808482"/>
            <a:ext cx="2536553" cy="25365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52132" y="1234262"/>
            <a:ext cx="2052701" cy="205270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49247" y="2772613"/>
            <a:ext cx="16389507" cy="382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63"/>
              </a:lnSpc>
            </a:pPr>
            <a:r>
              <a:rPr lang="en-US" sz="10188">
                <a:solidFill>
                  <a:srgbClr val="FFFFFF"/>
                </a:solidFill>
                <a:latin typeface="Muller Bold"/>
              </a:rPr>
              <a:t>ФАКТЧЕКИНГ ИЛИ ИГРА </a:t>
            </a:r>
          </a:p>
          <a:p>
            <a:pPr algn="ctr">
              <a:lnSpc>
                <a:spcPts val="14263"/>
              </a:lnSpc>
            </a:pPr>
            <a:endParaRPr lang="en-US" sz="10188">
              <a:solidFill>
                <a:srgbClr val="FFFFFF"/>
              </a:solidFill>
              <a:latin typeface="Muller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26045" y="4667184"/>
            <a:ext cx="14478000" cy="166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  <a:spcBef>
                <a:spcPct val="0"/>
              </a:spcBef>
            </a:pPr>
            <a:r>
              <a:rPr lang="en-US" sz="8249">
                <a:solidFill>
                  <a:srgbClr val="FFFFFF"/>
                </a:solidFill>
                <a:latin typeface="Muller Bold"/>
              </a:rPr>
              <a:t>НЕПРАВ</a:t>
            </a:r>
            <a:r>
              <a:rPr lang="en-US" sz="8249">
                <a:solidFill>
                  <a:srgbClr val="03989E"/>
                </a:solidFill>
                <a:latin typeface="Muller Bold"/>
              </a:rPr>
              <a:t>ДА</a:t>
            </a:r>
            <a:r>
              <a:rPr lang="en-US" sz="8249">
                <a:solidFill>
                  <a:srgbClr val="FFFFFF"/>
                </a:solidFill>
                <a:latin typeface="Muller Bold"/>
              </a:rPr>
              <a:t> ИЛИ </a:t>
            </a:r>
            <a:r>
              <a:rPr lang="en-US" sz="8249">
                <a:solidFill>
                  <a:srgbClr val="FF5757"/>
                </a:solidFill>
                <a:latin typeface="Muller Bold"/>
              </a:rPr>
              <a:t>НЕ </a:t>
            </a:r>
            <a:r>
              <a:rPr lang="en-US" sz="8249">
                <a:solidFill>
                  <a:srgbClr val="FFFFFF"/>
                </a:solidFill>
                <a:latin typeface="Muller Bold"/>
              </a:rPr>
              <a:t>ЛОЖЬ?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260613"/>
            <a:ext cx="620934" cy="6209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8202" y="383559"/>
            <a:ext cx="561422" cy="561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80553">
            <a:off x="-423335" y="7967134"/>
            <a:ext cx="3356874" cy="33568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06739">
            <a:off x="2798926" y="3429701"/>
            <a:ext cx="1923664" cy="1923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35561">
            <a:off x="7133775" y="5532888"/>
            <a:ext cx="2841466" cy="28414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2899" y="3533166"/>
            <a:ext cx="17259300" cy="281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6"/>
              </a:lnSpc>
            </a:pPr>
            <a:r>
              <a:rPr lang="en-US" sz="7785">
                <a:solidFill>
                  <a:srgbClr val="4D2675"/>
                </a:solidFill>
                <a:latin typeface="Muller Bold"/>
              </a:rPr>
              <a:t>Все медийные личности занимаются журналистикой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35561">
            <a:off x="16867267" y="4628436"/>
            <a:ext cx="2841466" cy="28414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0369" y="751652"/>
            <a:ext cx="14487261" cy="166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>
                <a:solidFill>
                  <a:srgbClr val="4D2675"/>
                </a:solidFill>
                <a:latin typeface="Muller Bold"/>
              </a:rPr>
              <a:t>НЕПРАВ</a:t>
            </a:r>
            <a:r>
              <a:rPr lang="en-US" sz="8249">
                <a:solidFill>
                  <a:srgbClr val="03989E"/>
                </a:solidFill>
                <a:latin typeface="Muller Bold"/>
              </a:rPr>
              <a:t>ДА </a:t>
            </a:r>
            <a:r>
              <a:rPr lang="en-US" sz="8249">
                <a:solidFill>
                  <a:srgbClr val="4D2675"/>
                </a:solidFill>
                <a:latin typeface="Muller Bold"/>
              </a:rPr>
              <a:t>ИЛИ</a:t>
            </a:r>
            <a:r>
              <a:rPr lang="en-US" sz="8249">
                <a:solidFill>
                  <a:srgbClr val="FF5757"/>
                </a:solidFill>
                <a:latin typeface="Muller Bold"/>
              </a:rPr>
              <a:t> НЕ </a:t>
            </a:r>
            <a:r>
              <a:rPr lang="en-US" sz="8249">
                <a:solidFill>
                  <a:srgbClr val="4D2675"/>
                </a:solidFill>
                <a:latin typeface="Muller Bold"/>
              </a:rPr>
              <a:t>ЛОЖЬ?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14460">
            <a:off x="-809169" y="-1136639"/>
            <a:ext cx="3157022" cy="31570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40085">
            <a:off x="16076503" y="-1002744"/>
            <a:ext cx="3651392" cy="3651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14460">
            <a:off x="11303530" y="2288809"/>
            <a:ext cx="1495797" cy="14957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065950" y="8642235"/>
            <a:ext cx="2788873" cy="2788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14460">
            <a:off x="-809169" y="-1136639"/>
            <a:ext cx="3157022" cy="31570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40085">
            <a:off x="14990268" y="-664469"/>
            <a:ext cx="3651392" cy="36513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4000" y="759967"/>
            <a:ext cx="16077738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 dirty="0">
                <a:solidFill>
                  <a:srgbClr val="FFCB89"/>
                </a:solidFill>
                <a:latin typeface="Muller Bold"/>
              </a:rPr>
              <a:t>НЕПРАВ</a:t>
            </a:r>
            <a:r>
              <a:rPr lang="en-US" sz="8249" dirty="0">
                <a:solidFill>
                  <a:srgbClr val="03989E"/>
                </a:solidFill>
                <a:latin typeface="Muller Bold"/>
              </a:rPr>
              <a:t>ДА </a:t>
            </a:r>
            <a:r>
              <a:rPr lang="en-US" sz="8249" dirty="0">
                <a:solidFill>
                  <a:srgbClr val="FFCB89"/>
                </a:solidFill>
                <a:latin typeface="Muller Bold"/>
              </a:rPr>
              <a:t>ИЛИ</a:t>
            </a:r>
            <a:r>
              <a:rPr lang="en-US" sz="8249" dirty="0">
                <a:solidFill>
                  <a:srgbClr val="FF5757"/>
                </a:solidFill>
                <a:latin typeface="Muller Bold"/>
              </a:rPr>
              <a:t> НЕ </a:t>
            </a:r>
            <a:r>
              <a:rPr lang="en-US" sz="8249" dirty="0">
                <a:solidFill>
                  <a:srgbClr val="FFCB89"/>
                </a:solidFill>
                <a:latin typeface="Muller Bold"/>
              </a:rPr>
              <a:t>ЛОЖЬ?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06739">
            <a:off x="812995" y="4001446"/>
            <a:ext cx="2536553" cy="25365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14460">
            <a:off x="6414877" y="7063724"/>
            <a:ext cx="3157022" cy="31570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9502" y="4064086"/>
            <a:ext cx="17363236" cy="24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2"/>
              </a:lnSpc>
            </a:pPr>
            <a:r>
              <a:rPr lang="en-US" sz="7640">
                <a:solidFill>
                  <a:srgbClr val="FEFFFF"/>
                </a:solidFill>
                <a:latin typeface="Muller Bold"/>
              </a:rPr>
              <a:t>Заголовок должен быть коротким</a:t>
            </a:r>
          </a:p>
          <a:p>
            <a:pPr algn="ctr">
              <a:lnSpc>
                <a:spcPts val="8862"/>
              </a:lnSpc>
            </a:pPr>
            <a:r>
              <a:rPr lang="en-US" sz="7640">
                <a:solidFill>
                  <a:srgbClr val="FEFFFF"/>
                </a:solidFill>
                <a:latin typeface="Muller Bold"/>
              </a:rPr>
              <a:t> и отражать суть статьи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4730">
            <a:off x="255576" y="7790234"/>
            <a:ext cx="3651392" cy="36513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65950" y="8642235"/>
            <a:ext cx="2788873" cy="27888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14460">
            <a:off x="16686918" y="5512780"/>
            <a:ext cx="2071720" cy="207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40085">
            <a:off x="14990268" y="-664469"/>
            <a:ext cx="3651392" cy="36513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00369" y="751652"/>
            <a:ext cx="15168431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 dirty="0">
                <a:solidFill>
                  <a:srgbClr val="4D2675"/>
                </a:solidFill>
                <a:latin typeface="Muller Bold"/>
              </a:rPr>
              <a:t>НЕПРАВ</a:t>
            </a:r>
            <a:r>
              <a:rPr lang="en-US" sz="8249" dirty="0">
                <a:solidFill>
                  <a:srgbClr val="03989E"/>
                </a:solidFill>
                <a:latin typeface="Muller Bold"/>
              </a:rPr>
              <a:t>ДА </a:t>
            </a:r>
            <a:r>
              <a:rPr lang="en-US" sz="8249" dirty="0">
                <a:solidFill>
                  <a:srgbClr val="4D2675"/>
                </a:solidFill>
                <a:latin typeface="Muller Bold"/>
              </a:rPr>
              <a:t>ИЛИ</a:t>
            </a:r>
            <a:r>
              <a:rPr lang="en-US" sz="8249" dirty="0">
                <a:solidFill>
                  <a:srgbClr val="FF5757"/>
                </a:solidFill>
                <a:latin typeface="Muller Bold"/>
              </a:rPr>
              <a:t> НЕ </a:t>
            </a:r>
            <a:r>
              <a:rPr lang="en-US" sz="8249" dirty="0">
                <a:solidFill>
                  <a:srgbClr val="4D2675"/>
                </a:solidFill>
                <a:latin typeface="Muller Bold"/>
              </a:rPr>
              <a:t>ЛОЖЬ?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06739">
            <a:off x="758518" y="4151578"/>
            <a:ext cx="2269893" cy="22698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14460">
            <a:off x="16686918" y="5512780"/>
            <a:ext cx="2071720" cy="20717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14460">
            <a:off x="7231042" y="5706233"/>
            <a:ext cx="3157022" cy="31570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3700268"/>
            <a:ext cx="18214435" cy="360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6"/>
              </a:lnSpc>
            </a:pPr>
            <a:r>
              <a:rPr lang="en-US" sz="7792">
                <a:solidFill>
                  <a:srgbClr val="4D2675"/>
                </a:solidFill>
                <a:latin typeface="Muller Bold"/>
              </a:rPr>
              <a:t>Медийщики РДШ являются волонтёрами информационно-медийного направления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14460">
            <a:off x="-809169" y="-1136639"/>
            <a:ext cx="3157022" cy="31570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58768">
            <a:off x="-1160352" y="7464168"/>
            <a:ext cx="3651392" cy="3651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65950" y="8642235"/>
            <a:ext cx="2788873" cy="27888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17638" y="5974619"/>
            <a:ext cx="1148041" cy="1148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40085">
            <a:off x="14990268" y="-664469"/>
            <a:ext cx="3651392" cy="36513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05000" y="751652"/>
            <a:ext cx="153162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 dirty="0">
                <a:solidFill>
                  <a:srgbClr val="FFCB89"/>
                </a:solidFill>
                <a:latin typeface="Muller Bold"/>
              </a:rPr>
              <a:t>НЕПРАВ</a:t>
            </a:r>
            <a:r>
              <a:rPr lang="en-US" sz="8249" dirty="0">
                <a:solidFill>
                  <a:srgbClr val="03989E"/>
                </a:solidFill>
                <a:latin typeface="Muller Bold"/>
              </a:rPr>
              <a:t>ДА </a:t>
            </a:r>
            <a:r>
              <a:rPr lang="en-US" sz="8249" dirty="0">
                <a:solidFill>
                  <a:srgbClr val="FFCB89"/>
                </a:solidFill>
                <a:latin typeface="Muller Bold"/>
              </a:rPr>
              <a:t>ИЛИ</a:t>
            </a:r>
            <a:r>
              <a:rPr lang="en-US" sz="8249" dirty="0">
                <a:solidFill>
                  <a:srgbClr val="FF5757"/>
                </a:solidFill>
                <a:latin typeface="Muller Bold"/>
              </a:rPr>
              <a:t> НЕ </a:t>
            </a:r>
            <a:r>
              <a:rPr lang="en-US" sz="8249" dirty="0">
                <a:solidFill>
                  <a:srgbClr val="FFCB89"/>
                </a:solidFill>
                <a:latin typeface="Muller Bold"/>
              </a:rPr>
              <a:t>ЛОЖЬ?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14460">
            <a:off x="6958987" y="5792178"/>
            <a:ext cx="3157022" cy="31570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3131518"/>
            <a:ext cx="18288000" cy="460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  <a:spcBef>
                <a:spcPct val="0"/>
              </a:spcBef>
            </a:pPr>
            <a:r>
              <a:rPr lang="en-US" sz="8249" dirty="0">
                <a:solidFill>
                  <a:srgbClr val="FFFFFF"/>
                </a:solidFill>
                <a:latin typeface="Muller Bold"/>
              </a:rPr>
              <a:t>В  РДШ с 1 </a:t>
            </a:r>
            <a:r>
              <a:rPr lang="en-US" sz="8249" dirty="0" err="1">
                <a:solidFill>
                  <a:srgbClr val="FFFFFF"/>
                </a:solidFill>
                <a:latin typeface="Muller Bold"/>
              </a:rPr>
              <a:t>ноября</a:t>
            </a:r>
            <a:r>
              <a:rPr lang="en-US" sz="8249" dirty="0">
                <a:solidFill>
                  <a:srgbClr val="FFFFFF"/>
                </a:solidFill>
                <a:latin typeface="Muller Bold"/>
              </a:rPr>
              <a:t> </a:t>
            </a:r>
          </a:p>
          <a:p>
            <a:pPr algn="ctr">
              <a:lnSpc>
                <a:spcPts val="11549"/>
              </a:lnSpc>
              <a:spcBef>
                <a:spcPct val="0"/>
              </a:spcBef>
            </a:pPr>
            <a:r>
              <a:rPr lang="en-US" sz="8249" dirty="0" err="1">
                <a:solidFill>
                  <a:srgbClr val="FFFFFF"/>
                </a:solidFill>
                <a:latin typeface="Muller Bold"/>
              </a:rPr>
              <a:t>стартует</a:t>
            </a:r>
            <a:r>
              <a:rPr lang="en-US" sz="8249" dirty="0">
                <a:solidFill>
                  <a:srgbClr val="FFFFFF"/>
                </a:solidFill>
                <a:latin typeface="Muller Bold"/>
              </a:rPr>
              <a:t> </a:t>
            </a:r>
            <a:r>
              <a:rPr lang="en-US" sz="8249" dirty="0" err="1">
                <a:solidFill>
                  <a:srgbClr val="FFFFFF"/>
                </a:solidFill>
                <a:latin typeface="Muller Bold"/>
              </a:rPr>
              <a:t>проект</a:t>
            </a:r>
            <a:r>
              <a:rPr lang="en-US" sz="8249" dirty="0">
                <a:solidFill>
                  <a:srgbClr val="FFFFFF"/>
                </a:solidFill>
                <a:latin typeface="Muller Bold"/>
              </a:rPr>
              <a:t> "</a:t>
            </a:r>
            <a:r>
              <a:rPr lang="en-US" sz="8249" dirty="0" err="1">
                <a:solidFill>
                  <a:srgbClr val="FFFFFF"/>
                </a:solidFill>
                <a:latin typeface="Muller Bold"/>
              </a:rPr>
              <a:t>Медианаковальня</a:t>
            </a:r>
            <a:r>
              <a:rPr lang="en-US" sz="8249" dirty="0">
                <a:solidFill>
                  <a:srgbClr val="FFFFFF"/>
                </a:solidFill>
                <a:latin typeface="Muller Bold"/>
              </a:rPr>
              <a:t>"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14460">
            <a:off x="-809169" y="-1136639"/>
            <a:ext cx="3157022" cy="31570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06739">
            <a:off x="812995" y="4001446"/>
            <a:ext cx="2536553" cy="25365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4730">
            <a:off x="255576" y="7790234"/>
            <a:ext cx="3651392" cy="36513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65950" y="8642235"/>
            <a:ext cx="2788873" cy="27888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14460">
            <a:off x="16686918" y="5512780"/>
            <a:ext cx="2071720" cy="20717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551091">
            <a:off x="13665217" y="3207633"/>
            <a:ext cx="951836" cy="9518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551091">
            <a:off x="6145217" y="864737"/>
            <a:ext cx="859706" cy="859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460</Words>
  <Application>Microsoft Office PowerPoint</Application>
  <PresentationFormat>Произвольный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Muller Bold</vt:lpstr>
      <vt:lpstr>Arimo Bold</vt:lpstr>
      <vt:lpstr>Open Sans Extra Bold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Millennial Hacks Series</dc:title>
  <dc:creator>admin</dc:creator>
  <cp:lastModifiedBy>Aspire</cp:lastModifiedBy>
  <cp:revision>3</cp:revision>
  <dcterms:created xsi:type="dcterms:W3CDTF">2006-08-16T00:00:00Z</dcterms:created>
  <dcterms:modified xsi:type="dcterms:W3CDTF">2022-06-05T16:05:18Z</dcterms:modified>
  <dc:identifier>DAEuByQ-9eU</dc:identifier>
</cp:coreProperties>
</file>