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</p:sldIdLst>
  <p:sldSz cx="18288000" cy="10287000"/>
  <p:notesSz cx="6858000" cy="9144000"/>
  <p:embeddedFontLst>
    <p:embeddedFont>
      <p:font typeface="Roboto" charset="0"/>
      <p:regular r:id="rId10"/>
    </p:embeddedFont>
    <p:embeddedFont>
      <p:font typeface="Roboto Bold" charset="0"/>
      <p:regular r:id="rId11"/>
    </p:embeddedFont>
    <p:embeddedFont>
      <p:font typeface="Roboto Italics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Roboto Bold Italics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6413" y="3554997"/>
            <a:ext cx="14816046" cy="3177007"/>
            <a:chOff x="0" y="0"/>
            <a:chExt cx="19754728" cy="4236009"/>
          </a:xfrm>
        </p:grpSpPr>
        <p:sp>
          <p:nvSpPr>
            <p:cNvPr id="3" name="TextBox 3"/>
            <p:cNvSpPr txBox="1"/>
            <p:nvPr/>
          </p:nvSpPr>
          <p:spPr>
            <a:xfrm>
              <a:off x="0" y="136737"/>
              <a:ext cx="19754728" cy="268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25"/>
                </a:lnSpc>
              </a:pPr>
              <a:r>
                <a:rPr lang="en-US" sz="13925">
                  <a:solidFill>
                    <a:srgbClr val="D49E26"/>
                  </a:solidFill>
                  <a:latin typeface="Crimson Roman"/>
                </a:rPr>
                <a:t>Чистая помощь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435909"/>
              <a:ext cx="19754728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spc="119">
                  <a:solidFill>
                    <a:srgbClr val="665D5A"/>
                  </a:solidFill>
                  <a:latin typeface="Roboto"/>
                </a:rPr>
                <a:t>Социально - экологический проект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591634" y="770653"/>
            <a:ext cx="4383261" cy="506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4"/>
              </a:lnSpc>
              <a:spcBef>
                <a:spcPct val="0"/>
              </a:spcBef>
            </a:pPr>
            <a:r>
              <a:rPr lang="en-US" sz="3295" spc="98">
                <a:solidFill>
                  <a:srgbClr val="665D5A"/>
                </a:solidFill>
                <a:latin typeface="Roboto Bold"/>
              </a:rPr>
              <a:t>Екатерина Комарова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897210" y="-933172"/>
            <a:ext cx="4408980" cy="3599331"/>
          </a:xfrm>
          <a:custGeom>
            <a:avLst/>
            <a:gdLst/>
            <a:ahLst/>
            <a:cxnLst/>
            <a:rect l="l" t="t" r="r" b="b"/>
            <a:pathLst>
              <a:path w="4408980" h="3599331">
                <a:moveTo>
                  <a:pt x="0" y="0"/>
                </a:moveTo>
                <a:lnTo>
                  <a:pt x="4408979" y="0"/>
                </a:lnTo>
                <a:lnTo>
                  <a:pt x="4408979" y="3599330"/>
                </a:lnTo>
                <a:lnTo>
                  <a:pt x="0" y="359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700908">
            <a:off x="12732497" y="-624001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65769" y="2970662"/>
            <a:ext cx="4696768" cy="5812975"/>
          </a:xfrm>
          <a:custGeom>
            <a:avLst/>
            <a:gdLst/>
            <a:ahLst/>
            <a:cxnLst/>
            <a:rect l="l" t="t" r="r" b="b"/>
            <a:pathLst>
              <a:path w="4696768" h="5812975">
                <a:moveTo>
                  <a:pt x="0" y="0"/>
                </a:moveTo>
                <a:lnTo>
                  <a:pt x="4696768" y="0"/>
                </a:lnTo>
                <a:lnTo>
                  <a:pt x="4696768" y="5812976"/>
                </a:lnTo>
                <a:lnTo>
                  <a:pt x="0" y="581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283105" y="1635757"/>
            <a:ext cx="9168915" cy="7496876"/>
            <a:chOff x="0" y="0"/>
            <a:chExt cx="12225220" cy="9995835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12225220" cy="175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D49E26"/>
                  </a:solidFill>
                  <a:latin typeface="Crimson Roman"/>
                </a:rPr>
                <a:t>Актуальность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53585"/>
              <a:ext cx="12225220" cy="7842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Социально-экологический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проект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"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Чистая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помощь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",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родился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в 2020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году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с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целью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оказания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помощи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в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вывозе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мусора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и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вторсырья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тем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,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кто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не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может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выйти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из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дома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-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пенсионерам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и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маломобильным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799" spc="83" dirty="0" err="1">
                  <a:solidFill>
                    <a:srgbClr val="665D5A"/>
                  </a:solidFill>
                  <a:latin typeface="Roboto Italics"/>
                </a:rPr>
                <a:t>гражданам</a:t>
              </a:r>
              <a:r>
                <a:rPr lang="en-US" sz="2799" spc="83" dirty="0">
                  <a:solidFill>
                    <a:srgbClr val="665D5A"/>
                  </a:solidFill>
                  <a:latin typeface="Roboto Italics"/>
                </a:rPr>
                <a:t>. </a:t>
              </a:r>
            </a:p>
            <a:p>
              <a:pPr>
                <a:lnSpc>
                  <a:spcPts val="3359"/>
                </a:lnSpc>
              </a:pPr>
              <a:endParaRPr dirty="0"/>
            </a:p>
            <a:p>
              <a:pPr>
                <a:lnSpc>
                  <a:spcPts val="3360"/>
                </a:lnSpc>
              </a:pP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Изначально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пандемия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2020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года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показала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,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что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такая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помощь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необходима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тем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,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кто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в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силу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болезни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оказался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запертым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дома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.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Сейчас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опасность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ковида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немного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снизилась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,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однако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по-прежнему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поступают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многочисленные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заявки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от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пожилых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людей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и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инвалидов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,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для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которых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тяжело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добираться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до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контейнерных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площадок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или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спускаться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с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верхних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этажей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домов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без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 </a:t>
              </a:r>
              <a:r>
                <a:rPr lang="en-US" sz="2800" spc="84" dirty="0" err="1">
                  <a:solidFill>
                    <a:srgbClr val="665D5A"/>
                  </a:solidFill>
                  <a:latin typeface="Roboto Italics"/>
                </a:rPr>
                <a:t>лифта</a:t>
              </a:r>
              <a:r>
                <a:rPr lang="en-US" sz="2800" spc="84" dirty="0">
                  <a:solidFill>
                    <a:srgbClr val="665D5A"/>
                  </a:solidFill>
                  <a:latin typeface="Roboto Italics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872727" y="8013183"/>
            <a:ext cx="5570599" cy="4547634"/>
          </a:xfrm>
          <a:custGeom>
            <a:avLst/>
            <a:gdLst/>
            <a:ahLst/>
            <a:cxnLst/>
            <a:rect l="l" t="t" r="r" b="b"/>
            <a:pathLst>
              <a:path w="5570599" h="4547634">
                <a:moveTo>
                  <a:pt x="5570599" y="0"/>
                </a:moveTo>
                <a:lnTo>
                  <a:pt x="0" y="0"/>
                </a:lnTo>
                <a:lnTo>
                  <a:pt x="0" y="4547634"/>
                </a:lnTo>
                <a:lnTo>
                  <a:pt x="5570599" y="4547634"/>
                </a:lnTo>
                <a:lnTo>
                  <a:pt x="5570599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700908">
            <a:off x="14460031" y="7285373"/>
            <a:ext cx="5598538" cy="1455620"/>
          </a:xfrm>
          <a:custGeom>
            <a:avLst/>
            <a:gdLst/>
            <a:ahLst/>
            <a:cxnLst/>
            <a:rect l="l" t="t" r="r" b="b"/>
            <a:pathLst>
              <a:path w="5598538" h="1455620">
                <a:moveTo>
                  <a:pt x="0" y="0"/>
                </a:moveTo>
                <a:lnTo>
                  <a:pt x="5598538" y="0"/>
                </a:lnTo>
                <a:lnTo>
                  <a:pt x="5598538" y="1455620"/>
                </a:lnTo>
                <a:lnTo>
                  <a:pt x="0" y="14556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73815" y="1184838"/>
            <a:ext cx="5407335" cy="7205274"/>
          </a:xfrm>
          <a:custGeom>
            <a:avLst/>
            <a:gdLst/>
            <a:ahLst/>
            <a:cxnLst/>
            <a:rect l="l" t="t" r="r" b="b"/>
            <a:pathLst>
              <a:path w="5407335" h="7205274">
                <a:moveTo>
                  <a:pt x="0" y="0"/>
                </a:moveTo>
                <a:lnTo>
                  <a:pt x="5407335" y="0"/>
                </a:lnTo>
                <a:lnTo>
                  <a:pt x="5407335" y="7205274"/>
                </a:lnTo>
                <a:lnTo>
                  <a:pt x="0" y="720527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2810726"/>
            <a:ext cx="9168915" cy="2886776"/>
            <a:chOff x="0" y="0"/>
            <a:chExt cx="12225220" cy="3849035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12225220" cy="175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D49E26"/>
                  </a:solidFill>
                  <a:latin typeface="Crimson Roman"/>
                </a:rPr>
                <a:t>Цель проекта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53585"/>
              <a:ext cx="12225220" cy="1695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84">
                  <a:solidFill>
                    <a:srgbClr val="665D5A"/>
                  </a:solidFill>
                  <a:latin typeface="Roboto Italics"/>
                </a:rPr>
                <a:t>Оказание бесплатной помощи пенсионерам и жителям с ограниченными возможностями в сборе и выносе мусора и вторсырья от двери квартиры.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897210" y="-933172"/>
            <a:ext cx="4408980" cy="3599331"/>
          </a:xfrm>
          <a:custGeom>
            <a:avLst/>
            <a:gdLst/>
            <a:ahLst/>
            <a:cxnLst/>
            <a:rect l="l" t="t" r="r" b="b"/>
            <a:pathLst>
              <a:path w="4408980" h="3599331">
                <a:moveTo>
                  <a:pt x="0" y="0"/>
                </a:moveTo>
                <a:lnTo>
                  <a:pt x="4408979" y="0"/>
                </a:lnTo>
                <a:lnTo>
                  <a:pt x="4408979" y="3599330"/>
                </a:lnTo>
                <a:lnTo>
                  <a:pt x="0" y="359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700908">
            <a:off x="13580211" y="1906729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2621" y="1298801"/>
            <a:ext cx="5757626" cy="3844699"/>
          </a:xfrm>
          <a:custGeom>
            <a:avLst/>
            <a:gdLst/>
            <a:ahLst/>
            <a:cxnLst/>
            <a:rect l="l" t="t" r="r" b="b"/>
            <a:pathLst>
              <a:path w="5757626" h="3844699">
                <a:moveTo>
                  <a:pt x="0" y="0"/>
                </a:moveTo>
                <a:lnTo>
                  <a:pt x="5757626" y="0"/>
                </a:lnTo>
                <a:lnTo>
                  <a:pt x="5757626" y="3844699"/>
                </a:lnTo>
                <a:lnTo>
                  <a:pt x="0" y="384469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18988" y="1298801"/>
            <a:ext cx="5110522" cy="3844699"/>
          </a:xfrm>
          <a:custGeom>
            <a:avLst/>
            <a:gdLst/>
            <a:ahLst/>
            <a:cxnLst/>
            <a:rect l="l" t="t" r="r" b="b"/>
            <a:pathLst>
              <a:path w="5110522" h="3844699">
                <a:moveTo>
                  <a:pt x="0" y="0"/>
                </a:moveTo>
                <a:lnTo>
                  <a:pt x="5110522" y="0"/>
                </a:lnTo>
                <a:lnTo>
                  <a:pt x="5110522" y="3844699"/>
                </a:lnTo>
                <a:lnTo>
                  <a:pt x="0" y="384469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91460" y="1298801"/>
            <a:ext cx="2566290" cy="3844699"/>
          </a:xfrm>
          <a:custGeom>
            <a:avLst/>
            <a:gdLst/>
            <a:ahLst/>
            <a:cxnLst/>
            <a:rect l="l" t="t" r="r" b="b"/>
            <a:pathLst>
              <a:path w="2566290" h="3844699">
                <a:moveTo>
                  <a:pt x="0" y="0"/>
                </a:moveTo>
                <a:lnTo>
                  <a:pt x="2566289" y="0"/>
                </a:lnTo>
                <a:lnTo>
                  <a:pt x="2566289" y="3844699"/>
                </a:lnTo>
                <a:lnTo>
                  <a:pt x="0" y="384469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02621" y="5485321"/>
            <a:ext cx="5757626" cy="3838417"/>
          </a:xfrm>
          <a:custGeom>
            <a:avLst/>
            <a:gdLst/>
            <a:ahLst/>
            <a:cxnLst/>
            <a:rect l="l" t="t" r="r" b="b"/>
            <a:pathLst>
              <a:path w="5757626" h="3838417">
                <a:moveTo>
                  <a:pt x="0" y="0"/>
                </a:moveTo>
                <a:lnTo>
                  <a:pt x="5757626" y="0"/>
                </a:lnTo>
                <a:lnTo>
                  <a:pt x="5757626" y="3838417"/>
                </a:lnTo>
                <a:lnTo>
                  <a:pt x="0" y="383841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318988" y="5699176"/>
            <a:ext cx="10430204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1"/>
              </a:lnSpc>
            </a:pPr>
            <a:r>
              <a:rPr lang="en-US" sz="3676" spc="110" dirty="0" err="1">
                <a:solidFill>
                  <a:srgbClr val="D49E26"/>
                </a:solidFill>
                <a:latin typeface="Crimson Roman Bold Italics"/>
              </a:rPr>
              <a:t>Участники</a:t>
            </a:r>
            <a:r>
              <a:rPr lang="en-US" sz="3676" spc="110" dirty="0">
                <a:solidFill>
                  <a:srgbClr val="D49E26"/>
                </a:solidFill>
                <a:latin typeface="Crimson Roman Bold Italics"/>
              </a:rPr>
              <a:t> </a:t>
            </a:r>
            <a:r>
              <a:rPr lang="en-US" sz="3676" spc="110" dirty="0" err="1">
                <a:solidFill>
                  <a:srgbClr val="D49E26"/>
                </a:solidFill>
                <a:latin typeface="Crimson Roman Bold Italics"/>
              </a:rPr>
              <a:t>проекта</a:t>
            </a:r>
            <a:r>
              <a:rPr lang="en-US" sz="3676" spc="110" dirty="0">
                <a:solidFill>
                  <a:srgbClr val="D49E26"/>
                </a:solidFill>
                <a:latin typeface="Crimson Roman Bold Italics"/>
              </a:rPr>
              <a:t>:</a:t>
            </a:r>
          </a:p>
          <a:p>
            <a:pPr>
              <a:lnSpc>
                <a:spcPts val="3571"/>
              </a:lnSpc>
            </a:pPr>
            <a:endParaRPr dirty="0"/>
          </a:p>
          <a:p>
            <a:pPr>
              <a:lnSpc>
                <a:spcPts val="3571"/>
              </a:lnSpc>
            </a:pP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Экологическое</a:t>
            </a:r>
            <a:r>
              <a:rPr lang="en-US" sz="2976" spc="89" dirty="0">
                <a:solidFill>
                  <a:srgbClr val="665D5A"/>
                </a:solidFill>
                <a:latin typeface="Roboto"/>
              </a:rPr>
              <a:t> </a:t>
            </a: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движение</a:t>
            </a:r>
            <a:r>
              <a:rPr lang="en-US" sz="2976" spc="89" dirty="0">
                <a:solidFill>
                  <a:srgbClr val="665D5A"/>
                </a:solidFill>
                <a:latin typeface="Roboto"/>
              </a:rPr>
              <a:t> «</a:t>
            </a: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ЭкоКурск</a:t>
            </a:r>
            <a:r>
              <a:rPr lang="en-US" sz="2976" spc="89" dirty="0">
                <a:solidFill>
                  <a:srgbClr val="665D5A"/>
                </a:solidFill>
                <a:latin typeface="Roboto"/>
              </a:rPr>
              <a:t>»</a:t>
            </a:r>
          </a:p>
          <a:p>
            <a:pPr>
              <a:lnSpc>
                <a:spcPts val="3571"/>
              </a:lnSpc>
            </a:pPr>
            <a:endParaRPr dirty="0"/>
          </a:p>
          <a:p>
            <a:pPr>
              <a:lnSpc>
                <a:spcPts val="3571"/>
              </a:lnSpc>
            </a:pP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Ресурсный</a:t>
            </a:r>
            <a:r>
              <a:rPr lang="en-US" sz="2976" spc="89" dirty="0">
                <a:solidFill>
                  <a:srgbClr val="665D5A"/>
                </a:solidFill>
                <a:latin typeface="Roboto"/>
              </a:rPr>
              <a:t> </a:t>
            </a: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центр</a:t>
            </a:r>
            <a:r>
              <a:rPr lang="en-US" sz="2976" spc="89" dirty="0">
                <a:solidFill>
                  <a:srgbClr val="665D5A"/>
                </a:solidFill>
                <a:latin typeface="Roboto"/>
              </a:rPr>
              <a:t> </a:t>
            </a: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добровольчества</a:t>
            </a:r>
            <a:r>
              <a:rPr lang="en-US" sz="2976" spc="89" dirty="0">
                <a:solidFill>
                  <a:srgbClr val="665D5A"/>
                </a:solidFill>
                <a:latin typeface="Roboto"/>
              </a:rPr>
              <a:t> </a:t>
            </a: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Курской</a:t>
            </a:r>
            <a:r>
              <a:rPr lang="en-US" sz="2976" spc="89" dirty="0">
                <a:solidFill>
                  <a:srgbClr val="665D5A"/>
                </a:solidFill>
                <a:latin typeface="Roboto"/>
              </a:rPr>
              <a:t> </a:t>
            </a: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области</a:t>
            </a:r>
            <a:endParaRPr lang="en-US" sz="2976" spc="89" dirty="0">
              <a:solidFill>
                <a:srgbClr val="665D5A"/>
              </a:solidFill>
              <a:latin typeface="Roboto"/>
            </a:endParaRPr>
          </a:p>
          <a:p>
            <a:pPr>
              <a:lnSpc>
                <a:spcPts val="3571"/>
              </a:lnSpc>
            </a:pPr>
            <a:endParaRPr dirty="0"/>
          </a:p>
          <a:p>
            <a:pPr>
              <a:lnSpc>
                <a:spcPts val="3571"/>
              </a:lnSpc>
            </a:pPr>
            <a:r>
              <a:rPr lang="en-US" sz="2976" spc="89" dirty="0">
                <a:solidFill>
                  <a:srgbClr val="665D5A"/>
                </a:solidFill>
                <a:latin typeface="Roboto"/>
              </a:rPr>
              <a:t>АО «САБ </a:t>
            </a: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по</a:t>
            </a:r>
            <a:r>
              <a:rPr lang="en-US" sz="2976" spc="89" dirty="0">
                <a:solidFill>
                  <a:srgbClr val="665D5A"/>
                </a:solidFill>
                <a:latin typeface="Roboto"/>
              </a:rPr>
              <a:t> </a:t>
            </a: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уборке</a:t>
            </a:r>
            <a:r>
              <a:rPr lang="en-US" sz="2976" spc="89" dirty="0">
                <a:solidFill>
                  <a:srgbClr val="665D5A"/>
                </a:solidFill>
                <a:latin typeface="Roboto"/>
              </a:rPr>
              <a:t> </a:t>
            </a: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города</a:t>
            </a:r>
            <a:r>
              <a:rPr lang="en-US" sz="2976" spc="89" dirty="0">
                <a:solidFill>
                  <a:srgbClr val="665D5A"/>
                </a:solidFill>
                <a:latin typeface="Roboto"/>
              </a:rPr>
              <a:t> </a:t>
            </a:r>
            <a:r>
              <a:rPr lang="en-US" sz="2976" spc="89" dirty="0" err="1">
                <a:solidFill>
                  <a:srgbClr val="665D5A"/>
                </a:solidFill>
                <a:latin typeface="Roboto"/>
              </a:rPr>
              <a:t>Курска</a:t>
            </a:r>
            <a:r>
              <a:rPr lang="en-US" sz="2976" spc="89" dirty="0">
                <a:solidFill>
                  <a:srgbClr val="665D5A"/>
                </a:solidFill>
                <a:latin typeface="Roboto"/>
              </a:rPr>
              <a:t>»</a:t>
            </a:r>
          </a:p>
          <a:p>
            <a:pPr>
              <a:lnSpc>
                <a:spcPts val="3571"/>
              </a:lnSpc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01554" y="-3213685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495484">
            <a:off x="-1962992" y="-1880488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16098" y="4186483"/>
            <a:ext cx="7427902" cy="119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8325">
                <a:solidFill>
                  <a:srgbClr val="D49E26"/>
                </a:solidFill>
                <a:latin typeface="Crimson Roman"/>
              </a:rPr>
              <a:t>Задачи проекта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480" y="2599178"/>
            <a:ext cx="6128967" cy="603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89">
                <a:solidFill>
                  <a:srgbClr val="665D5A"/>
                </a:solidFill>
                <a:latin typeface="Roboto"/>
              </a:rPr>
              <a:t>1. Организовать сбор заявок от нуждающихся в помощи.</a:t>
            </a:r>
          </a:p>
          <a:p>
            <a:pPr>
              <a:lnSpc>
                <a:spcPts val="3600"/>
              </a:lnSpc>
            </a:pPr>
            <a:endParaRPr/>
          </a:p>
          <a:p>
            <a:pPr>
              <a:lnSpc>
                <a:spcPts val="3600"/>
              </a:lnSpc>
            </a:pPr>
            <a:r>
              <a:rPr lang="en-US" sz="3000" spc="89">
                <a:solidFill>
                  <a:srgbClr val="665D5A"/>
                </a:solidFill>
                <a:latin typeface="Roboto"/>
              </a:rPr>
              <a:t>2. Сформировать базу заявок и продумать оптимальный маршрут для машины с волонтерами.</a:t>
            </a:r>
          </a:p>
          <a:p>
            <a:pPr>
              <a:lnSpc>
                <a:spcPts val="3600"/>
              </a:lnSpc>
            </a:pPr>
            <a:endParaRPr/>
          </a:p>
          <a:p>
            <a:pPr>
              <a:lnSpc>
                <a:spcPts val="3600"/>
              </a:lnSpc>
            </a:pPr>
            <a:r>
              <a:rPr lang="en-US" sz="3000" spc="89">
                <a:solidFill>
                  <a:srgbClr val="665D5A"/>
                </a:solidFill>
                <a:latin typeface="Roboto"/>
              </a:rPr>
              <a:t>3.Организовать постоянную помощь заявителям. </a:t>
            </a:r>
          </a:p>
          <a:p>
            <a:pPr>
              <a:lnSpc>
                <a:spcPts val="2879"/>
              </a:lnSpc>
            </a:pPr>
            <a:endParaRPr/>
          </a:p>
          <a:p>
            <a:pPr>
              <a:lnSpc>
                <a:spcPts val="2879"/>
              </a:lnSpc>
            </a:pPr>
            <a:endParaRPr/>
          </a:p>
          <a:p>
            <a:pPr>
              <a:lnSpc>
                <a:spcPts val="2879"/>
              </a:lnSpc>
            </a:pPr>
            <a:endParaRPr/>
          </a:p>
          <a:p>
            <a:pPr>
              <a:lnSpc>
                <a:spcPts val="2879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4602660" y="-921565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6" y="0"/>
                </a:lnTo>
                <a:lnTo>
                  <a:pt x="8536036" y="6968509"/>
                </a:lnTo>
                <a:lnTo>
                  <a:pt x="0" y="69685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778055">
            <a:off x="-2650389" y="6219141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7266541" cy="10287000"/>
          </a:xfrm>
          <a:custGeom>
            <a:avLst/>
            <a:gdLst/>
            <a:ahLst/>
            <a:cxnLst/>
            <a:rect l="l" t="t" r="r" b="b"/>
            <a:pathLst>
              <a:path w="7266541" h="10287000">
                <a:moveTo>
                  <a:pt x="0" y="0"/>
                </a:moveTo>
                <a:lnTo>
                  <a:pt x="7266541" y="0"/>
                </a:lnTo>
                <a:lnTo>
                  <a:pt x="72665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r="-617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84835" y="687642"/>
            <a:ext cx="9545194" cy="944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Сбор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осуществляется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участниками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проекта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(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волонтерами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и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сотрудниками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САБ) в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пакетированном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виде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от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квартир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жителей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.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Далее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собранные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отходы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перемещаются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в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контейнеры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для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мусора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, а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собранное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вторсырье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отправляется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на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переработку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.</a:t>
            </a:r>
          </a:p>
          <a:p>
            <a:pPr>
              <a:lnSpc>
                <a:spcPts val="2879"/>
              </a:lnSpc>
            </a:pPr>
            <a:endParaRPr dirty="0"/>
          </a:p>
          <a:p>
            <a:pPr>
              <a:lnSpc>
                <a:spcPts val="3119"/>
              </a:lnSpc>
            </a:pPr>
            <a:r>
              <a:rPr lang="en-US" sz="2599" spc="77" dirty="0" err="1">
                <a:solidFill>
                  <a:srgbClr val="665D5A"/>
                </a:solidFill>
                <a:latin typeface="Roboto Bold Italics"/>
              </a:rPr>
              <a:t>Механизм</a:t>
            </a:r>
            <a:r>
              <a:rPr lang="en-US" sz="2599" spc="77" dirty="0">
                <a:solidFill>
                  <a:srgbClr val="665D5A"/>
                </a:solidFill>
                <a:latin typeface="Roboto Bold Italics"/>
              </a:rPr>
              <a:t> </a:t>
            </a:r>
            <a:r>
              <a:rPr lang="en-US" sz="2599" spc="77" dirty="0" err="1">
                <a:solidFill>
                  <a:srgbClr val="665D5A"/>
                </a:solidFill>
                <a:latin typeface="Roboto Bold Italics"/>
              </a:rPr>
              <a:t>работа</a:t>
            </a:r>
            <a:r>
              <a:rPr lang="en-US" sz="2599" spc="77" dirty="0">
                <a:solidFill>
                  <a:srgbClr val="665D5A"/>
                </a:solidFill>
                <a:latin typeface="Roboto Bold Italics"/>
              </a:rPr>
              <a:t> </a:t>
            </a:r>
            <a:r>
              <a:rPr lang="en-US" sz="2599" spc="77" dirty="0" err="1">
                <a:solidFill>
                  <a:srgbClr val="665D5A"/>
                </a:solidFill>
                <a:latin typeface="Roboto Bold Italics"/>
              </a:rPr>
              <a:t>проекта</a:t>
            </a:r>
            <a:r>
              <a:rPr lang="en-US" sz="2599" spc="77" dirty="0">
                <a:solidFill>
                  <a:srgbClr val="665D5A"/>
                </a:solidFill>
                <a:latin typeface="Roboto Bold Italics"/>
              </a:rPr>
              <a:t>:</a:t>
            </a:r>
          </a:p>
          <a:p>
            <a:pPr>
              <a:lnSpc>
                <a:spcPts val="3119"/>
              </a:lnSpc>
            </a:pPr>
            <a:endParaRPr dirty="0"/>
          </a:p>
          <a:p>
            <a:pPr>
              <a:lnSpc>
                <a:spcPts val="2879"/>
              </a:lnSpc>
            </a:pPr>
            <a:r>
              <a:rPr lang="en-US" sz="2400" spc="72" dirty="0" err="1">
                <a:solidFill>
                  <a:srgbClr val="665D5A"/>
                </a:solidFill>
                <a:latin typeface="Roboto Bold Italics"/>
              </a:rPr>
              <a:t>Оповещение</a:t>
            </a:r>
            <a:r>
              <a:rPr lang="en-US" sz="2400" spc="72" dirty="0">
                <a:solidFill>
                  <a:srgbClr val="665D5A"/>
                </a:solidFill>
                <a:latin typeface="Roboto Bold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Bold Italics"/>
              </a:rPr>
              <a:t>населения</a:t>
            </a:r>
            <a:r>
              <a:rPr lang="en-US" sz="2400" spc="72" dirty="0">
                <a:solidFill>
                  <a:srgbClr val="665D5A"/>
                </a:solidFill>
                <a:latin typeface="Roboto Bold Italics"/>
              </a:rPr>
              <a:t> о </a:t>
            </a:r>
            <a:r>
              <a:rPr lang="en-US" sz="2400" spc="72" dirty="0" err="1">
                <a:solidFill>
                  <a:srgbClr val="665D5A"/>
                </a:solidFill>
                <a:latin typeface="Roboto Bold Italics"/>
              </a:rPr>
              <a:t>проекта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–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листовки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,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плакаты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, СМИ. </a:t>
            </a:r>
          </a:p>
          <a:p>
            <a:pPr>
              <a:lnSpc>
                <a:spcPts val="2879"/>
              </a:lnSpc>
            </a:pP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Сбор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заявок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–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по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телефону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РЦД (37-01-59), с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занесением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в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таблицу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.</a:t>
            </a:r>
          </a:p>
          <a:p>
            <a:pPr>
              <a:lnSpc>
                <a:spcPts val="2879"/>
              </a:lnSpc>
            </a:pPr>
            <a:endParaRPr dirty="0"/>
          </a:p>
          <a:p>
            <a:pPr>
              <a:lnSpc>
                <a:spcPts val="2879"/>
              </a:lnSpc>
            </a:pPr>
            <a:r>
              <a:rPr lang="en-US" sz="2400" spc="72" dirty="0" err="1">
                <a:solidFill>
                  <a:srgbClr val="665D5A"/>
                </a:solidFill>
                <a:latin typeface="Roboto Bold Italics"/>
              </a:rPr>
              <a:t>Составление</a:t>
            </a:r>
            <a:r>
              <a:rPr lang="en-US" sz="2400" spc="72" dirty="0">
                <a:solidFill>
                  <a:srgbClr val="665D5A"/>
                </a:solidFill>
                <a:latin typeface="Roboto Bold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Bold Italics"/>
              </a:rPr>
              <a:t>маршрута</a:t>
            </a:r>
            <a:r>
              <a:rPr lang="en-US" sz="2400" spc="72" dirty="0">
                <a:solidFill>
                  <a:srgbClr val="665D5A"/>
                </a:solidFill>
                <a:latin typeface="Roboto Bold Italics"/>
              </a:rPr>
              <a:t>.</a:t>
            </a:r>
          </a:p>
          <a:p>
            <a:pPr>
              <a:lnSpc>
                <a:spcPts val="2879"/>
              </a:lnSpc>
            </a:pP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Волонтеры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составляют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маршрут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следования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машины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.</a:t>
            </a:r>
          </a:p>
          <a:p>
            <a:pPr>
              <a:lnSpc>
                <a:spcPts val="2879"/>
              </a:lnSpc>
            </a:pPr>
            <a:endParaRPr dirty="0"/>
          </a:p>
          <a:p>
            <a:pPr>
              <a:lnSpc>
                <a:spcPts val="2879"/>
              </a:lnSpc>
            </a:pPr>
            <a:r>
              <a:rPr lang="en-US" sz="2400" spc="72" dirty="0" err="1">
                <a:solidFill>
                  <a:srgbClr val="665D5A"/>
                </a:solidFill>
                <a:latin typeface="Roboto Bold Italics"/>
              </a:rPr>
              <a:t>Предоставление</a:t>
            </a:r>
            <a:r>
              <a:rPr lang="en-US" sz="2400" spc="72" dirty="0">
                <a:solidFill>
                  <a:srgbClr val="665D5A"/>
                </a:solidFill>
                <a:latin typeface="Roboto Bold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Bold Italics"/>
              </a:rPr>
              <a:t>помощи</a:t>
            </a:r>
            <a:r>
              <a:rPr lang="en-US" sz="2400" spc="72" dirty="0">
                <a:solidFill>
                  <a:srgbClr val="665D5A"/>
                </a:solidFill>
                <a:latin typeface="Roboto Bold Italics"/>
              </a:rPr>
              <a:t>. </a:t>
            </a:r>
          </a:p>
          <a:p>
            <a:pPr>
              <a:lnSpc>
                <a:spcPts val="2879"/>
              </a:lnSpc>
            </a:pP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После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получения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заявки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,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сотрудники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«САБ» и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волонтеры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,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имея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список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и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контакты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благополучателей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,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отправляются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по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адресам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. </a:t>
            </a:r>
          </a:p>
          <a:p>
            <a:pPr>
              <a:lnSpc>
                <a:spcPts val="2879"/>
              </a:lnSpc>
            </a:pPr>
            <a:endParaRPr dirty="0"/>
          </a:p>
          <a:p>
            <a:pPr>
              <a:lnSpc>
                <a:spcPts val="2879"/>
              </a:lnSpc>
            </a:pPr>
            <a:r>
              <a:rPr lang="en-US" sz="2400" spc="72" dirty="0" err="1">
                <a:solidFill>
                  <a:srgbClr val="665D5A"/>
                </a:solidFill>
                <a:latin typeface="Roboto Bold Italics"/>
              </a:rPr>
              <a:t>Безопасность</a:t>
            </a:r>
            <a:r>
              <a:rPr lang="en-US" sz="2400" spc="72" dirty="0">
                <a:solidFill>
                  <a:srgbClr val="665D5A"/>
                </a:solidFill>
                <a:latin typeface="Roboto Bold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Bold Italics"/>
              </a:rPr>
              <a:t>благополучателей</a:t>
            </a:r>
            <a:r>
              <a:rPr lang="en-US" sz="2400" spc="72" dirty="0">
                <a:solidFill>
                  <a:srgbClr val="665D5A"/>
                </a:solidFill>
                <a:latin typeface="Roboto Bold Italics"/>
              </a:rPr>
              <a:t>.</a:t>
            </a:r>
          </a:p>
          <a:p>
            <a:pPr>
              <a:lnSpc>
                <a:spcPts val="2879"/>
              </a:lnSpc>
            </a:pP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Все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участники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акции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носят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брендированную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одежду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.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Для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того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,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чтобы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исключить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контакт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–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после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звонка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в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домофон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,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благополучатель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выставляет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пакеты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за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дверь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, а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волонтеры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забирают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 </a:t>
            </a:r>
            <a:r>
              <a:rPr lang="en-US" sz="2400" spc="72" dirty="0" err="1">
                <a:solidFill>
                  <a:srgbClr val="665D5A"/>
                </a:solidFill>
                <a:latin typeface="Roboto Italics"/>
              </a:rPr>
              <a:t>их</a:t>
            </a:r>
            <a:r>
              <a:rPr lang="en-US" sz="2400" spc="72" dirty="0">
                <a:solidFill>
                  <a:srgbClr val="665D5A"/>
                </a:solidFill>
                <a:latin typeface="Roboto Italics"/>
              </a:rPr>
              <a:t>.  </a:t>
            </a:r>
          </a:p>
          <a:p>
            <a:pPr marL="0" lvl="0" indent="0" algn="l">
              <a:lnSpc>
                <a:spcPts val="2639"/>
              </a:lnSpc>
              <a:spcBef>
                <a:spcPct val="0"/>
              </a:spcBef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01554" y="-3213685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495484">
            <a:off x="-1962992" y="-1880488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66800" y="3467100"/>
            <a:ext cx="11582400" cy="2170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ru-RU" sz="8000" dirty="0" smtClean="0">
                <a:solidFill>
                  <a:srgbClr val="D49E26"/>
                </a:solidFill>
                <a:latin typeface="Crimson Roman"/>
              </a:rPr>
              <a:t>Результаты </a:t>
            </a:r>
          </a:p>
          <a:p>
            <a:pPr>
              <a:lnSpc>
                <a:spcPts val="8325"/>
              </a:lnSpc>
            </a:pPr>
            <a:r>
              <a:rPr lang="en-US" sz="8000" dirty="0" err="1" smtClean="0">
                <a:solidFill>
                  <a:srgbClr val="D49E26"/>
                </a:solidFill>
                <a:latin typeface="Crimson Roman"/>
              </a:rPr>
              <a:t>проекта</a:t>
            </a:r>
            <a:endParaRPr lang="en-US" sz="8000" dirty="0">
              <a:solidFill>
                <a:srgbClr val="D49E26"/>
              </a:solidFill>
              <a:latin typeface="Crimson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6286500"/>
            <a:ext cx="15240000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С ноября 2020 было обработано более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480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заявок от жителей города Курска. </a:t>
            </a:r>
          </a:p>
          <a:p>
            <a:endParaRPr lang="ru-RU" sz="2800" dirty="0" smtClean="0">
              <a:solidFill>
                <a:schemeClr val="bg2">
                  <a:lumMod val="25000"/>
                </a:schemeClr>
              </a:solidFill>
              <a:latin typeface="Roboto" charset="0"/>
              <a:ea typeface="Roboto" charset="0"/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Сегодня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более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140 заявителей получают помощь на постоянной основе.</a:t>
            </a:r>
          </a:p>
          <a:p>
            <a:endParaRPr lang="ru-RU" sz="2800" dirty="0" smtClean="0">
              <a:solidFill>
                <a:schemeClr val="bg2">
                  <a:lumMod val="25000"/>
                </a:schemeClr>
              </a:solidFill>
              <a:latin typeface="Roboto" charset="0"/>
              <a:ea typeface="Roboto" charset="0"/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Так,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202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3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Roboto" charset="0"/>
                <a:ea typeface="Roboto" charset="0"/>
              </a:rPr>
              <a:t>году помощь была оказана  7280 раз.</a:t>
            </a:r>
            <a:endParaRPr sz="2800" dirty="0">
              <a:solidFill>
                <a:schemeClr val="bg2">
                  <a:lumMod val="25000"/>
                </a:schemeClr>
              </a:solidFill>
              <a:latin typeface="Roboto" charset="0"/>
              <a:ea typeface="Roboto" charset="0"/>
            </a:endParaRPr>
          </a:p>
          <a:p>
            <a:pPr>
              <a:lnSpc>
                <a:spcPts val="2879"/>
              </a:lnSpc>
            </a:pPr>
            <a:endParaRPr dirty="0"/>
          </a:p>
          <a:p>
            <a:pPr>
              <a:lnSpc>
                <a:spcPts val="2879"/>
              </a:lnSpc>
            </a:pPr>
            <a:endParaRPr dirty="0"/>
          </a:p>
          <a:p>
            <a:pPr>
              <a:lnSpc>
                <a:spcPts val="2879"/>
              </a:lnSpc>
            </a:pPr>
            <a:endParaRPr dirty="0"/>
          </a:p>
        </p:txBody>
      </p:sp>
      <p:pic>
        <p:nvPicPr>
          <p:cNvPr id="1026" name="Picture 2" descr="F:\Катина папка\Эко\Наши проекты\Чистая помощь\Фото\_q7W00l5eE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21790" y="723900"/>
            <a:ext cx="742804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436927" y="-2563109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5"/>
                </a:lnTo>
                <a:lnTo>
                  <a:pt x="0" y="509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674608" y="-605429"/>
            <a:ext cx="6148131" cy="1598514"/>
          </a:xfrm>
          <a:custGeom>
            <a:avLst/>
            <a:gdLst/>
            <a:ahLst/>
            <a:cxnLst/>
            <a:rect l="l" t="t" r="r" b="b"/>
            <a:pathLst>
              <a:path w="6148131" h="1598514">
                <a:moveTo>
                  <a:pt x="0" y="0"/>
                </a:moveTo>
                <a:lnTo>
                  <a:pt x="6148131" y="0"/>
                </a:lnTo>
                <a:lnTo>
                  <a:pt x="6148131" y="1598515"/>
                </a:lnTo>
                <a:lnTo>
                  <a:pt x="0" y="159851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89356" y="-17972"/>
            <a:ext cx="5320710" cy="10370581"/>
          </a:xfrm>
          <a:custGeom>
            <a:avLst/>
            <a:gdLst/>
            <a:ahLst/>
            <a:cxnLst/>
            <a:rect l="l" t="t" r="r" b="b"/>
            <a:pathLst>
              <a:path w="5320710" h="10370581">
                <a:moveTo>
                  <a:pt x="0" y="0"/>
                </a:moveTo>
                <a:lnTo>
                  <a:pt x="5320710" y="0"/>
                </a:lnTo>
                <a:lnTo>
                  <a:pt x="5320710" y="10370582"/>
                </a:lnTo>
                <a:lnTo>
                  <a:pt x="0" y="1037058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24317" r="-562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62000" y="1409700"/>
            <a:ext cx="99060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Маленький акт доброты стоит больше, чем величайшее намерение.</a:t>
            </a:r>
            <a:endParaRPr lang="ru-RU" sz="6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Оскар </a:t>
            </a: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Уайльд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28700" y="6645059"/>
            <a:ext cx="7881183" cy="2613241"/>
            <a:chOff x="0" y="0"/>
            <a:chExt cx="10508243" cy="3484322"/>
          </a:xfrm>
        </p:grpSpPr>
        <p:sp>
          <p:nvSpPr>
            <p:cNvPr id="7" name="TextBox 7"/>
            <p:cNvSpPr txBox="1"/>
            <p:nvPr/>
          </p:nvSpPr>
          <p:spPr>
            <a:xfrm>
              <a:off x="0" y="2189796"/>
              <a:ext cx="10508243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79"/>
                </a:lnSpc>
              </a:pPr>
              <a:r>
                <a:rPr lang="en-US" sz="2899" spc="86" dirty="0" err="1">
                  <a:solidFill>
                    <a:srgbClr val="D49E26"/>
                  </a:solidFill>
                  <a:latin typeface="Roboto Bold"/>
                </a:rPr>
                <a:t>Телефонный</a:t>
              </a:r>
              <a:r>
                <a:rPr lang="en-US" sz="2899" spc="86" dirty="0">
                  <a:solidFill>
                    <a:srgbClr val="D49E26"/>
                  </a:solidFill>
                  <a:latin typeface="Roboto Bold"/>
                </a:rPr>
                <a:t> </a:t>
              </a:r>
              <a:r>
                <a:rPr lang="en-US" sz="2899" spc="86" dirty="0" err="1">
                  <a:solidFill>
                    <a:srgbClr val="D49E26"/>
                  </a:solidFill>
                  <a:latin typeface="Roboto Bold"/>
                </a:rPr>
                <a:t>номер</a:t>
              </a:r>
              <a:endParaRPr lang="en-US" sz="2899" spc="86" dirty="0">
                <a:solidFill>
                  <a:srgbClr val="D49E26"/>
                </a:solidFill>
                <a:latin typeface="Roboto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937163"/>
              <a:ext cx="10508243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spc="24">
                  <a:solidFill>
                    <a:srgbClr val="665D5A"/>
                  </a:solidFill>
                  <a:latin typeface="Roboto"/>
                </a:rPr>
                <a:t>+7 (920) 266-90-57,  37-01-59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0508243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79"/>
                </a:lnSpc>
              </a:pPr>
              <a:r>
                <a:rPr lang="en-US" sz="2899" spc="86" dirty="0" err="1">
                  <a:solidFill>
                    <a:srgbClr val="D49E26"/>
                  </a:solidFill>
                  <a:latin typeface="Roboto Bold"/>
                </a:rPr>
                <a:t>Группа</a:t>
              </a:r>
              <a:r>
                <a:rPr lang="en-US" sz="2899" spc="86" dirty="0">
                  <a:solidFill>
                    <a:srgbClr val="D49E26"/>
                  </a:solidFill>
                  <a:latin typeface="Roboto Bold"/>
                </a:rPr>
                <a:t> </a:t>
              </a:r>
              <a:r>
                <a:rPr lang="en-US" sz="2899" spc="86" dirty="0" err="1">
                  <a:solidFill>
                    <a:srgbClr val="D49E26"/>
                  </a:solidFill>
                  <a:latin typeface="Roboto Bold"/>
                </a:rPr>
                <a:t>экосообщества</a:t>
              </a:r>
              <a:r>
                <a:rPr lang="en-US" sz="2899" spc="86" dirty="0">
                  <a:solidFill>
                    <a:srgbClr val="D49E26"/>
                  </a:solidFill>
                  <a:latin typeface="Roboto Bold"/>
                </a:rPr>
                <a:t> “</a:t>
              </a:r>
              <a:r>
                <a:rPr lang="en-US" sz="2899" spc="86" dirty="0" err="1" smtClean="0">
                  <a:solidFill>
                    <a:srgbClr val="D49E26"/>
                  </a:solidFill>
                  <a:latin typeface="Roboto Bold"/>
                </a:rPr>
                <a:t>ЭкоКурск</a:t>
              </a:r>
              <a:r>
                <a:rPr lang="en-US" sz="2899" spc="86" dirty="0" smtClean="0">
                  <a:solidFill>
                    <a:srgbClr val="D49E26"/>
                  </a:solidFill>
                  <a:latin typeface="Roboto Bold"/>
                </a:rPr>
                <a:t>”</a:t>
              </a:r>
              <a:endParaRPr lang="en-US" sz="2899" spc="86" dirty="0">
                <a:solidFill>
                  <a:srgbClr val="D49E26"/>
                </a:solidFill>
                <a:latin typeface="Roboto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37842"/>
              <a:ext cx="10508243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spc="24">
                  <a:solidFill>
                    <a:srgbClr val="665D5A"/>
                  </a:solidFill>
                  <a:latin typeface="Roboto"/>
                </a:rPr>
                <a:t>https://vk.com/ecocitykursk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365</Words>
  <Application>Microsoft Office PowerPoint</Application>
  <PresentationFormat>Произвольный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Crimson Roman</vt:lpstr>
      <vt:lpstr>Roboto</vt:lpstr>
      <vt:lpstr>Roboto Bold</vt:lpstr>
      <vt:lpstr>Roboto Italics</vt:lpstr>
      <vt:lpstr>Calibri</vt:lpstr>
      <vt:lpstr>Crimson Roman Bold Italics</vt:lpstr>
      <vt:lpstr>Roboto Bold Italics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«Вторая жизнь»</dc:title>
  <cp:lastModifiedBy>sunrisesis@outlook.com</cp:lastModifiedBy>
  <cp:revision>5</cp:revision>
  <dcterms:created xsi:type="dcterms:W3CDTF">2006-08-16T00:00:00Z</dcterms:created>
  <dcterms:modified xsi:type="dcterms:W3CDTF">2024-05-24T11:14:29Z</dcterms:modified>
  <dc:identifier>DAF0WFQuYkI</dc:identifier>
</cp:coreProperties>
</file>