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10/21/2022</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10/21/2022</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10/21/2022</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10/21/2022</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10/21/2022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10/21/2022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10/21/2022</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10/21/2022</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10/21/2022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10/21/2022</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4.xml"/><Relationship Id="rId5" Type="http://schemas.openxmlformats.org/officeDocument/2006/relationships/image" Target="../media/image28.jp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sz="4800" b="1" dirty="0" smtClean="0"/>
              <a:t>«Очень добрые дети»</a:t>
            </a:r>
            <a:endParaRPr lang="ru-RU" sz="4800" b="1" dirty="0"/>
          </a:p>
        </p:txBody>
      </p:sp>
      <p:sp>
        <p:nvSpPr>
          <p:cNvPr id="3" name="Подзаголовок 2"/>
          <p:cNvSpPr>
            <a:spLocks noGrp="1"/>
          </p:cNvSpPr>
          <p:nvPr>
            <p:ph type="subTitle" idx="1"/>
          </p:nvPr>
        </p:nvSpPr>
        <p:spPr/>
        <p:txBody>
          <a:bodyPr>
            <a:noAutofit/>
          </a:bodyPr>
          <a:lstStyle/>
          <a:p>
            <a:r>
              <a:rPr lang="ru-RU" sz="2400" b="1" dirty="0" smtClean="0"/>
              <a:t>Волонтёрский отряд ГБОУ СОШ 474 Выборгского района</a:t>
            </a:r>
          </a:p>
          <a:p>
            <a:r>
              <a:rPr lang="ru-RU" sz="2400" b="1" dirty="0" smtClean="0"/>
              <a:t> Санкт-Петербурга </a:t>
            </a:r>
            <a:endParaRPr lang="ru-RU" sz="2400" b="1"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8035" y="216130"/>
            <a:ext cx="3167149" cy="3167149"/>
          </a:xfrm>
          <a:prstGeom prst="ellipse">
            <a:avLst/>
          </a:prstGeom>
        </p:spPr>
      </p:pic>
    </p:spTree>
    <p:extLst>
      <p:ext uri="{BB962C8B-B14F-4D97-AF65-F5344CB8AC3E}">
        <p14:creationId xmlns:p14="http://schemas.microsoft.com/office/powerpoint/2010/main" val="3001989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r>
              <a:rPr lang="ru-RU" dirty="0" smtClean="0"/>
              <a:t>Как всё начиналось?</a:t>
            </a:r>
            <a:endParaRPr lang="ru-RU" dirty="0"/>
          </a:p>
        </p:txBody>
      </p:sp>
      <p:sp>
        <p:nvSpPr>
          <p:cNvPr id="8" name="Текст 7"/>
          <p:cNvSpPr>
            <a:spLocks noGrp="1"/>
          </p:cNvSpPr>
          <p:nvPr>
            <p:ph type="body" idx="1"/>
          </p:nvPr>
        </p:nvSpPr>
        <p:spPr>
          <a:xfrm>
            <a:off x="794558" y="1787236"/>
            <a:ext cx="4035137" cy="1220478"/>
          </a:xfrm>
        </p:spPr>
        <p:txBody>
          <a:bodyPr>
            <a:noAutofit/>
          </a:bodyPr>
          <a:lstStyle/>
          <a:p>
            <a:r>
              <a:rPr lang="ru-RU" sz="1100" b="1" dirty="0" smtClean="0">
                <a:latin typeface="+mj-lt"/>
              </a:rPr>
              <a:t>Я часто сталкиваюсь с мнением о том, что о добрых делах говорить не нужно. Добро делается не для чего-то, а просто так. Сделал и забыл. Правильно! </a:t>
            </a:r>
          </a:p>
          <a:p>
            <a:r>
              <a:rPr lang="ru-RU" sz="1100" b="1" dirty="0" smtClean="0">
                <a:latin typeface="+mj-lt"/>
              </a:rPr>
              <a:t>И неправильно тоже! Наш отряд создавался в 2018 году. Тогда я принимала участие в конкурсе ДОБРО НЕ УХОДИТ НА КАНИКУЛЫ и поняла, что школе нужна команда для добрых дел!</a:t>
            </a:r>
            <a:endParaRPr lang="ru-RU" sz="1100" b="1" dirty="0">
              <a:latin typeface="+mj-lt"/>
            </a:endParaRPr>
          </a:p>
        </p:txBody>
      </p:sp>
      <p:pic>
        <p:nvPicPr>
          <p:cNvPr id="12" name="Объект 11"/>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8104"/>
          <a:stretch/>
        </p:blipFill>
        <p:spPr>
          <a:xfrm>
            <a:off x="900861" y="3055597"/>
            <a:ext cx="3862331" cy="3163088"/>
          </a:xfrm>
        </p:spPr>
      </p:pic>
      <p:sp>
        <p:nvSpPr>
          <p:cNvPr id="10" name="Текст 9"/>
          <p:cNvSpPr>
            <a:spLocks noGrp="1"/>
          </p:cNvSpPr>
          <p:nvPr>
            <p:ph type="body" sz="quarter" idx="3"/>
          </p:nvPr>
        </p:nvSpPr>
        <p:spPr>
          <a:xfrm>
            <a:off x="5233555" y="1685490"/>
            <a:ext cx="5868785" cy="1370107"/>
          </a:xfrm>
        </p:spPr>
        <p:txBody>
          <a:bodyPr>
            <a:normAutofit fontScale="92500" lnSpcReduction="10000"/>
          </a:bodyPr>
          <a:lstStyle/>
          <a:p>
            <a:r>
              <a:rPr lang="ru-RU" sz="1200" b="1" dirty="0" smtClean="0">
                <a:latin typeface="+mj-lt"/>
              </a:rPr>
              <a:t>В 2018 нас было всего 5 человек, в 2022 уже больше 40! За 4 года мы проделали огромную работу по привлечению к добровольчеству ребят из нашей школы, нашего посёлка, нашего города и нашей страны.</a:t>
            </a:r>
          </a:p>
          <a:p>
            <a:r>
              <a:rPr lang="ru-RU" sz="1200" b="1" dirty="0" smtClean="0">
                <a:latin typeface="+mj-lt"/>
              </a:rPr>
              <a:t>Мы сразу решили, что не ставим ограничений для работы – если нам хочет помочь ребёнок из другой школы или другого города – мы с радостью принимаем эту помощь. Сегодня дистанционно с нами работают ребята из Белгородской, Рязанской областей, из Крыма и Барнаула, из других школ и районов Петербурга</a:t>
            </a:r>
            <a:endParaRPr lang="ru-RU" sz="1200" b="1" dirty="0">
              <a:latin typeface="+mj-lt"/>
            </a:endParaRPr>
          </a:p>
        </p:txBody>
      </p:sp>
      <p:pic>
        <p:nvPicPr>
          <p:cNvPr id="13" name="Объект 12"/>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22052" t="28210" r="23403" b="8765"/>
          <a:stretch/>
        </p:blipFill>
        <p:spPr>
          <a:xfrm>
            <a:off x="5342757" y="3144415"/>
            <a:ext cx="5904363" cy="3074270"/>
          </a:xfrm>
        </p:spPr>
      </p:pic>
    </p:spTree>
    <p:extLst>
      <p:ext uri="{BB962C8B-B14F-4D97-AF65-F5344CB8AC3E}">
        <p14:creationId xmlns:p14="http://schemas.microsoft.com/office/powerpoint/2010/main" val="1134627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94313" y="364575"/>
            <a:ext cx="9561022" cy="1581714"/>
          </a:xfrm>
        </p:spPr>
        <p:txBody>
          <a:bodyPr>
            <a:normAutofit/>
          </a:bodyPr>
          <a:lstStyle/>
          <a:p>
            <a:r>
              <a:rPr lang="ru-RU" sz="3600" dirty="0" smtClean="0"/>
              <a:t>Как мы привлекаем волонтёров?</a:t>
            </a:r>
            <a:endParaRPr lang="ru-RU" sz="3600" dirty="0"/>
          </a:p>
        </p:txBody>
      </p:sp>
      <p:sp>
        <p:nvSpPr>
          <p:cNvPr id="3" name="Текст 2"/>
          <p:cNvSpPr>
            <a:spLocks noGrp="1"/>
          </p:cNvSpPr>
          <p:nvPr>
            <p:ph type="body" idx="1"/>
          </p:nvPr>
        </p:nvSpPr>
        <p:spPr>
          <a:xfrm>
            <a:off x="1001654" y="1155432"/>
            <a:ext cx="7545811" cy="1889192"/>
          </a:xfrm>
        </p:spPr>
        <p:txBody>
          <a:bodyPr>
            <a:normAutofit fontScale="77500" lnSpcReduction="20000"/>
          </a:bodyPr>
          <a:lstStyle/>
          <a:p>
            <a:r>
              <a:rPr lang="ru-RU" sz="1600" b="1" dirty="0" smtClean="0"/>
              <a:t>Вопрос о том, говорить или не говорить о своих добрых делах прозвучал не случайно! Большую роль в развитии отряда играет то, что мы рассказываем о своих добрых проектах. Мы постоянно говорим о том, что работать в них нетрудно, о том, что они нужны и что любой желающий может к нам присоединиться!</a:t>
            </a:r>
          </a:p>
          <a:p>
            <a:r>
              <a:rPr lang="ru-RU" sz="1600" b="1" dirty="0" smtClean="0"/>
              <a:t>Очень важную роль при этом играют медиа волонтёры отряда. За 4 года мы создали достаточно крепкий, сильный школьный медиа центр. Ребята снимают достойные видео ролики, ведут наши группы, анонсируют и освещают добрые дела. А параллельно участвуют в конкурсах и выигрывают их. В июне наша медиа команда была приглашена на медиа выпускной РДШ. Ребята прошли стажировки у известных журналистов и привезли в школу кубок и комплект техники для дальнейшей работы.</a:t>
            </a:r>
            <a:endParaRPr lang="ru-RU" sz="1600" b="1" dirty="0"/>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01654" y="3206953"/>
            <a:ext cx="4114800" cy="3086100"/>
          </a:xfrm>
        </p:spPr>
      </p:pic>
      <p:sp>
        <p:nvSpPr>
          <p:cNvPr id="5" name="Текст 4"/>
          <p:cNvSpPr>
            <a:spLocks noGrp="1"/>
          </p:cNvSpPr>
          <p:nvPr>
            <p:ph type="body" sz="quarter" idx="3"/>
          </p:nvPr>
        </p:nvSpPr>
        <p:spPr>
          <a:xfrm>
            <a:off x="5303520" y="5469141"/>
            <a:ext cx="2751513" cy="823912"/>
          </a:xfrm>
        </p:spPr>
        <p:txBody>
          <a:bodyPr>
            <a:normAutofit/>
          </a:bodyPr>
          <a:lstStyle/>
          <a:p>
            <a:r>
              <a:rPr lang="ru-RU" sz="1400" b="1" dirty="0" smtClean="0"/>
              <a:t>К работе в </a:t>
            </a:r>
            <a:r>
              <a:rPr lang="ru-RU" sz="1400" b="1" dirty="0" err="1" smtClean="0"/>
              <a:t>медийке</a:t>
            </a:r>
            <a:r>
              <a:rPr lang="ru-RU" sz="1400" b="1" dirty="0" smtClean="0"/>
              <a:t> мы начинаем привлекать ребят начиная с 1 класса</a:t>
            </a:r>
            <a:endParaRPr lang="ru-RU" sz="1400" b="1" dirty="0"/>
          </a:p>
        </p:txBody>
      </p:sp>
      <p:pic>
        <p:nvPicPr>
          <p:cNvPr id="9" name="Рисунок 8"/>
          <p:cNvPicPr>
            <a:picLocks noChangeAspect="1"/>
          </p:cNvPicPr>
          <p:nvPr/>
        </p:nvPicPr>
        <p:blipFill rotWithShape="1">
          <a:blip r:embed="rId3">
            <a:extLst>
              <a:ext uri="{28A0092B-C50C-407E-A947-70E740481C1C}">
                <a14:useLocalDpi xmlns:a14="http://schemas.microsoft.com/office/drawing/2010/main" val="0"/>
              </a:ext>
            </a:extLst>
          </a:blip>
          <a:srcRect l="17832" r="19693"/>
          <a:stretch/>
        </p:blipFill>
        <p:spPr>
          <a:xfrm>
            <a:off x="8738659" y="1939486"/>
            <a:ext cx="3193474" cy="2303389"/>
          </a:xfrm>
          <a:prstGeom prst="rect">
            <a:avLst/>
          </a:prstGeom>
        </p:spPr>
      </p:pic>
      <p:pic>
        <p:nvPicPr>
          <p:cNvPr id="10" name="Рисунок 9"/>
          <p:cNvPicPr>
            <a:picLocks noChangeAspect="1"/>
          </p:cNvPicPr>
          <p:nvPr/>
        </p:nvPicPr>
        <p:blipFill rotWithShape="1">
          <a:blip r:embed="rId4">
            <a:extLst>
              <a:ext uri="{28A0092B-C50C-407E-A947-70E740481C1C}">
                <a14:useLocalDpi xmlns:a14="http://schemas.microsoft.com/office/drawing/2010/main" val="0"/>
              </a:ext>
            </a:extLst>
          </a:blip>
          <a:srcRect l="10000" t="14297" r="13388" b="1889"/>
          <a:stretch/>
        </p:blipFill>
        <p:spPr>
          <a:xfrm>
            <a:off x="5228706" y="3235853"/>
            <a:ext cx="4488873" cy="2212962"/>
          </a:xfrm>
          <a:prstGeom prst="rect">
            <a:avLst/>
          </a:prstGeom>
        </p:spPr>
      </p:pic>
      <p:pic>
        <p:nvPicPr>
          <p:cNvPr id="8" name="Объект 7"/>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7927032" y="4625333"/>
            <a:ext cx="4005101" cy="1804798"/>
          </a:xfrm>
        </p:spPr>
      </p:pic>
    </p:spTree>
    <p:extLst>
      <p:ext uri="{BB962C8B-B14F-4D97-AF65-F5344CB8AC3E}">
        <p14:creationId xmlns:p14="http://schemas.microsoft.com/office/powerpoint/2010/main" val="486587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12820" y="670560"/>
            <a:ext cx="6718069" cy="908858"/>
          </a:xfrm>
        </p:spPr>
        <p:txBody>
          <a:bodyPr/>
          <a:lstStyle/>
          <a:p>
            <a:r>
              <a:rPr lang="ru-RU" dirty="0" smtClean="0"/>
              <a:t>Мы на сайте </a:t>
            </a:r>
            <a:r>
              <a:rPr lang="ru-RU" dirty="0" err="1" smtClean="0"/>
              <a:t>ДОБРО.ру</a:t>
            </a:r>
            <a:endParaRPr lang="ru-RU" dirty="0"/>
          </a:p>
        </p:txBody>
      </p:sp>
      <p:sp>
        <p:nvSpPr>
          <p:cNvPr id="3" name="Текст 2"/>
          <p:cNvSpPr>
            <a:spLocks noGrp="1"/>
          </p:cNvSpPr>
          <p:nvPr>
            <p:ph type="body" idx="1"/>
          </p:nvPr>
        </p:nvSpPr>
        <p:spPr>
          <a:xfrm>
            <a:off x="914409" y="1812175"/>
            <a:ext cx="5079991" cy="1195539"/>
          </a:xfrm>
        </p:spPr>
        <p:txBody>
          <a:bodyPr>
            <a:normAutofit fontScale="92500" lnSpcReduction="20000"/>
          </a:bodyPr>
          <a:lstStyle/>
          <a:p>
            <a:r>
              <a:rPr lang="ru-RU" sz="1400" b="1" dirty="0" smtClean="0"/>
              <a:t>Большим подспорьем для нас является сайт ДОБРО.РУ, на котором мы регистрируем свои проекты. Сначала мы им пользовались, чтобы начислять волонтёрские часы за работу своим ребятам, но сейчас привлекаем волонтёров для онлайн проектов, находим специалистов-консультантов, которые работают и помогают отряду за верифицированные часы.</a:t>
            </a:r>
            <a:endParaRPr lang="ru-RU" sz="1400" b="1" dirty="0"/>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14409" y="3132666"/>
            <a:ext cx="4854570" cy="3236380"/>
          </a:xfrm>
        </p:spPr>
      </p:pic>
      <p:sp>
        <p:nvSpPr>
          <p:cNvPr id="5" name="Текст 4"/>
          <p:cNvSpPr>
            <a:spLocks noGrp="1"/>
          </p:cNvSpPr>
          <p:nvPr>
            <p:ph type="body" sz="quarter" idx="3"/>
          </p:nvPr>
        </p:nvSpPr>
        <p:spPr>
          <a:xfrm>
            <a:off x="6400800" y="1812175"/>
            <a:ext cx="5105400" cy="1262042"/>
          </a:xfrm>
        </p:spPr>
        <p:txBody>
          <a:bodyPr>
            <a:normAutofit fontScale="70000" lnSpcReduction="20000"/>
          </a:bodyPr>
          <a:lstStyle/>
          <a:p>
            <a:r>
              <a:rPr lang="ru-RU" sz="1800" b="1" dirty="0" smtClean="0"/>
              <a:t>Мы с радостью принимаем помощь в организации и проведении акций. Ровно год назад мы отправили в дома престарелых несколько ящиков канцелярии, которую собрали в рамках акции «КРАСКИ РАДОСТИ» совместно с РДШ Выборгского района. К нам тогда присоединились многие школы района. Бабушки и дедушки остались довольны таким вниманием, всё, что мы собрали – им очень пригодилось!</a:t>
            </a:r>
            <a:endParaRPr lang="ru-RU" sz="1800" b="1" dirty="0"/>
          </a:p>
        </p:txBody>
      </p:sp>
      <p:pic>
        <p:nvPicPr>
          <p:cNvPr id="8" name="Объект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400800" y="3132665"/>
            <a:ext cx="2410691" cy="3214255"/>
          </a:xfrm>
        </p:spPr>
      </p:pic>
      <p:pic>
        <p:nvPicPr>
          <p:cNvPr id="9" name="Рисунок 8"/>
          <p:cNvPicPr>
            <a:picLocks noChangeAspect="1"/>
          </p:cNvPicPr>
          <p:nvPr/>
        </p:nvPicPr>
        <p:blipFill rotWithShape="1">
          <a:blip r:embed="rId4">
            <a:extLst>
              <a:ext uri="{28A0092B-C50C-407E-A947-70E740481C1C}">
                <a14:useLocalDpi xmlns:a14="http://schemas.microsoft.com/office/drawing/2010/main" val="0"/>
              </a:ext>
            </a:extLst>
          </a:blip>
          <a:srcRect t="17818"/>
          <a:stretch/>
        </p:blipFill>
        <p:spPr>
          <a:xfrm>
            <a:off x="8677334" y="3121601"/>
            <a:ext cx="2953555" cy="3236381"/>
          </a:xfrm>
          <a:prstGeom prst="rect">
            <a:avLst/>
          </a:prstGeom>
        </p:spPr>
      </p:pic>
    </p:spTree>
    <p:extLst>
      <p:ext uri="{BB962C8B-B14F-4D97-AF65-F5344CB8AC3E}">
        <p14:creationId xmlns:p14="http://schemas.microsoft.com/office/powerpoint/2010/main" val="942700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90754" y="266007"/>
            <a:ext cx="4265815" cy="1093124"/>
          </a:xfrm>
        </p:spPr>
        <p:txBody>
          <a:bodyPr/>
          <a:lstStyle/>
          <a:p>
            <a:r>
              <a:rPr lang="ru-RU" dirty="0" smtClean="0"/>
              <a:t>Наши проекты</a:t>
            </a:r>
            <a:endParaRPr lang="ru-RU" dirty="0"/>
          </a:p>
        </p:txBody>
      </p:sp>
      <p:sp>
        <p:nvSpPr>
          <p:cNvPr id="3" name="Текст 2"/>
          <p:cNvSpPr>
            <a:spLocks noGrp="1"/>
          </p:cNvSpPr>
          <p:nvPr>
            <p:ph type="body" idx="1"/>
          </p:nvPr>
        </p:nvSpPr>
        <p:spPr/>
        <p:txBody>
          <a:bodyPr>
            <a:normAutofit fontScale="77500" lnSpcReduction="20000"/>
          </a:bodyPr>
          <a:lstStyle/>
          <a:p>
            <a:r>
              <a:rPr lang="ru-RU" sz="1600" b="1" dirty="0" smtClean="0"/>
              <a:t>Проект направлен на развитие добровольчества в регионе, на привлечение к волонтёрской деятельности детей. Что делаем? Развиваем творческие способности ребят: создаём открытки, картинки, поделки, видео ролики и отправляем людям, которые сейчас нуждаются в поддержке.</a:t>
            </a:r>
            <a:endParaRPr lang="ru-RU" sz="1600" b="1" dirty="0"/>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14409" y="3132585"/>
            <a:ext cx="2796778" cy="3086100"/>
          </a:xfrm>
        </p:spPr>
      </p:pic>
      <p:sp>
        <p:nvSpPr>
          <p:cNvPr id="5" name="Текст 4"/>
          <p:cNvSpPr>
            <a:spLocks noGrp="1"/>
          </p:cNvSpPr>
          <p:nvPr>
            <p:ph type="body" sz="quarter" idx="3"/>
          </p:nvPr>
        </p:nvSpPr>
        <p:spPr>
          <a:xfrm>
            <a:off x="5994400" y="2183802"/>
            <a:ext cx="5511800" cy="823912"/>
          </a:xfrm>
        </p:spPr>
        <p:txBody>
          <a:bodyPr>
            <a:normAutofit fontScale="62500" lnSpcReduction="20000"/>
          </a:bodyPr>
          <a:lstStyle/>
          <a:p>
            <a:r>
              <a:rPr lang="ru-RU" sz="1800" b="1" dirty="0" smtClean="0"/>
              <a:t>Кто может принять участие? Любой желающий! Приурочено ли это к праздникам? Не всегда! На праздники мы отправляем поздравления, конечно. Но открытки с тёплыми словами летят в интернаты и просто так, без повода. Сейчас, например, ребята делают послания с использованием сухих листьев. Недавно мы отправили партию рисунков и писем на Донбасс. Просто так, для поддержки наших солдат…</a:t>
            </a:r>
            <a:endParaRPr lang="ru-RU" sz="1800" b="1" dirty="0"/>
          </a:p>
        </p:txBody>
      </p:sp>
      <p:pic>
        <p:nvPicPr>
          <p:cNvPr id="8" name="Объект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3805844" y="3132585"/>
            <a:ext cx="4114800" cy="3086100"/>
          </a:xfrm>
        </p:spPr>
      </p:pic>
      <p:pic>
        <p:nvPicPr>
          <p:cNvPr id="9" name="Рисунок 8"/>
          <p:cNvPicPr>
            <a:picLocks noChangeAspect="1"/>
          </p:cNvPicPr>
          <p:nvPr/>
        </p:nvPicPr>
        <p:blipFill rotWithShape="1">
          <a:blip r:embed="rId4">
            <a:extLst>
              <a:ext uri="{28A0092B-C50C-407E-A947-70E740481C1C}">
                <a14:useLocalDpi xmlns:a14="http://schemas.microsoft.com/office/drawing/2010/main" val="0"/>
              </a:ext>
            </a:extLst>
          </a:blip>
          <a:srcRect l="11323" t="15133" r="19008"/>
          <a:stretch/>
        </p:blipFill>
        <p:spPr>
          <a:xfrm>
            <a:off x="6907874" y="3132585"/>
            <a:ext cx="4503930" cy="3086100"/>
          </a:xfrm>
          <a:prstGeom prst="rect">
            <a:avLst/>
          </a:prstGeom>
          <a:ln>
            <a:noFill/>
          </a:ln>
          <a:effectLst>
            <a:outerShdw blurRad="190500" algn="tl" rotWithShape="0">
              <a:srgbClr val="000000">
                <a:alpha val="70000"/>
              </a:srgbClr>
            </a:outerShdw>
          </a:effectLst>
        </p:spPr>
      </p:pic>
      <p:sp>
        <p:nvSpPr>
          <p:cNvPr id="10" name="TextBox 9"/>
          <p:cNvSpPr txBox="1"/>
          <p:nvPr/>
        </p:nvSpPr>
        <p:spPr>
          <a:xfrm>
            <a:off x="3805844" y="1129179"/>
            <a:ext cx="4123245" cy="584775"/>
          </a:xfrm>
          <a:prstGeom prst="rect">
            <a:avLst/>
          </a:prstGeom>
          <a:noFill/>
        </p:spPr>
        <p:txBody>
          <a:bodyPr wrap="none" rtlCol="0">
            <a:spAutoFit/>
          </a:bodyPr>
          <a:lstStyle/>
          <a:p>
            <a:r>
              <a:rPr lang="ru-RU" sz="3200" u="sng" dirty="0" smtClean="0"/>
              <a:t>ДОБРО В КОНВЕРТЕ</a:t>
            </a:r>
            <a:endParaRPr lang="ru-RU" sz="3200" u="sng" dirty="0"/>
          </a:p>
        </p:txBody>
      </p:sp>
    </p:spTree>
    <p:extLst>
      <p:ext uri="{BB962C8B-B14F-4D97-AF65-F5344CB8AC3E}">
        <p14:creationId xmlns:p14="http://schemas.microsoft.com/office/powerpoint/2010/main" val="2175377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12904" y="537556"/>
            <a:ext cx="5511800" cy="792480"/>
          </a:xfrm>
        </p:spPr>
        <p:txBody>
          <a:bodyPr/>
          <a:lstStyle/>
          <a:p>
            <a:r>
              <a:rPr lang="ru-RU" u="sng" dirty="0" smtClean="0"/>
              <a:t>Спасибо ветерану</a:t>
            </a:r>
            <a:endParaRPr lang="ru-RU" u="sng" dirty="0"/>
          </a:p>
        </p:txBody>
      </p:sp>
      <p:sp>
        <p:nvSpPr>
          <p:cNvPr id="3" name="Текст 2"/>
          <p:cNvSpPr>
            <a:spLocks noGrp="1"/>
          </p:cNvSpPr>
          <p:nvPr>
            <p:ph type="body" idx="1"/>
          </p:nvPr>
        </p:nvSpPr>
        <p:spPr>
          <a:xfrm>
            <a:off x="914409" y="2036618"/>
            <a:ext cx="5486391" cy="971096"/>
          </a:xfrm>
        </p:spPr>
        <p:txBody>
          <a:bodyPr>
            <a:normAutofit fontScale="70000" lnSpcReduction="20000"/>
          </a:bodyPr>
          <a:lstStyle/>
          <a:p>
            <a:r>
              <a:rPr lang="ru-RU" sz="1800" b="1" dirty="0" smtClean="0"/>
              <a:t>Не забываем мы и о наших традиционных акциях и проектах. Уже 4 года мы проводим в школе конкурс «Подарок ветерану». Школьники делают нашим </a:t>
            </a:r>
            <a:r>
              <a:rPr lang="ru-RU" sz="1800" b="1" dirty="0" err="1" smtClean="0"/>
              <a:t>парголовским</a:t>
            </a:r>
            <a:r>
              <a:rPr lang="ru-RU" sz="1800" b="1" dirty="0" smtClean="0"/>
              <a:t> бабушкам футляры для очков, картины, шкатулки, вазочки, ёлочные игрушки и другие нужные вещи. Главное условие – ручная работа школьника.</a:t>
            </a:r>
            <a:endParaRPr lang="ru-RU" sz="1800" b="1" dirty="0"/>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14409" y="3132585"/>
            <a:ext cx="2314575" cy="3086100"/>
          </a:xfrm>
        </p:spPr>
      </p:pic>
      <p:sp>
        <p:nvSpPr>
          <p:cNvPr id="5" name="Текст 4"/>
          <p:cNvSpPr>
            <a:spLocks noGrp="1"/>
          </p:cNvSpPr>
          <p:nvPr>
            <p:ph type="body" sz="quarter" idx="3"/>
          </p:nvPr>
        </p:nvSpPr>
        <p:spPr>
          <a:xfrm>
            <a:off x="6620640" y="2110210"/>
            <a:ext cx="4763193" cy="823912"/>
          </a:xfrm>
        </p:spPr>
        <p:txBody>
          <a:bodyPr>
            <a:normAutofit fontScale="70000" lnSpcReduction="20000"/>
          </a:bodyPr>
          <a:lstStyle/>
          <a:p>
            <a:r>
              <a:rPr lang="ru-RU" sz="1800" b="1" dirty="0" smtClean="0"/>
              <a:t>Эти подарки активисты отряда дарят жителям блокадного Ленинграда перед Новым годом, на День рождения. Дед Мороз и Снегурочка из 474 школы – это уже добрая традиция в Парголово. Бабушки ждут нас с нетерпением и принимают с радостью.</a:t>
            </a:r>
            <a:endParaRPr lang="ru-RU" sz="1800" b="1" dirty="0"/>
          </a:p>
        </p:txBody>
      </p:sp>
      <p:pic>
        <p:nvPicPr>
          <p:cNvPr id="8" name="Объект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3550487" y="3132585"/>
            <a:ext cx="2314575" cy="3086100"/>
          </a:xfrm>
        </p:spPr>
      </p:pic>
      <p:pic>
        <p:nvPicPr>
          <p:cNvPr id="9" name="Рисунок 8"/>
          <p:cNvPicPr>
            <a:picLocks noChangeAspect="1"/>
          </p:cNvPicPr>
          <p:nvPr/>
        </p:nvPicPr>
        <p:blipFill rotWithShape="1">
          <a:blip r:embed="rId4">
            <a:extLst>
              <a:ext uri="{28A0092B-C50C-407E-A947-70E740481C1C}">
                <a14:useLocalDpi xmlns:a14="http://schemas.microsoft.com/office/drawing/2010/main" val="0"/>
              </a:ext>
            </a:extLst>
          </a:blip>
          <a:srcRect t="13454"/>
          <a:stretch/>
        </p:blipFill>
        <p:spPr>
          <a:xfrm>
            <a:off x="5994400" y="3132585"/>
            <a:ext cx="2674404" cy="3086100"/>
          </a:xfrm>
          <a:prstGeom prst="rect">
            <a:avLst/>
          </a:prstGeom>
        </p:spPr>
      </p:pic>
      <p:pic>
        <p:nvPicPr>
          <p:cNvPr id="10" name="Рисунок 9"/>
          <p:cNvPicPr>
            <a:picLocks noChangeAspect="1"/>
          </p:cNvPicPr>
          <p:nvPr/>
        </p:nvPicPr>
        <p:blipFill rotWithShape="1">
          <a:blip r:embed="rId5">
            <a:extLst>
              <a:ext uri="{28A0092B-C50C-407E-A947-70E740481C1C}">
                <a14:useLocalDpi xmlns:a14="http://schemas.microsoft.com/office/drawing/2010/main" val="0"/>
              </a:ext>
            </a:extLst>
          </a:blip>
          <a:srcRect t="23515" b="4265"/>
          <a:stretch/>
        </p:blipFill>
        <p:spPr>
          <a:xfrm>
            <a:off x="8878685" y="3132585"/>
            <a:ext cx="2418311" cy="3104924"/>
          </a:xfrm>
          <a:prstGeom prst="rect">
            <a:avLst/>
          </a:prstGeom>
        </p:spPr>
      </p:pic>
    </p:spTree>
    <p:extLst>
      <p:ext uri="{BB962C8B-B14F-4D97-AF65-F5344CB8AC3E}">
        <p14:creationId xmlns:p14="http://schemas.microsoft.com/office/powerpoint/2010/main" val="808105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71257" y="248061"/>
            <a:ext cx="6834447" cy="1295400"/>
          </a:xfrm>
        </p:spPr>
        <p:txBody>
          <a:bodyPr>
            <a:normAutofit/>
          </a:bodyPr>
          <a:lstStyle/>
          <a:p>
            <a:r>
              <a:rPr lang="ru-RU" sz="3200" u="sng" dirty="0" smtClean="0"/>
              <a:t>Экологические уроки ёжика </a:t>
            </a:r>
            <a:r>
              <a:rPr lang="ru-RU" sz="3200" u="sng" dirty="0" err="1" smtClean="0"/>
              <a:t>сыроежкина</a:t>
            </a:r>
            <a:endParaRPr lang="ru-RU" sz="3200" u="sng" dirty="0"/>
          </a:p>
        </p:txBody>
      </p:sp>
      <p:sp>
        <p:nvSpPr>
          <p:cNvPr id="3" name="Текст 2"/>
          <p:cNvSpPr>
            <a:spLocks noGrp="1"/>
          </p:cNvSpPr>
          <p:nvPr>
            <p:ph type="body" idx="1"/>
          </p:nvPr>
        </p:nvSpPr>
        <p:spPr>
          <a:xfrm>
            <a:off x="806335" y="2183802"/>
            <a:ext cx="11006050" cy="823912"/>
          </a:xfrm>
        </p:spPr>
        <p:txBody>
          <a:bodyPr>
            <a:normAutofit fontScale="77500" lnSpcReduction="20000"/>
          </a:bodyPr>
          <a:lstStyle/>
          <a:p>
            <a:r>
              <a:rPr lang="ru-RU" sz="1600" b="1" dirty="0" smtClean="0"/>
              <a:t>В рамках нашего эко кружка мы проводим разные акции «Чистые игры на кубок </a:t>
            </a:r>
            <a:r>
              <a:rPr lang="ru-RU" sz="1600" b="1" dirty="0" err="1" smtClean="0"/>
              <a:t>Сыроежкина</a:t>
            </a:r>
            <a:r>
              <a:rPr lang="ru-RU" sz="1600" b="1" dirty="0" smtClean="0"/>
              <a:t>», «Дед Мороз кормит птиц», «Сдай батарейку – получи яблоко», «Сфотографируйся с </a:t>
            </a:r>
            <a:r>
              <a:rPr lang="ru-RU" sz="1600" b="1" dirty="0" err="1" smtClean="0"/>
              <a:t>Сыроежкиным</a:t>
            </a:r>
            <a:r>
              <a:rPr lang="ru-RU" sz="1600" b="1" dirty="0" smtClean="0"/>
              <a:t>» и другие. А также ведём проекты «ОДД собирает крышечки </a:t>
            </a:r>
            <a:r>
              <a:rPr lang="ru-RU" sz="1600" b="1" dirty="0" err="1" smtClean="0"/>
              <a:t>доброТЫ</a:t>
            </a:r>
            <a:r>
              <a:rPr lang="ru-RU" sz="1600" b="1" dirty="0" smtClean="0"/>
              <a:t>», «Батарейки, сдавайтесь!», «</a:t>
            </a:r>
            <a:r>
              <a:rPr lang="ru-RU" sz="1600" b="1" dirty="0" err="1" smtClean="0"/>
              <a:t>Сыроежкин</a:t>
            </a:r>
            <a:r>
              <a:rPr lang="ru-RU" sz="1600" b="1" dirty="0" smtClean="0"/>
              <a:t> собирает друзей», «Добрая книга». Ещё раз повторю – к нашим </a:t>
            </a:r>
            <a:r>
              <a:rPr lang="ru-RU" sz="1600" b="1" dirty="0" err="1" smtClean="0"/>
              <a:t>проетам</a:t>
            </a:r>
            <a:r>
              <a:rPr lang="ru-RU" sz="1600" b="1" dirty="0" smtClean="0"/>
              <a:t> может присоединиться каждый, независимо от номера школы: вступайте в нашу группу, подавайте заявки на сайте ДОБРО.РУ и обязательно напишите в сообщения группы Очень Добрые Дети, что готовы приступить к работе (мы дадим вам задания и начислим часы)</a:t>
            </a:r>
            <a:endParaRPr lang="ru-RU" sz="1600" dirty="0"/>
          </a:p>
        </p:txBody>
      </p:sp>
      <p:pic>
        <p:nvPicPr>
          <p:cNvPr id="7" name="Объект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14409" y="3132666"/>
            <a:ext cx="4114800" cy="3086100"/>
          </a:xfrm>
        </p:spPr>
      </p:pic>
      <p:sp>
        <p:nvSpPr>
          <p:cNvPr id="5" name="Текст 4"/>
          <p:cNvSpPr>
            <a:spLocks noGrp="1"/>
          </p:cNvSpPr>
          <p:nvPr>
            <p:ph type="body" sz="quarter" idx="3"/>
          </p:nvPr>
        </p:nvSpPr>
        <p:spPr>
          <a:xfrm>
            <a:off x="3649287" y="1131505"/>
            <a:ext cx="5105400" cy="823912"/>
          </a:xfrm>
        </p:spPr>
        <p:txBody>
          <a:bodyPr>
            <a:normAutofit/>
          </a:bodyPr>
          <a:lstStyle/>
          <a:p>
            <a:r>
              <a:rPr lang="ru-RU" sz="1800" dirty="0" smtClean="0"/>
              <a:t> </a:t>
            </a:r>
            <a:endParaRPr lang="ru-RU" sz="1800" dirty="0"/>
          </a:p>
        </p:txBody>
      </p:sp>
      <p:pic>
        <p:nvPicPr>
          <p:cNvPr id="8" name="Объект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171469" y="3132666"/>
            <a:ext cx="2314575" cy="3086100"/>
          </a:xfrm>
        </p:spPr>
      </p:pic>
      <p:pic>
        <p:nvPicPr>
          <p:cNvPr id="9" name="Рисунок 8"/>
          <p:cNvPicPr>
            <a:picLocks noChangeAspect="1"/>
          </p:cNvPicPr>
          <p:nvPr/>
        </p:nvPicPr>
        <p:blipFill rotWithShape="1">
          <a:blip r:embed="rId4">
            <a:extLst>
              <a:ext uri="{28A0092B-C50C-407E-A947-70E740481C1C}">
                <a14:useLocalDpi xmlns:a14="http://schemas.microsoft.com/office/drawing/2010/main" val="0"/>
              </a:ext>
            </a:extLst>
          </a:blip>
          <a:srcRect t="7879" b="14910"/>
          <a:stretch/>
        </p:blipFill>
        <p:spPr>
          <a:xfrm>
            <a:off x="7628304" y="3132666"/>
            <a:ext cx="1801107" cy="3086100"/>
          </a:xfrm>
          <a:prstGeom prst="rect">
            <a:avLst/>
          </a:prstGeom>
        </p:spPr>
      </p:pic>
      <p:pic>
        <p:nvPicPr>
          <p:cNvPr id="10" name="Рисунок 9"/>
          <p:cNvPicPr>
            <a:picLocks noChangeAspect="1"/>
          </p:cNvPicPr>
          <p:nvPr/>
        </p:nvPicPr>
        <p:blipFill rotWithShape="1">
          <a:blip r:embed="rId5">
            <a:extLst>
              <a:ext uri="{28A0092B-C50C-407E-A947-70E740481C1C}">
                <a14:useLocalDpi xmlns:a14="http://schemas.microsoft.com/office/drawing/2010/main" val="0"/>
              </a:ext>
            </a:extLst>
          </a:blip>
          <a:srcRect l="9057" t="9455"/>
          <a:stretch/>
        </p:blipFill>
        <p:spPr>
          <a:xfrm>
            <a:off x="9274443" y="3132666"/>
            <a:ext cx="2324732" cy="3086100"/>
          </a:xfrm>
          <a:prstGeom prst="rect">
            <a:avLst/>
          </a:prstGeom>
        </p:spPr>
      </p:pic>
      <p:pic>
        <p:nvPicPr>
          <p:cNvPr id="4" name="Рисунок 3"/>
          <p:cNvPicPr>
            <a:picLocks noChangeAspect="1"/>
          </p:cNvPicPr>
          <p:nvPr/>
        </p:nvPicPr>
        <p:blipFill rotWithShape="1">
          <a:blip r:embed="rId6">
            <a:extLst>
              <a:ext uri="{28A0092B-C50C-407E-A947-70E740481C1C}">
                <a14:useLocalDpi xmlns:a14="http://schemas.microsoft.com/office/drawing/2010/main" val="0"/>
              </a:ext>
            </a:extLst>
          </a:blip>
          <a:srcRect l="18140" t="16125" r="23744" b="10755"/>
          <a:stretch/>
        </p:blipFill>
        <p:spPr>
          <a:xfrm>
            <a:off x="2992582" y="775984"/>
            <a:ext cx="1679171" cy="1238596"/>
          </a:xfrm>
          <a:prstGeom prst="teardrop">
            <a:avLst>
              <a:gd name="adj" fmla="val 108911"/>
            </a:avLst>
          </a:prstGeom>
        </p:spPr>
      </p:pic>
    </p:spTree>
    <p:extLst>
      <p:ext uri="{BB962C8B-B14F-4D97-AF65-F5344CB8AC3E}">
        <p14:creationId xmlns:p14="http://schemas.microsoft.com/office/powerpoint/2010/main" val="716033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7585" y="521909"/>
            <a:ext cx="3100647" cy="1323517"/>
          </a:xfrm>
        </p:spPr>
        <p:txBody>
          <a:bodyPr>
            <a:normAutofit/>
          </a:bodyPr>
          <a:lstStyle/>
          <a:p>
            <a:r>
              <a:rPr lang="ru-RU" dirty="0" smtClean="0"/>
              <a:t>Наши </a:t>
            </a:r>
            <a:br>
              <a:rPr lang="ru-RU" dirty="0" smtClean="0"/>
            </a:br>
            <a:r>
              <a:rPr lang="ru-RU" dirty="0" smtClean="0"/>
              <a:t>победы</a:t>
            </a:r>
            <a:endParaRPr lang="ru-RU" dirty="0"/>
          </a:p>
        </p:txBody>
      </p:sp>
      <p:sp>
        <p:nvSpPr>
          <p:cNvPr id="3" name="Текст 2"/>
          <p:cNvSpPr>
            <a:spLocks noGrp="1"/>
          </p:cNvSpPr>
          <p:nvPr>
            <p:ph type="body" idx="1"/>
          </p:nvPr>
        </p:nvSpPr>
        <p:spPr>
          <a:xfrm>
            <a:off x="477981" y="1964260"/>
            <a:ext cx="3860403" cy="618067"/>
          </a:xfrm>
        </p:spPr>
        <p:txBody>
          <a:bodyPr/>
          <a:lstStyle/>
          <a:p>
            <a:r>
              <a:rPr lang="ru-RU" sz="1400" b="1" dirty="0" smtClean="0">
                <a:latin typeface="+mj-lt"/>
              </a:rPr>
              <a:t>Наши ребята участвуют в конкурсах и выигрывают поездки в лучшие ВДЦ и МДЦ России. Участвуют в слётах и выездах РДШ. Там они получают новые знания и мотивацию для дальнейшей работы.</a:t>
            </a:r>
            <a:endParaRPr lang="ru-RU" sz="1400" b="1" dirty="0">
              <a:latin typeface="+mj-lt"/>
            </a:endParaRPr>
          </a:p>
        </p:txBody>
      </p:sp>
      <p:sp>
        <p:nvSpPr>
          <p:cNvPr id="4" name="Текст 3"/>
          <p:cNvSpPr>
            <a:spLocks noGrp="1"/>
          </p:cNvSpPr>
          <p:nvPr>
            <p:ph type="body" sz="half" idx="15"/>
          </p:nvPr>
        </p:nvSpPr>
        <p:spPr/>
        <p:txBody>
          <a:bodyPr/>
          <a:lstStyle/>
          <a:p>
            <a:endParaRPr lang="ru-RU" dirty="0"/>
          </a:p>
        </p:txBody>
      </p:sp>
      <p:sp>
        <p:nvSpPr>
          <p:cNvPr id="5" name="Текст 4"/>
          <p:cNvSpPr>
            <a:spLocks noGrp="1"/>
          </p:cNvSpPr>
          <p:nvPr>
            <p:ph type="body" sz="quarter" idx="3"/>
          </p:nvPr>
        </p:nvSpPr>
        <p:spPr/>
        <p:txBody>
          <a:bodyPr/>
          <a:lstStyle/>
          <a:p>
            <a:endParaRPr lang="ru-RU"/>
          </a:p>
        </p:txBody>
      </p:sp>
      <p:sp>
        <p:nvSpPr>
          <p:cNvPr id="6" name="Текст 5"/>
          <p:cNvSpPr>
            <a:spLocks noGrp="1"/>
          </p:cNvSpPr>
          <p:nvPr>
            <p:ph type="body" sz="half" idx="16"/>
          </p:nvPr>
        </p:nvSpPr>
        <p:spPr/>
        <p:txBody>
          <a:bodyPr/>
          <a:lstStyle/>
          <a:p>
            <a:endParaRPr lang="ru-RU" dirty="0"/>
          </a:p>
        </p:txBody>
      </p:sp>
      <p:sp>
        <p:nvSpPr>
          <p:cNvPr id="7" name="Текст 6"/>
          <p:cNvSpPr>
            <a:spLocks noGrp="1"/>
          </p:cNvSpPr>
          <p:nvPr>
            <p:ph type="body" sz="quarter" idx="13"/>
          </p:nvPr>
        </p:nvSpPr>
        <p:spPr>
          <a:xfrm>
            <a:off x="8051800" y="2192866"/>
            <a:ext cx="4068156" cy="626534"/>
          </a:xfrm>
        </p:spPr>
        <p:txBody>
          <a:bodyPr/>
          <a:lstStyle/>
          <a:p>
            <a:endParaRPr lang="ru-RU" sz="1600" dirty="0" smtClean="0"/>
          </a:p>
          <a:p>
            <a:r>
              <a:rPr lang="ru-RU" sz="1400" b="1" dirty="0" smtClean="0">
                <a:latin typeface="+mj-lt"/>
              </a:rPr>
              <a:t>Четыре раза мы становились победителями экспедиции «Я познаю Россию», дважды отправлялись в круиз. Нашей командой доказано: победить и выиграть такую поездку - реально. </a:t>
            </a:r>
            <a:endParaRPr lang="ru-RU" sz="1400" b="1" dirty="0">
              <a:latin typeface="+mj-lt"/>
            </a:endParaRPr>
          </a:p>
        </p:txBody>
      </p:sp>
      <p:sp>
        <p:nvSpPr>
          <p:cNvPr id="8" name="Текст 7"/>
          <p:cNvSpPr>
            <a:spLocks noGrp="1"/>
          </p:cNvSpPr>
          <p:nvPr>
            <p:ph type="body" sz="half" idx="17"/>
          </p:nvPr>
        </p:nvSpPr>
        <p:spPr/>
        <p:txBody>
          <a:bodyPr/>
          <a:lstStyle/>
          <a:p>
            <a:endParaRPr lang="ru-RU" dirty="0"/>
          </a:p>
        </p:txBody>
      </p:sp>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l="10523" r="8934" b="22280"/>
          <a:stretch/>
        </p:blipFill>
        <p:spPr>
          <a:xfrm>
            <a:off x="4338384" y="580256"/>
            <a:ext cx="3574336" cy="2297900"/>
          </a:xfrm>
          <a:prstGeom prst="rect">
            <a:avLst/>
          </a:prstGeom>
          <a:ln>
            <a:noFill/>
          </a:ln>
          <a:effectLst>
            <a:outerShdw blurRad="190500" algn="tl" rotWithShape="0">
              <a:srgbClr val="000000">
                <a:alpha val="70000"/>
              </a:srgbClr>
            </a:outerShdw>
          </a:effectLst>
        </p:spPr>
      </p:pic>
      <p:pic>
        <p:nvPicPr>
          <p:cNvPr id="10" name="Рисунок 9"/>
          <p:cNvPicPr>
            <a:picLocks noChangeAspect="1"/>
          </p:cNvPicPr>
          <p:nvPr/>
        </p:nvPicPr>
        <p:blipFill rotWithShape="1">
          <a:blip r:embed="rId3">
            <a:extLst>
              <a:ext uri="{28A0092B-C50C-407E-A947-70E740481C1C}">
                <a14:useLocalDpi xmlns:a14="http://schemas.microsoft.com/office/drawing/2010/main" val="0"/>
              </a:ext>
            </a:extLst>
          </a:blip>
          <a:srcRect b="23636"/>
          <a:stretch/>
        </p:blipFill>
        <p:spPr>
          <a:xfrm>
            <a:off x="4338384" y="2904067"/>
            <a:ext cx="3326525" cy="3385300"/>
          </a:xfrm>
          <a:prstGeom prst="rect">
            <a:avLst/>
          </a:prstGeom>
          <a:ln>
            <a:noFill/>
          </a:ln>
          <a:effectLst>
            <a:outerShdw blurRad="190500" algn="tl" rotWithShape="0">
              <a:srgbClr val="000000">
                <a:alpha val="70000"/>
              </a:srgbClr>
            </a:outerShdw>
          </a:effectLst>
        </p:spPr>
      </p:pic>
      <p:pic>
        <p:nvPicPr>
          <p:cNvPr id="12" name="Рисунок 11"/>
          <p:cNvPicPr>
            <a:picLocks noChangeAspect="1"/>
          </p:cNvPicPr>
          <p:nvPr/>
        </p:nvPicPr>
        <p:blipFill rotWithShape="1">
          <a:blip r:embed="rId4">
            <a:extLst>
              <a:ext uri="{28A0092B-C50C-407E-A947-70E740481C1C}">
                <a14:useLocalDpi xmlns:a14="http://schemas.microsoft.com/office/drawing/2010/main" val="0"/>
              </a:ext>
            </a:extLst>
          </a:blip>
          <a:srcRect l="12853" r="18733" b="20924"/>
          <a:stretch/>
        </p:blipFill>
        <p:spPr>
          <a:xfrm>
            <a:off x="7734060" y="2868726"/>
            <a:ext cx="3905142" cy="3385300"/>
          </a:xfrm>
          <a:prstGeom prst="rect">
            <a:avLst/>
          </a:prstGeom>
          <a:ln>
            <a:noFill/>
          </a:ln>
          <a:effectLst>
            <a:outerShdw blurRad="190500" algn="tl" rotWithShape="0">
              <a:srgbClr val="000000">
                <a:alpha val="70000"/>
              </a:srgbClr>
            </a:outerShdw>
          </a:effectLst>
        </p:spPr>
      </p:pic>
      <p:pic>
        <p:nvPicPr>
          <p:cNvPr id="13" name="Рисунок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799" y="2878156"/>
            <a:ext cx="3566283" cy="35093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20951083"/>
      </p:ext>
    </p:extLst>
  </p:cSld>
  <p:clrMapOvr>
    <a:masterClrMapping/>
  </p:clrMapOvr>
</p:sld>
</file>

<file path=ppt/theme/theme1.xml><?xml version="1.0" encoding="utf-8"?>
<a:theme xmlns:a="http://schemas.openxmlformats.org/drawingml/2006/main" name="След самолета">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TM04033937[[fn=След самолета]]</Template>
  <TotalTime>207</TotalTime>
  <Words>836</Words>
  <Application>Microsoft Office PowerPoint</Application>
  <PresentationFormat>Широкоэкранный</PresentationFormat>
  <Paragraphs>29</Paragraphs>
  <Slides>8</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8</vt:i4>
      </vt:variant>
    </vt:vector>
  </HeadingPairs>
  <TitlesOfParts>
    <vt:vector size="11" baseType="lpstr">
      <vt:lpstr>Arial</vt:lpstr>
      <vt:lpstr>Century Gothic</vt:lpstr>
      <vt:lpstr>След самолета</vt:lpstr>
      <vt:lpstr>«Очень добрые дети»</vt:lpstr>
      <vt:lpstr>Как всё начиналось?</vt:lpstr>
      <vt:lpstr>Как мы привлекаем волонтёров?</vt:lpstr>
      <vt:lpstr>Мы на сайте ДОБРО.ру</vt:lpstr>
      <vt:lpstr>Наши проекты</vt:lpstr>
      <vt:lpstr>Спасибо ветерану</vt:lpstr>
      <vt:lpstr>Экологические уроки ёжика сыроежкина</vt:lpstr>
      <vt:lpstr>Наши  победы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«Очень добрые дети»</dc:title>
  <dc:creator>julia1</dc:creator>
  <cp:lastModifiedBy>julia1</cp:lastModifiedBy>
  <cp:revision>20</cp:revision>
  <dcterms:created xsi:type="dcterms:W3CDTF">2022-10-12T09:39:08Z</dcterms:created>
  <dcterms:modified xsi:type="dcterms:W3CDTF">2022-10-21T10:32:33Z</dcterms:modified>
</cp:coreProperties>
</file>