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6" r:id="rId2"/>
    <p:sldId id="940" r:id="rId3"/>
    <p:sldId id="923" r:id="rId4"/>
    <p:sldId id="953" r:id="rId5"/>
    <p:sldId id="942" r:id="rId6"/>
    <p:sldId id="941" r:id="rId7"/>
    <p:sldId id="904" r:id="rId8"/>
    <p:sldId id="924" r:id="rId9"/>
    <p:sldId id="256" r:id="rId10"/>
    <p:sldId id="274" r:id="rId11"/>
    <p:sldId id="922" r:id="rId12"/>
    <p:sldId id="276" r:id="rId13"/>
    <p:sldId id="895" r:id="rId14"/>
    <p:sldId id="896" r:id="rId15"/>
    <p:sldId id="944" r:id="rId16"/>
    <p:sldId id="945" r:id="rId17"/>
    <p:sldId id="943" r:id="rId18"/>
    <p:sldId id="915" r:id="rId19"/>
    <p:sldId id="938" r:id="rId20"/>
    <p:sldId id="925" r:id="rId21"/>
    <p:sldId id="916" r:id="rId22"/>
    <p:sldId id="917" r:id="rId23"/>
    <p:sldId id="951" r:id="rId24"/>
    <p:sldId id="918" r:id="rId25"/>
    <p:sldId id="283" r:id="rId26"/>
    <p:sldId id="920" r:id="rId27"/>
    <p:sldId id="901" r:id="rId28"/>
    <p:sldId id="957" r:id="rId29"/>
    <p:sldId id="959" r:id="rId30"/>
    <p:sldId id="956" r:id="rId31"/>
    <p:sldId id="958" r:id="rId32"/>
    <p:sldId id="955" r:id="rId33"/>
    <p:sldId id="954" r:id="rId34"/>
    <p:sldId id="952" r:id="rId35"/>
    <p:sldId id="932" r:id="rId36"/>
    <p:sldId id="933" r:id="rId37"/>
    <p:sldId id="934" r:id="rId38"/>
    <p:sldId id="287" r:id="rId39"/>
    <p:sldId id="900" r:id="rId40"/>
    <p:sldId id="914" r:id="rId41"/>
    <p:sldId id="937" r:id="rId42"/>
    <p:sldId id="928" r:id="rId43"/>
    <p:sldId id="929" r:id="rId44"/>
    <p:sldId id="930" r:id="rId45"/>
    <p:sldId id="939" r:id="rId46"/>
    <p:sldId id="931" r:id="rId47"/>
    <p:sldId id="899" r:id="rId48"/>
    <p:sldId id="898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C60621"/>
    <a:srgbClr val="F98D7B"/>
    <a:srgbClr val="EFB7C3"/>
    <a:srgbClr val="E4E6C4"/>
    <a:srgbClr val="1A9646"/>
    <a:srgbClr val="F5F4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734" autoAdjust="0"/>
    <p:restoredTop sz="94660"/>
  </p:normalViewPr>
  <p:slideViewPr>
    <p:cSldViewPr>
      <p:cViewPr varScale="1">
        <p:scale>
          <a:sx n="114" d="100"/>
          <a:sy n="114" d="100"/>
        </p:scale>
        <p:origin x="-2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8672E-FB16-4FF3-B104-2A8F4BAE8E76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40635-7398-4266-97DC-EF0ECD96D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06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30135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7758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6714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6794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90954-DB87-4577-815E-53585B7A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96B3EF-799E-4713-AEC5-E56FE7286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9FA4FD-1D22-4871-B62F-7524D379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888F1B-8D31-4645-B59A-F632BB05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A7A180-6D1C-44BA-AF38-48D38AFD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63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38415-1F16-469D-8E7E-896B654E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E18288-B6E9-4F4F-9BC1-4B5F1A33D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811E04-B692-49DC-AAC6-E91C0994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0B91BA-5DFD-4317-ACD2-4272261E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7737EC-62B3-4070-884B-297134C9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3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C8105D-274B-4728-98D7-9697BDE3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CB13D34-D5F4-4628-8192-AA491AD4F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275A7A-6018-4914-B4BD-6A9800F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E54B3-E33A-477A-A147-0D0D4A51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6F4041-DFFC-4FFC-9D25-2E0A6823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557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746000" y="585000"/>
            <a:ext cx="6607800" cy="81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746000" y="1600376"/>
            <a:ext cx="6607891" cy="467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485999" y="6531430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presentation-creation.ru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22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1_Титульны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6000" y="1122363"/>
            <a:ext cx="594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06000" y="3602038"/>
            <a:ext cx="5940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7759856" y="481012"/>
            <a:ext cx="3824287" cy="589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64106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1_Заголовок и объект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8">
            <a:extLst>
              <a:ext uri="{FF2B5EF4-FFF2-40B4-BE49-F238E27FC236}">
                <a16:creationId xmlns:a16="http://schemas.microsoft.com/office/drawing/2014/main" xmlns="" id="{B373C1C0-7323-4721-95F4-EA38AB8F1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209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Google Shape;57;p8">
            <a:extLst>
              <a:ext uri="{FF2B5EF4-FFF2-40B4-BE49-F238E27FC236}">
                <a16:creationId xmlns:a16="http://schemas.microsoft.com/office/drawing/2014/main" xmlns="" id="{799A4E14-3332-4517-91C9-2505A36EC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6530975"/>
            <a:ext cx="5219700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ru-RU">
                <a:latin typeface="Calibri" panose="020F0502020204030204" pitchFamily="34" charset="0"/>
                <a:sym typeface="Calibri" panose="020F0502020204030204" pitchFamily="34" charset="0"/>
              </a:rPr>
              <a:t>Шаблон презентации с сайта </a:t>
            </a:r>
            <a:r>
              <a:rPr lang="en-US" altLang="ru-RU" u="sng">
                <a:latin typeface="Calibri" panose="020F0502020204030204" pitchFamily="34" charset="0"/>
                <a:sym typeface="Calibri" panose="020F0502020204030204" pitchFamily="34" charset="0"/>
                <a:hlinkClick r:id="rId2"/>
              </a:rPr>
              <a:t>presentation-creation.ru</a:t>
            </a:r>
            <a:endParaRPr lang="ru-RU" altLang="ru-RU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402121" y="234000"/>
            <a:ext cx="7951679" cy="1035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402121" y="1449000"/>
            <a:ext cx="7951788" cy="469638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59836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0538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486000" y="6531431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7" tIns="45671" rIns="91367" bIns="45671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399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presentation-creation.ru</a:t>
            </a:r>
            <a:endParaRPr sz="1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06001" y="234000"/>
            <a:ext cx="10851547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06001" y="1449001"/>
            <a:ext cx="10851546" cy="469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18" lvl="0" indent="-228459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3837" lvl="1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0755" lvl="2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7674" lvl="3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4593" lvl="4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1511" lvl="5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8430" lvl="6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5348" lvl="7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2266" lvl="8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6272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D78F55-7CA0-43AC-A033-376BFAF6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D9FC96-0934-40F2-B53E-A13F1E609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EA3B07-2DF4-4286-8F40-B58E7A0C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DFBBA8-A855-457B-ABED-332FEAC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9EC8D2-9526-4DF4-8258-C52F5DCE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56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33381-668F-4075-852E-66346E2D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898613-9F00-4EBE-93A3-63BD1E2C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B26929-3EF4-41F4-B949-33C8055C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F683E8-3ADD-44A4-89BA-A6BC6AC7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635E53-E6A6-4A20-BFF9-F94E2DA0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90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B26F5-8AAE-4742-A653-D1BCF216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FA70AF-A6E4-4FF3-B4F7-6A9A8847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561C70-385C-4A78-939C-1AA71E469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7B9636-E12F-45BC-A043-B5E66749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EDD2F2-7150-4A2E-B77A-C64F3AAF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D6EE6D-0D0B-4B2B-918B-838C1B63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45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40D14-94CD-4EC3-A79D-92A4F11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775916-82E6-4FCD-BD52-20BE4E352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311938-7E93-4783-A035-67778409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115D7F4-A30F-4ABC-9330-D3B427F4A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8CBD3DF-F831-42FA-8A41-B10EA54DA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3F8FBB-B35C-44F9-A207-B7B557D1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98B9B1D-81C8-45AB-89F9-34FCA6D4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F27D6C-9576-488B-BD32-F37D2597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1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07009-7FD6-4DBC-9C3A-2F2838F6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65C641-F81B-4B69-A2CA-6EA564AB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B7A706C-ADD2-422D-B977-2F04DA75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AA0ED5-22F3-4C4F-AF0C-ADBFA15D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55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62AE6FF-A89C-4DC4-9FE2-20E0C634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325B02C-0218-40FF-B252-CB53BB8B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9189A6F-0783-470D-AD3A-D41EAF31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11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E195D-23AB-453C-96D7-052180D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6B1B8D-6C07-46E4-BBEC-4AFCE076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15E132-F65C-4B98-B69B-E13388A92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EBF702-8F4F-4961-B131-08907900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22A6A3-CB68-4654-A60F-0622B393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118398-66E6-4378-B426-0ABCDF46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72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CD248E-38EC-4CF5-A1E4-BA60682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B964CD8-A071-440E-BE88-D7142E142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0FA4F4-2919-4B84-B24E-E2079127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216934-D009-4F6E-A31F-8A687F27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89EF0A-2996-4F19-B77B-8E9B93B3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65C317-52D4-4D68-9320-00E91AA6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945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FAE3CF-331F-4E6A-9828-D466C807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651293-0E0C-4BDD-B6FD-17AA190D7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32ABFC-7600-429A-8B9E-E162AAF8E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3160-370B-4C5B-81F1-031F53E4617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77455B-2033-4887-BB98-FD3878E74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192B3C-86A2-4925-ACF1-EA445C197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hlinkClick r:id="rId18"/>
            <a:extLst>
              <a:ext uri="{FF2B5EF4-FFF2-40B4-BE49-F238E27FC236}">
                <a16:creationId xmlns:a16="http://schemas.microsoft.com/office/drawing/2014/main" xmlns="" id="{FDD61796-B8E6-4745-8B1E-8641679AE76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2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1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2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svg"/><Relationship Id="rId5" Type="http://schemas.openxmlformats.org/officeDocument/2006/relationships/image" Target="../media/image72.png"/><Relationship Id="rId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svg"/><Relationship Id="rId7" Type="http://schemas.openxmlformats.org/officeDocument/2006/relationships/image" Target="../media/image81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9.sv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1.svg"/><Relationship Id="rId7" Type="http://schemas.openxmlformats.org/officeDocument/2006/relationships/image" Target="../media/image9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022D1-DE1C-49A6-9CAD-65D73893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00" y="6354000"/>
            <a:ext cx="5314950" cy="50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2495600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958016" y="1772816"/>
            <a:ext cx="7380000" cy="19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38»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0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E9D7330B-E360-4193-9454-314CF252097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5" r="26455"/>
          <a:stretch>
            <a:fillRect/>
          </a:stretch>
        </p:blipFill>
        <p:spPr bwMode="auto">
          <a:xfrm>
            <a:off x="695400" y="1052736"/>
            <a:ext cx="4475162" cy="5686425"/>
          </a:xfrm>
          <a:prstGeom prst="rect">
            <a:avLst/>
          </a:prstGeom>
          <a:noFill/>
          <a:effectLst>
            <a:innerShdw blurRad="63500" dist="50800" dir="4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9FF192-F976-4BF6-A0BC-E1B02742BBC9}"/>
              </a:ext>
            </a:extLst>
          </p:cNvPr>
          <p:cNvSpPr/>
          <p:nvPr/>
        </p:nvSpPr>
        <p:spPr>
          <a:xfrm>
            <a:off x="5519936" y="3183901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«Итоги образовательной деятельности </a:t>
            </a:r>
            <a:br>
              <a:rPr lang="ru-RU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</a:t>
            </a:r>
            <a:br>
              <a:rPr lang="ru-RU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Zvezda">
            <a:extLst>
              <a:ext uri="{FF2B5EF4-FFF2-40B4-BE49-F238E27FC236}">
                <a16:creationId xmlns:a16="http://schemas.microsoft.com/office/drawing/2014/main" xmlns="" id="{39E3457C-7877-493D-B3B1-ECD84A15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749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ОГЭ-2023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1322D9-FC84-4C07-ADEF-FA9799F3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091" y="2057400"/>
            <a:ext cx="4629529" cy="3811588"/>
          </a:xfrm>
        </p:spPr>
        <p:txBody>
          <a:bodyPr>
            <a:normAutofit/>
          </a:bodyPr>
          <a:lstStyle/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193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 особого  образца - 32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579D1DF-17D4-4680-819C-D0EB5A5EF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0507873"/>
              </p:ext>
            </p:extLst>
          </p:nvPr>
        </p:nvGraphicFramePr>
        <p:xfrm>
          <a:off x="5584522" y="764704"/>
          <a:ext cx="5984086" cy="5544614"/>
        </p:xfrm>
        <a:graphic>
          <a:graphicData uri="http://schemas.openxmlformats.org/drawingml/2006/table">
            <a:tbl>
              <a:tblPr/>
              <a:tblGrid>
                <a:gridCol w="2806536">
                  <a:extLst>
                    <a:ext uri="{9D8B030D-6E8A-4147-A177-3AD203B41FA5}">
                      <a16:colId xmlns:a16="http://schemas.microsoft.com/office/drawing/2014/main" xmlns="" val="3052009807"/>
                    </a:ext>
                  </a:extLst>
                </a:gridCol>
                <a:gridCol w="1590570">
                  <a:extLst>
                    <a:ext uri="{9D8B030D-6E8A-4147-A177-3AD203B41FA5}">
                      <a16:colId xmlns:a16="http://schemas.microsoft.com/office/drawing/2014/main" xmlns="" val="2903150452"/>
                    </a:ext>
                  </a:extLst>
                </a:gridCol>
                <a:gridCol w="1586980">
                  <a:extLst>
                    <a:ext uri="{9D8B030D-6E8A-4147-A177-3AD203B41FA5}">
                      <a16:colId xmlns:a16="http://schemas.microsoft.com/office/drawing/2014/main" xmlns="" val="987662390"/>
                    </a:ext>
                  </a:extLst>
                </a:gridCol>
              </a:tblGrid>
              <a:tr h="808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959090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2562340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0203576"/>
                  </a:ext>
                </a:extLst>
              </a:tr>
              <a:tr h="660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766921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7540332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2412242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545542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7639380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6937691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3552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8276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647026"/>
            <a:ext cx="3932237" cy="1047219"/>
          </a:xfrm>
        </p:spPr>
        <p:txBody>
          <a:bodyPr>
            <a:norm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1322D9-FC84-4C07-ADEF-FA9799F3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344" y="1916832"/>
            <a:ext cx="4896544" cy="1296144"/>
          </a:xfrm>
        </p:spPr>
        <p:txBody>
          <a:bodyPr>
            <a:normAutofit/>
          </a:bodyPr>
          <a:lstStyle/>
          <a:p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208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медаль – 39</a:t>
            </a:r>
          </a:p>
          <a:p>
            <a:endParaRPr lang="ru-RU" dirty="0"/>
          </a:p>
        </p:txBody>
      </p:sp>
      <p:graphicFrame>
        <p:nvGraphicFramePr>
          <p:cNvPr id="43" name="Таблица 42">
            <a:extLst>
              <a:ext uri="{FF2B5EF4-FFF2-40B4-BE49-F238E27FC236}">
                <a16:creationId xmlns:a16="http://schemas.microsoft.com/office/drawing/2014/main" xmlns="" id="{71FF22D8-E2E6-4C58-B032-A3374E270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6060010"/>
              </p:ext>
            </p:extLst>
          </p:nvPr>
        </p:nvGraphicFramePr>
        <p:xfrm>
          <a:off x="4367808" y="476672"/>
          <a:ext cx="7272807" cy="6299798"/>
        </p:xfrm>
        <a:graphic>
          <a:graphicData uri="http://schemas.openxmlformats.org/drawingml/2006/table">
            <a:tbl>
              <a:tblPr/>
              <a:tblGrid>
                <a:gridCol w="2149842">
                  <a:extLst>
                    <a:ext uri="{9D8B030D-6E8A-4147-A177-3AD203B41FA5}">
                      <a16:colId xmlns:a16="http://schemas.microsoft.com/office/drawing/2014/main" xmlns="" val="4264513442"/>
                    </a:ext>
                  </a:extLst>
                </a:gridCol>
                <a:gridCol w="1319287">
                  <a:extLst>
                    <a:ext uri="{9D8B030D-6E8A-4147-A177-3AD203B41FA5}">
                      <a16:colId xmlns:a16="http://schemas.microsoft.com/office/drawing/2014/main" xmlns="" val="3451120133"/>
                    </a:ext>
                  </a:extLst>
                </a:gridCol>
                <a:gridCol w="1319287">
                  <a:extLst>
                    <a:ext uri="{9D8B030D-6E8A-4147-A177-3AD203B41FA5}">
                      <a16:colId xmlns:a16="http://schemas.microsoft.com/office/drawing/2014/main" xmlns="" val="1156593963"/>
                    </a:ext>
                  </a:extLst>
                </a:gridCol>
                <a:gridCol w="1243650">
                  <a:extLst>
                    <a:ext uri="{9D8B030D-6E8A-4147-A177-3AD203B41FA5}">
                      <a16:colId xmlns:a16="http://schemas.microsoft.com/office/drawing/2014/main" xmlns="" val="538970264"/>
                    </a:ext>
                  </a:extLst>
                </a:gridCol>
                <a:gridCol w="1240741">
                  <a:extLst>
                    <a:ext uri="{9D8B030D-6E8A-4147-A177-3AD203B41FA5}">
                      <a16:colId xmlns:a16="http://schemas.microsoft.com/office/drawing/2014/main" xmlns="" val="309249981"/>
                    </a:ext>
                  </a:extLst>
                </a:gridCol>
              </a:tblGrid>
              <a:tr h="385537">
                <a:tc rowSpan="2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Средний балл ЕГЭ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3632326"/>
                  </a:ext>
                </a:extLst>
              </a:tr>
              <a:tr h="7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в районе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909218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147524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65,04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7835147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7448268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62,69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(187)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54,85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14302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50,87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1919091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63,97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4090846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56,92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1016137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56,37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6636622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4822439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4805119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70,31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65,81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446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14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10" y="221541"/>
            <a:ext cx="3932237" cy="1047219"/>
          </a:xfrm>
        </p:spPr>
        <p:txBody>
          <a:bodyPr>
            <a:norm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CD0DA3-182B-4E08-800D-907C902893DF}"/>
              </a:ext>
            </a:extLst>
          </p:cNvPr>
          <p:cNvSpPr txBox="1"/>
          <p:nvPr/>
        </p:nvSpPr>
        <p:spPr>
          <a:xfrm>
            <a:off x="263352" y="1621867"/>
            <a:ext cx="6692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Учителя, подготовившие 100-балльников: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24DA980-2274-49D9-9EE7-518E53B17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1677199"/>
              </p:ext>
            </p:extLst>
          </p:nvPr>
        </p:nvGraphicFramePr>
        <p:xfrm>
          <a:off x="4969946" y="290054"/>
          <a:ext cx="7030710" cy="6260713"/>
        </p:xfrm>
        <a:graphic>
          <a:graphicData uri="http://schemas.openxmlformats.org/drawingml/2006/table">
            <a:tbl>
              <a:tblPr/>
              <a:tblGrid>
                <a:gridCol w="1714087">
                  <a:extLst>
                    <a:ext uri="{9D8B030D-6E8A-4147-A177-3AD203B41FA5}">
                      <a16:colId xmlns:a16="http://schemas.microsoft.com/office/drawing/2014/main" xmlns="" val="3305315104"/>
                    </a:ext>
                  </a:extLst>
                </a:gridCol>
                <a:gridCol w="1027890">
                  <a:extLst>
                    <a:ext uri="{9D8B030D-6E8A-4147-A177-3AD203B41FA5}">
                      <a16:colId xmlns:a16="http://schemas.microsoft.com/office/drawing/2014/main" xmlns="" val="1134311013"/>
                    </a:ext>
                  </a:extLst>
                </a:gridCol>
                <a:gridCol w="1027890">
                  <a:extLst>
                    <a:ext uri="{9D8B030D-6E8A-4147-A177-3AD203B41FA5}">
                      <a16:colId xmlns:a16="http://schemas.microsoft.com/office/drawing/2014/main" xmlns="" val="490749440"/>
                    </a:ext>
                  </a:extLst>
                </a:gridCol>
                <a:gridCol w="1183971">
                  <a:extLst>
                    <a:ext uri="{9D8B030D-6E8A-4147-A177-3AD203B41FA5}">
                      <a16:colId xmlns:a16="http://schemas.microsoft.com/office/drawing/2014/main" xmlns="" val="3696967198"/>
                    </a:ext>
                  </a:extLst>
                </a:gridCol>
                <a:gridCol w="985706">
                  <a:extLst>
                    <a:ext uri="{9D8B030D-6E8A-4147-A177-3AD203B41FA5}">
                      <a16:colId xmlns:a16="http://schemas.microsoft.com/office/drawing/2014/main" xmlns="" val="2182771027"/>
                    </a:ext>
                  </a:extLst>
                </a:gridCol>
                <a:gridCol w="1091166">
                  <a:extLst>
                    <a:ext uri="{9D8B030D-6E8A-4147-A177-3AD203B41FA5}">
                      <a16:colId xmlns:a16="http://schemas.microsoft.com/office/drawing/2014/main" xmlns="" val="1681735418"/>
                    </a:ext>
                  </a:extLst>
                </a:gridCol>
              </a:tblGrid>
              <a:tr h="386680">
                <a:tc rowSpan="3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 баллов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err="1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Высокобалльники</a:t>
                      </a: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0584294"/>
                  </a:ext>
                </a:extLst>
              </a:tr>
              <a:tr h="38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  &gt;80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9774304"/>
                  </a:ext>
                </a:extLst>
              </a:tr>
              <a:tr h="448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594245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4677272"/>
                  </a:ext>
                </a:extLst>
              </a:tr>
              <a:tr h="55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4081857"/>
                  </a:ext>
                </a:extLst>
              </a:tr>
              <a:tr h="55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828165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2883451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3070999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975473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910803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157330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781938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8161586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1827800"/>
                  </a:ext>
                </a:extLst>
              </a:tr>
              <a:tr h="431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(33,3%)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 (43%)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133412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0CB2EF7-37A5-4E48-BC59-E8C64C2DE33A}"/>
              </a:ext>
            </a:extLst>
          </p:cNvPr>
          <p:cNvSpPr/>
          <p:nvPr/>
        </p:nvSpPr>
        <p:spPr>
          <a:xfrm>
            <a:off x="407368" y="2338571"/>
            <a:ext cx="4032448" cy="34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С.И.,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химии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Ларина Е.А.,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Лапшова О.В.,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Хитайленко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Т.В.,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(2)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Быстрицкая И.С.,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математики (1)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77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804875" y="496630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C383257-F632-4BAC-AA7B-882369F1F053}"/>
              </a:ext>
            </a:extLst>
          </p:cNvPr>
          <p:cNvGrpSpPr/>
          <p:nvPr/>
        </p:nvGrpSpPr>
        <p:grpSpPr>
          <a:xfrm>
            <a:off x="342026" y="1715528"/>
            <a:ext cx="4455354" cy="1831247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878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Муниципальный этап </a:t>
              </a:r>
              <a:r>
                <a:rPr lang="ru-RU" sz="20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106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- 498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xmlns="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:a16="http://schemas.microsoft.com/office/drawing/2014/main" xmlns="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:a16="http://schemas.microsoft.com/office/drawing/2014/main" xmlns="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:a16="http://schemas.microsoft.com/office/drawing/2014/main" xmlns="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F1833D7-BFC4-4B21-BBFE-690A19F571CC}"/>
              </a:ext>
            </a:extLst>
          </p:cNvPr>
          <p:cNvGrpSpPr/>
          <p:nvPr/>
        </p:nvGrpSpPr>
        <p:grpSpPr>
          <a:xfrm>
            <a:off x="304328" y="4136216"/>
            <a:ext cx="4324301" cy="1998874"/>
            <a:chOff x="115013" y="3429000"/>
            <a:chExt cx="3814787" cy="144939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A6D1AE50-64E1-4D85-8EA1-10220EA20199}"/>
                </a:ext>
              </a:extLst>
            </p:cNvPr>
            <p:cNvGrpSpPr/>
            <p:nvPr/>
          </p:nvGrpSpPr>
          <p:grpSpPr>
            <a:xfrm>
              <a:off x="115013" y="3429000"/>
              <a:ext cx="3814787" cy="1449391"/>
              <a:chOff x="7029532" y="4037453"/>
              <a:chExt cx="4172791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:a16="http://schemas.microsoft.com/office/drawing/2014/main" xmlns="" id="{34A57163-40C9-4CF5-840D-067995A6C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9532" y="5438648"/>
                <a:ext cx="416517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:a16="http://schemas.microsoft.com/office/drawing/2014/main" xmlns="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:a16="http://schemas.microsoft.com/office/drawing/2014/main" xmlns="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017BB172-5D77-4710-A1C9-FD6C786FC131}"/>
                </a:ext>
              </a:extLst>
            </p:cNvPr>
            <p:cNvSpPr/>
            <p:nvPr/>
          </p:nvSpPr>
          <p:spPr>
            <a:xfrm>
              <a:off x="532155" y="3582263"/>
              <a:ext cx="3362814" cy="939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Региональный этап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54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- 101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EEA9EECF-0700-4E99-A4B0-F97F4E67AA68}"/>
              </a:ext>
            </a:extLst>
          </p:cNvPr>
          <p:cNvGrpSpPr/>
          <p:nvPr/>
        </p:nvGrpSpPr>
        <p:grpSpPr>
          <a:xfrm>
            <a:off x="5735960" y="1763998"/>
            <a:ext cx="6000248" cy="1665002"/>
            <a:chOff x="5497070" y="1763998"/>
            <a:chExt cx="6268923" cy="140161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AEAB3575-1288-45BC-8EA9-44598C5A5F88}"/>
                </a:ext>
              </a:extLst>
            </p:cNvPr>
            <p:cNvGrpSpPr/>
            <p:nvPr/>
          </p:nvGrpSpPr>
          <p:grpSpPr>
            <a:xfrm flipH="1">
              <a:off x="5497070" y="1763998"/>
              <a:ext cx="6268923" cy="1401611"/>
              <a:chOff x="1281000" y="2979000"/>
              <a:chExt cx="3496181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xmlns="" id="{D96ADB04-3A27-433E-9EC4-7F95F715B1AD}"/>
                  </a:ext>
                </a:extLst>
              </p:cNvPr>
              <p:cNvSpPr/>
              <p:nvPr/>
            </p:nvSpPr>
            <p:spPr>
              <a:xfrm>
                <a:off x="1340063" y="3054358"/>
                <a:ext cx="3362814" cy="353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Межрегиональные, всероссийские олимпиады</a:t>
                </a:r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xmlns="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:a16="http://schemas.microsoft.com/office/drawing/2014/main" xmlns="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:a16="http://schemas.microsoft.com/office/drawing/2014/main" xmlns="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:a16="http://schemas.microsoft.com/office/drawing/2014/main" xmlns="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0807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BE9BEFAE-B478-4008-9B3C-1F8B81B58A50}"/>
                </a:ext>
              </a:extLst>
            </p:cNvPr>
            <p:cNvSpPr/>
            <p:nvPr/>
          </p:nvSpPr>
          <p:spPr>
            <a:xfrm>
              <a:off x="7152181" y="2241101"/>
              <a:ext cx="2745258" cy="76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Участий – 526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Дипломы - 113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80EE2FDA-32DF-4EBD-A8BD-E35F184C518B}"/>
              </a:ext>
            </a:extLst>
          </p:cNvPr>
          <p:cNvGrpSpPr/>
          <p:nvPr/>
        </p:nvGrpSpPr>
        <p:grpSpPr>
          <a:xfrm>
            <a:off x="5280921" y="3530082"/>
            <a:ext cx="1210858" cy="1428177"/>
            <a:chOff x="5365338" y="3769962"/>
            <a:chExt cx="1055860" cy="123115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86BF3082-ACF4-4131-9277-6F55E84E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5338" y="3769962"/>
              <a:ext cx="1055860" cy="1009037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2F9E6785-8F17-4388-80E4-6298AE1EC18B}"/>
                </a:ext>
              </a:extLst>
            </p:cNvPr>
            <p:cNvSpPr/>
            <p:nvPr/>
          </p:nvSpPr>
          <p:spPr>
            <a:xfrm flipH="1">
              <a:off x="5562432" y="4680838"/>
              <a:ext cx="723316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БИБН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2FE5C70-AED5-41D1-B233-774E3AC3ADDA}"/>
              </a:ext>
            </a:extLst>
          </p:cNvPr>
          <p:cNvGrpSpPr/>
          <p:nvPr/>
        </p:nvGrpSpPr>
        <p:grpSpPr>
          <a:xfrm>
            <a:off x="6890722" y="3724820"/>
            <a:ext cx="1140278" cy="1247947"/>
            <a:chOff x="6801742" y="3870642"/>
            <a:chExt cx="987611" cy="10684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88F36927-EC60-4C85-B45A-AC24B7ED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3387" y="3870642"/>
              <a:ext cx="888115" cy="908357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71EE74BC-5A97-4F40-93EF-E5202CE7A73F}"/>
                </a:ext>
              </a:extLst>
            </p:cNvPr>
            <p:cNvSpPr/>
            <p:nvPr/>
          </p:nvSpPr>
          <p:spPr>
            <a:xfrm flipH="1">
              <a:off x="6801742" y="4618859"/>
              <a:ext cx="987611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ФИЗТЕХ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ED4B7258-F348-425E-8C28-11A672E3AB81}"/>
              </a:ext>
            </a:extLst>
          </p:cNvPr>
          <p:cNvGrpSpPr/>
          <p:nvPr/>
        </p:nvGrpSpPr>
        <p:grpSpPr>
          <a:xfrm>
            <a:off x="10077664" y="3681172"/>
            <a:ext cx="1005283" cy="1115286"/>
            <a:chOff x="9708799" y="3795545"/>
            <a:chExt cx="1101015" cy="12697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4A2F1FF3-5281-4AA4-B6E0-1C05D9F82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799" y="3795545"/>
              <a:ext cx="1101015" cy="109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B189AD50-B353-4D98-B2DD-7C92F0E0184D}"/>
                </a:ext>
              </a:extLst>
            </p:cNvPr>
            <p:cNvSpPr/>
            <p:nvPr/>
          </p:nvSpPr>
          <p:spPr>
            <a:xfrm>
              <a:off x="9788760" y="4757549"/>
              <a:ext cx="9410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БАРСИК</a:t>
              </a:r>
              <a:endParaRPr lang="ru-RU" dirty="0"/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C37CF1D1-F9FE-4869-8E8A-6FEE1859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879" y="5092809"/>
            <a:ext cx="2379210" cy="13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0EC7AFF1-79C2-45E2-BE64-568C23F79E2A}"/>
              </a:ext>
            </a:extLst>
          </p:cNvPr>
          <p:cNvGrpSpPr/>
          <p:nvPr/>
        </p:nvGrpSpPr>
        <p:grpSpPr>
          <a:xfrm>
            <a:off x="8416182" y="3574241"/>
            <a:ext cx="1096519" cy="1306929"/>
            <a:chOff x="8215293" y="3582898"/>
            <a:chExt cx="1096519" cy="130692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DFF7EFF4-B642-4A20-8346-B70A49D2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5324" y="3582898"/>
              <a:ext cx="933450" cy="1123950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BD266540-6965-4502-BDF7-D5322966D329}"/>
                </a:ext>
              </a:extLst>
            </p:cNvPr>
            <p:cNvSpPr/>
            <p:nvPr/>
          </p:nvSpPr>
          <p:spPr>
            <a:xfrm>
              <a:off x="8215293" y="4582050"/>
              <a:ext cx="1096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РОСАТОМ</a:t>
              </a:r>
              <a:endParaRPr lang="ru-RU" dirty="0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06DF069-EE9D-4E23-9E7F-BC4B0958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656" y="5188735"/>
            <a:ext cx="1637051" cy="1315818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xmlns="" id="{E608A492-E00F-44F4-A644-3E2F01AB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334" y="5285487"/>
            <a:ext cx="1127835" cy="11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71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127" descr="DSCF6550">
            <a:extLst>
              <a:ext uri="{FF2B5EF4-FFF2-40B4-BE49-F238E27FC236}">
                <a16:creationId xmlns:a16="http://schemas.microsoft.com/office/drawing/2014/main" xmlns="" id="{27C3B4AA-6A5A-45E0-85F2-E58F7C9466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27" y="90787"/>
            <a:ext cx="5972866" cy="402184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A8D46F91-4CCE-4D52-9018-ACD11E0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241" y="456924"/>
            <a:ext cx="7984113" cy="638959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759606AD-A51F-4D7B-89DA-7283EF2219EB}"/>
              </a:ext>
            </a:extLst>
          </p:cNvPr>
          <p:cNvSpPr txBox="1">
            <a:spLocks/>
          </p:cNvSpPr>
          <p:nvPr/>
        </p:nvSpPr>
        <p:spPr>
          <a:xfrm>
            <a:off x="3330286" y="319181"/>
            <a:ext cx="9944772" cy="46049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Лидеры олимпиадного движения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187305CB-F15C-4889-B226-5C260DACF72D}"/>
              </a:ext>
            </a:extLst>
          </p:cNvPr>
          <p:cNvGrpSpPr/>
          <p:nvPr/>
        </p:nvGrpSpPr>
        <p:grpSpPr>
          <a:xfrm>
            <a:off x="-95137" y="3005637"/>
            <a:ext cx="3522569" cy="4021161"/>
            <a:chOff x="235982" y="1685223"/>
            <a:chExt cx="2964592" cy="3749661"/>
          </a:xfrm>
        </p:grpSpPr>
        <p:sp>
          <p:nvSpPr>
            <p:cNvPr id="6" name="直角三角形 69"/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5F8B4122-64C6-4296-B090-46029663B206}"/>
                </a:ext>
              </a:extLst>
            </p:cNvPr>
            <p:cNvGrpSpPr/>
            <p:nvPr/>
          </p:nvGrpSpPr>
          <p:grpSpPr>
            <a:xfrm>
              <a:off x="550199" y="1685223"/>
              <a:ext cx="2650375" cy="3749661"/>
              <a:chOff x="550199" y="1685223"/>
              <a:chExt cx="2650375" cy="3749661"/>
            </a:xfrm>
          </p:grpSpPr>
          <p:sp>
            <p:nvSpPr>
              <p:cNvPr id="5" name="直角三角形 69"/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xmlns="" id="{664CFA7D-B475-42E7-81C6-F3A7F4D82A63}"/>
                  </a:ext>
                </a:extLst>
              </p:cNvPr>
              <p:cNvGrpSpPr/>
              <p:nvPr/>
            </p:nvGrpSpPr>
            <p:grpSpPr>
              <a:xfrm>
                <a:off x="550199" y="1685223"/>
                <a:ext cx="2647915" cy="3487231"/>
                <a:chOff x="550199" y="1685223"/>
                <a:chExt cx="2647915" cy="3487231"/>
              </a:xfrm>
            </p:grpSpPr>
            <p:sp>
              <p:nvSpPr>
                <p:cNvPr id="7" name="矩形 154"/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xmlns="" id="{CE68A8EF-E8CC-40EA-829C-09383739CEBF}"/>
                    </a:ext>
                  </a:extLst>
                </p:cNvPr>
                <p:cNvGrpSpPr/>
                <p:nvPr/>
              </p:nvGrpSpPr>
              <p:grpSpPr>
                <a:xfrm>
                  <a:off x="550199" y="1685223"/>
                  <a:ext cx="2647915" cy="3280483"/>
                  <a:chOff x="550199" y="1685223"/>
                  <a:chExt cx="2647915" cy="3280483"/>
                </a:xfrm>
              </p:grpSpPr>
              <p:sp>
                <p:nvSpPr>
                  <p:cNvPr id="8" name="矩形 155"/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9" name="组合 156"/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10" name="任意多边形 157"/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11" name="任意多边形 158"/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" name="组合 220"/>
                  <p:cNvGrpSpPr/>
                  <p:nvPr/>
                </p:nvGrpSpPr>
                <p:grpSpPr>
                  <a:xfrm>
                    <a:off x="793661" y="4565596"/>
                    <a:ext cx="1837162" cy="400110"/>
                    <a:chOff x="1186719" y="5666486"/>
                    <a:chExt cx="2304757" cy="548424"/>
                  </a:xfrm>
                </p:grpSpPr>
                <p:sp>
                  <p:nvSpPr>
                    <p:cNvPr id="30" name="圆角矩形 221"/>
                    <p:cNvSpPr/>
                    <p:nvPr/>
                  </p:nvSpPr>
                  <p:spPr>
                    <a:xfrm>
                      <a:off x="1232023" y="573631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文本框 268"/>
                    <p:cNvSpPr txBox="1"/>
                    <p:nvPr/>
                  </p:nvSpPr>
                  <p:spPr>
                    <a:xfrm>
                      <a:off x="1186719" y="5666486"/>
                      <a:ext cx="2304757" cy="5484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9 класс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  <p:sp>
                <p:nvSpPr>
                  <p:cNvPr id="58" name="Shape 184">
                    <a:extLst>
                      <a:ext uri="{FF2B5EF4-FFF2-40B4-BE49-F238E27FC236}">
                        <a16:creationId xmlns:a16="http://schemas.microsoft.com/office/drawing/2014/main" xmlns="" id="{3D03156A-8DA4-42F2-80AA-B20395534DA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50199" y="3110646"/>
                    <a:ext cx="2647915" cy="1030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406400" algn="l" rtl="0">
                      <a:lnSpc>
                        <a:spcPct val="100000"/>
                      </a:lnSpc>
                      <a:spcBef>
                        <a:spcPts val="56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800"/>
                      <a:buFont typeface="Arial"/>
                      <a:buChar char="»"/>
                      <a:defRPr sz="2800" b="0" i="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  <a:lvl2pPr marL="914400" marR="0" lvl="1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˃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2pPr>
                    <a:lvl3pPr marL="1371600" marR="0" lvl="2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3pPr>
                    <a:lvl4pPr marL="1828800" marR="0" lvl="3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–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4pPr>
                    <a:lvl5pPr marL="2286000" marR="0" lvl="4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5pPr>
                    <a:lvl6pPr marL="2743200" marR="0" lvl="5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&gt;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6pPr>
                    <a:lvl7pPr marL="3200400" marR="0" lvl="6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7pPr>
                    <a:lvl8pPr marL="3657600" marR="0" lvl="7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8pPr>
                    <a:lvl9pPr marL="4114800" marR="0" lvl="8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−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9pPr>
                  </a:lstStyle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Шмидт Семён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endParaRPr lang="ru-RU" sz="2000" b="1" dirty="0"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95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Быстрицкий Дмитрий</a:t>
                    </a:r>
                  </a:p>
                </p:txBody>
              </p:sp>
            </p:grpSp>
          </p:grp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DBE0C1A4-FFC1-46DA-B156-660DC2419589}"/>
              </a:ext>
            </a:extLst>
          </p:cNvPr>
          <p:cNvGrpSpPr/>
          <p:nvPr/>
        </p:nvGrpSpPr>
        <p:grpSpPr>
          <a:xfrm>
            <a:off x="2819070" y="2054817"/>
            <a:ext cx="3408336" cy="4158448"/>
            <a:chOff x="6037558" y="1463040"/>
            <a:chExt cx="2964592" cy="374966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42D9C4E6-7E0F-4FD1-9B25-EDC9DD568050}"/>
                </a:ext>
              </a:extLst>
            </p:cNvPr>
            <p:cNvGrpSpPr/>
            <p:nvPr/>
          </p:nvGrpSpPr>
          <p:grpSpPr>
            <a:xfrm>
              <a:off x="6037558" y="1463040"/>
              <a:ext cx="2964592" cy="3749661"/>
              <a:chOff x="3198114" y="1685223"/>
              <a:chExt cx="2964592" cy="3749661"/>
            </a:xfrm>
          </p:grpSpPr>
          <p:grpSp>
            <p:nvGrpSpPr>
              <p:cNvPr id="61" name="组合 160">
                <a:extLst>
                  <a:ext uri="{FF2B5EF4-FFF2-40B4-BE49-F238E27FC236}">
                    <a16:creationId xmlns:a16="http://schemas.microsoft.com/office/drawing/2014/main" xmlns="" id="{66E330F1-7142-4159-87C6-83516BF329D1}"/>
                  </a:ext>
                </a:extLst>
              </p:cNvPr>
              <p:cNvGrpSpPr/>
              <p:nvPr/>
            </p:nvGrpSpPr>
            <p:grpSpPr>
              <a:xfrm>
                <a:off x="3198114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68" name="直角三角形 69">
                  <a:extLst>
                    <a:ext uri="{FF2B5EF4-FFF2-40B4-BE49-F238E27FC236}">
                      <a16:creationId xmlns:a16="http://schemas.microsoft.com/office/drawing/2014/main" xmlns="" id="{E7FA68AE-8E5A-436A-BD03-E0606934F59B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9" name="直角三角形 69">
                  <a:extLst>
                    <a:ext uri="{FF2B5EF4-FFF2-40B4-BE49-F238E27FC236}">
                      <a16:creationId xmlns:a16="http://schemas.microsoft.com/office/drawing/2014/main" xmlns="" id="{754ABB28-2ECB-499D-B68B-5159F05F78C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0" name="矩形 163">
                  <a:extLst>
                    <a:ext uri="{FF2B5EF4-FFF2-40B4-BE49-F238E27FC236}">
                      <a16:creationId xmlns:a16="http://schemas.microsoft.com/office/drawing/2014/main" xmlns="" id="{624AFC6B-607A-4606-8D09-EC9141F25C60}"/>
                    </a:ext>
                  </a:extLst>
                </p:cNvPr>
                <p:cNvSpPr/>
                <p:nvPr/>
              </p:nvSpPr>
              <p:spPr>
                <a:xfrm>
                  <a:off x="1037203" y="2560945"/>
                  <a:ext cx="1894121" cy="3877900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1" name="矩形 164">
                  <a:extLst>
                    <a:ext uri="{FF2B5EF4-FFF2-40B4-BE49-F238E27FC236}">
                      <a16:creationId xmlns:a16="http://schemas.microsoft.com/office/drawing/2014/main" xmlns="" id="{8DC55AF2-BE38-41D6-969F-D54595D12CFE}"/>
                    </a:ext>
                  </a:extLst>
                </p:cNvPr>
                <p:cNvSpPr/>
                <p:nvPr/>
              </p:nvSpPr>
              <p:spPr>
                <a:xfrm>
                  <a:off x="1037203" y="2596300"/>
                  <a:ext cx="1894121" cy="582161"/>
                </a:xfrm>
                <a:prstGeom prst="rect">
                  <a:avLst/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2" name="组合 165">
                <a:extLst>
                  <a:ext uri="{FF2B5EF4-FFF2-40B4-BE49-F238E27FC236}">
                    <a16:creationId xmlns:a16="http://schemas.microsoft.com/office/drawing/2014/main" xmlns="" id="{A2FE8635-F99B-4CEA-88EE-DFCF41ACF9D1}"/>
                  </a:ext>
                </a:extLst>
              </p:cNvPr>
              <p:cNvGrpSpPr/>
              <p:nvPr/>
            </p:nvGrpSpPr>
            <p:grpSpPr>
              <a:xfrm>
                <a:off x="4231803" y="1685223"/>
                <a:ext cx="906269" cy="973734"/>
                <a:chOff x="6591300" y="1966752"/>
                <a:chExt cx="830580" cy="975045"/>
              </a:xfrm>
            </p:grpSpPr>
            <p:sp>
              <p:nvSpPr>
                <p:cNvPr id="66" name="任意多边形 166">
                  <a:extLst>
                    <a:ext uri="{FF2B5EF4-FFF2-40B4-BE49-F238E27FC236}">
                      <a16:creationId xmlns:a16="http://schemas.microsoft.com/office/drawing/2014/main" xmlns="" id="{E8DFBDF6-8B90-4D9D-9DE5-D50FD2428074}"/>
                    </a:ext>
                  </a:extLst>
                </p:cNvPr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ysClr val="windowText" lastClr="000000">
                        <a:lumMod val="85000"/>
                        <a:lumOff val="15000"/>
                      </a:sysClr>
                    </a:gs>
                    <a:gs pos="7000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7" name="任意多边形 167">
                  <a:extLst>
                    <a:ext uri="{FF2B5EF4-FFF2-40B4-BE49-F238E27FC236}">
                      <a16:creationId xmlns:a16="http://schemas.microsoft.com/office/drawing/2014/main" xmlns="" id="{7BEBD511-AE06-4B17-8C6C-38FE0A4EDC7D}"/>
                    </a:ext>
                  </a:extLst>
                </p:cNvPr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391740 w 483180"/>
                    <a:gd name="connsiteY0" fmla="*/ 938372 h 1029812"/>
                    <a:gd name="connsiteX1" fmla="*/ 41218 w 483180"/>
                    <a:gd name="connsiteY1" fmla="*/ 938372 h 1029812"/>
                    <a:gd name="connsiteX2" fmla="*/ 138592 w 483180"/>
                    <a:gd name="connsiteY2" fmla="*/ 458103 h 1029812"/>
                    <a:gd name="connsiteX3" fmla="*/ 63405 w 483180"/>
                    <a:gd name="connsiteY3" fmla="*/ 260163 h 1029812"/>
                    <a:gd name="connsiteX4" fmla="*/ 0 w 483180"/>
                    <a:gd name="connsiteY4" fmla="*/ 152400 h 1029812"/>
                    <a:gd name="connsiteX5" fmla="*/ 216478 w 483180"/>
                    <a:gd name="connsiteY5" fmla="*/ 0 h 1029812"/>
                    <a:gd name="connsiteX6" fmla="*/ 432956 w 483180"/>
                    <a:gd name="connsiteY6" fmla="*/ 152400 h 1029812"/>
                    <a:gd name="connsiteX7" fmla="*/ 369551 w 483180"/>
                    <a:gd name="connsiteY7" fmla="*/ 260163 h 1029812"/>
                    <a:gd name="connsiteX8" fmla="*/ 318874 w 483180"/>
                    <a:gd name="connsiteY8" fmla="*/ 457656 h 1029812"/>
                    <a:gd name="connsiteX9" fmla="*/ 483180 w 483180"/>
                    <a:gd name="connsiteY9" fmla="*/ 1029812 h 1029812"/>
                    <a:gd name="connsiteX0" fmla="*/ 41218 w 483180"/>
                    <a:gd name="connsiteY0" fmla="*/ 938372 h 1029812"/>
                    <a:gd name="connsiteX1" fmla="*/ 138592 w 483180"/>
                    <a:gd name="connsiteY1" fmla="*/ 458103 h 1029812"/>
                    <a:gd name="connsiteX2" fmla="*/ 63405 w 483180"/>
                    <a:gd name="connsiteY2" fmla="*/ 260163 h 1029812"/>
                    <a:gd name="connsiteX3" fmla="*/ 0 w 483180"/>
                    <a:gd name="connsiteY3" fmla="*/ 152400 h 1029812"/>
                    <a:gd name="connsiteX4" fmla="*/ 216478 w 483180"/>
                    <a:gd name="connsiteY4" fmla="*/ 0 h 1029812"/>
                    <a:gd name="connsiteX5" fmla="*/ 432956 w 483180"/>
                    <a:gd name="connsiteY5" fmla="*/ 152400 h 1029812"/>
                    <a:gd name="connsiteX6" fmla="*/ 369551 w 483180"/>
                    <a:gd name="connsiteY6" fmla="*/ 260163 h 1029812"/>
                    <a:gd name="connsiteX7" fmla="*/ 318874 w 483180"/>
                    <a:gd name="connsiteY7" fmla="*/ 457656 h 1029812"/>
                    <a:gd name="connsiteX8" fmla="*/ 483180 w 483180"/>
                    <a:gd name="connsiteY8" fmla="*/ 1029812 h 102981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394280 w 432956"/>
                    <a:gd name="connsiteY8" fmla="*/ 928212 h 93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 w="12700" cap="flat" cmpd="sng" algn="ctr">
                  <a:gradFill>
                    <a:gsLst>
                      <a:gs pos="0">
                        <a:sysClr val="window" lastClr="FFFFFF">
                          <a:lumMod val="50000"/>
                        </a:sysClr>
                      </a:gs>
                      <a:gs pos="69000">
                        <a:sysClr val="window" lastClr="FFFFFF">
                          <a:lumMod val="85000"/>
                        </a:sysClr>
                      </a:gs>
                      <a:gs pos="35000">
                        <a:srgbClr val="C9C9C9"/>
                      </a:gs>
                      <a:gs pos="56000">
                        <a:sysClr val="window" lastClr="FFFFFF">
                          <a:lumMod val="50000"/>
                        </a:sysClr>
                      </a:gs>
                      <a:gs pos="22000">
                        <a:sysClr val="window" lastClr="FFFFFF">
                          <a:lumMod val="50000"/>
                        </a:sysClr>
                      </a:gs>
                      <a:gs pos="84000">
                        <a:sysClr val="window" lastClr="FFFFFF">
                          <a:lumMod val="50000"/>
                        </a:sysClr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3" name="组合 223">
                <a:extLst>
                  <a:ext uri="{FF2B5EF4-FFF2-40B4-BE49-F238E27FC236}">
                    <a16:creationId xmlns:a16="http://schemas.microsoft.com/office/drawing/2014/main" xmlns="" id="{DA1A7B93-7078-4864-A57B-349E48AB37A6}"/>
                  </a:ext>
                </a:extLst>
              </p:cNvPr>
              <p:cNvGrpSpPr/>
              <p:nvPr/>
            </p:nvGrpSpPr>
            <p:grpSpPr>
              <a:xfrm>
                <a:off x="3633778" y="4596995"/>
                <a:ext cx="2140160" cy="400110"/>
                <a:chOff x="4749703" y="5709519"/>
                <a:chExt cx="2684873" cy="548423"/>
              </a:xfrm>
            </p:grpSpPr>
            <p:sp>
              <p:nvSpPr>
                <p:cNvPr id="64" name="圆角矩形 224">
                  <a:extLst>
                    <a:ext uri="{FF2B5EF4-FFF2-40B4-BE49-F238E27FC236}">
                      <a16:creationId xmlns:a16="http://schemas.microsoft.com/office/drawing/2014/main" xmlns="" id="{F188E6CA-6BE5-4E08-B18C-9CFA13B9BC65}"/>
                    </a:ext>
                  </a:extLst>
                </p:cNvPr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5" name="文本框 268">
                  <a:extLst>
                    <a:ext uri="{FF2B5EF4-FFF2-40B4-BE49-F238E27FC236}">
                      <a16:creationId xmlns:a16="http://schemas.microsoft.com/office/drawing/2014/main" xmlns="" id="{EDB579FC-F36E-4A75-AB6F-873C32065D1D}"/>
                    </a:ext>
                  </a:extLst>
                </p:cNvPr>
                <p:cNvSpPr txBox="1"/>
                <p:nvPr/>
              </p:nvSpPr>
              <p:spPr>
                <a:xfrm>
                  <a:off x="4749703" y="5709519"/>
                  <a:ext cx="2684873" cy="548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10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</p:grpSp>
        <p:sp>
          <p:nvSpPr>
            <p:cNvPr id="72" name="Shape 184">
              <a:extLst>
                <a:ext uri="{FF2B5EF4-FFF2-40B4-BE49-F238E27FC236}">
                  <a16:creationId xmlns:a16="http://schemas.microsoft.com/office/drawing/2014/main" xmlns="" id="{4B6C4C89-6D30-4864-8FA6-D69A4AEA842E}"/>
                </a:ext>
              </a:extLst>
            </p:cNvPr>
            <p:cNvSpPr txBox="1">
              <a:spLocks/>
            </p:cNvSpPr>
            <p:nvPr/>
          </p:nvSpPr>
          <p:spPr>
            <a:xfrm>
              <a:off x="6557533" y="2828623"/>
              <a:ext cx="2126813" cy="12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20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Гоголев Сергей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endParaRPr lang="ru-RU" sz="20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20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Макаров Дмитрий</a:t>
              </a:r>
              <a:endParaRPr lang="ru-RU" sz="2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r>
                <a:rPr lang="ru-RU" sz="2400" b="1" dirty="0">
                  <a:solidFill>
                    <a:schemeClr val="dk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lang="ru-RU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A816DD0-473B-4BC9-9C04-687251BF593B}"/>
              </a:ext>
            </a:extLst>
          </p:cNvPr>
          <p:cNvGrpSpPr/>
          <p:nvPr/>
        </p:nvGrpSpPr>
        <p:grpSpPr>
          <a:xfrm>
            <a:off x="5755850" y="1398137"/>
            <a:ext cx="3126384" cy="4013999"/>
            <a:chOff x="8930613" y="1685223"/>
            <a:chExt cx="2964592" cy="374966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2595BB12-E6C0-47CE-A615-43872D7B3894}"/>
                </a:ext>
              </a:extLst>
            </p:cNvPr>
            <p:cNvGrpSpPr/>
            <p:nvPr/>
          </p:nvGrpSpPr>
          <p:grpSpPr>
            <a:xfrm>
              <a:off x="8930613" y="2010736"/>
              <a:ext cx="2964592" cy="3424148"/>
              <a:chOff x="8930613" y="2010736"/>
              <a:chExt cx="2964592" cy="3424148"/>
            </a:xfrm>
          </p:grpSpPr>
          <p:grpSp>
            <p:nvGrpSpPr>
              <p:cNvPr id="45" name="组合 211">
                <a:extLst>
                  <a:ext uri="{FF2B5EF4-FFF2-40B4-BE49-F238E27FC236}">
                    <a16:creationId xmlns:a16="http://schemas.microsoft.com/office/drawing/2014/main" xmlns="" id="{F419B97D-E259-419E-99A8-F954DBF8AB77}"/>
                  </a:ext>
                </a:extLst>
              </p:cNvPr>
              <p:cNvGrpSpPr/>
              <p:nvPr/>
            </p:nvGrpSpPr>
            <p:grpSpPr>
              <a:xfrm>
                <a:off x="8930613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46" name="直角三角形 69">
                  <a:extLst>
                    <a:ext uri="{FF2B5EF4-FFF2-40B4-BE49-F238E27FC236}">
                      <a16:creationId xmlns:a16="http://schemas.microsoft.com/office/drawing/2014/main" xmlns="" id="{87462B0E-E7F0-4AF5-8E04-0A8479F51C13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7" name="直角三角形 69">
                  <a:extLst>
                    <a:ext uri="{FF2B5EF4-FFF2-40B4-BE49-F238E27FC236}">
                      <a16:creationId xmlns:a16="http://schemas.microsoft.com/office/drawing/2014/main" xmlns="" id="{E58A0E04-DA77-4C9C-BC8F-2F1303D8E87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8" name="矩形 214">
                  <a:extLst>
                    <a:ext uri="{FF2B5EF4-FFF2-40B4-BE49-F238E27FC236}">
                      <a16:creationId xmlns:a16="http://schemas.microsoft.com/office/drawing/2014/main" xmlns="" id="{70C8EFB5-FC66-41B6-A134-AA192A627774}"/>
                    </a:ext>
                  </a:extLst>
                </p:cNvPr>
                <p:cNvSpPr/>
                <p:nvPr/>
              </p:nvSpPr>
              <p:spPr>
                <a:xfrm>
                  <a:off x="1037203" y="2560945"/>
                  <a:ext cx="1894121" cy="4027349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9" name="矩形 215">
                  <a:extLst>
                    <a:ext uri="{FF2B5EF4-FFF2-40B4-BE49-F238E27FC236}">
                      <a16:creationId xmlns:a16="http://schemas.microsoft.com/office/drawing/2014/main" xmlns="" id="{967D9DD9-24C1-4E97-8E99-2CA1A22D79F9}"/>
                    </a:ext>
                  </a:extLst>
                </p:cNvPr>
                <p:cNvSpPr/>
                <p:nvPr/>
              </p:nvSpPr>
              <p:spPr>
                <a:xfrm>
                  <a:off x="893370" y="2560945"/>
                  <a:ext cx="2037954" cy="582163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53" name="组合 226">
                <a:extLst>
                  <a:ext uri="{FF2B5EF4-FFF2-40B4-BE49-F238E27FC236}">
                    <a16:creationId xmlns:a16="http://schemas.microsoft.com/office/drawing/2014/main" xmlns="" id="{12EF2F4E-97F2-4C29-A7E7-B26FB0EEE56F}"/>
                  </a:ext>
                </a:extLst>
              </p:cNvPr>
              <p:cNvGrpSpPr/>
              <p:nvPr/>
            </p:nvGrpSpPr>
            <p:grpSpPr>
              <a:xfrm>
                <a:off x="9478239" y="4607322"/>
                <a:ext cx="1867396" cy="400110"/>
                <a:chOff x="8662569" y="5723679"/>
                <a:chExt cx="2342686" cy="548424"/>
              </a:xfrm>
              <a:solidFill>
                <a:srgbClr val="FFC000"/>
              </a:solidFill>
            </p:grpSpPr>
            <p:sp>
              <p:nvSpPr>
                <p:cNvPr id="54" name="圆角矩形 227">
                  <a:extLst>
                    <a:ext uri="{FF2B5EF4-FFF2-40B4-BE49-F238E27FC236}">
                      <a16:creationId xmlns:a16="http://schemas.microsoft.com/office/drawing/2014/main" xmlns="" id="{DD9184AB-F6A0-4CC5-BC63-D4E493FE70AC}"/>
                    </a:ext>
                  </a:extLst>
                </p:cNvPr>
                <p:cNvSpPr/>
                <p:nvPr/>
              </p:nvSpPr>
              <p:spPr>
                <a:xfrm>
                  <a:off x="8799493" y="5736312"/>
                  <a:ext cx="2084760" cy="445116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55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>
                  <a:extLst>
                    <a:ext uri="{FF2B5EF4-FFF2-40B4-BE49-F238E27FC236}">
                      <a16:creationId xmlns:a16="http://schemas.microsoft.com/office/drawing/2014/main" xmlns="" id="{4355603D-D918-499E-BAA2-38C9226522D4}"/>
                    </a:ext>
                  </a:extLst>
                </p:cNvPr>
                <p:cNvSpPr txBox="1"/>
                <p:nvPr/>
              </p:nvSpPr>
              <p:spPr>
                <a:xfrm>
                  <a:off x="8662569" y="5723679"/>
                  <a:ext cx="2342686" cy="54842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11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73" name="Shape 184">
                <a:extLst>
                  <a:ext uri="{FF2B5EF4-FFF2-40B4-BE49-F238E27FC236}">
                    <a16:creationId xmlns:a16="http://schemas.microsoft.com/office/drawing/2014/main" xmlns="" id="{FF4632F7-FE9E-478B-9AE2-AC1CD4DD5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1854" y="3277357"/>
                <a:ext cx="2526548" cy="1201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2000" b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Розенберг Алексей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endParaRPr lang="ru-RU" sz="2000" b="1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2000" b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Ширинкин Тимур</a:t>
                </a:r>
                <a:endParaRPr lang="ru-RU" sz="2400" b="1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indent="0" algn="ctr">
                  <a:spcBef>
                    <a:spcPts val="480"/>
                  </a:spcBef>
                  <a:buClr>
                    <a:schemeClr val="dk2"/>
                  </a:buClr>
                  <a:buSzPts val="2400"/>
                  <a:buFont typeface="Noto Sans Symbols"/>
                  <a:buNone/>
                </a:pPr>
                <a:r>
                  <a:rPr lang="ru-RU" sz="2400" b="1" dirty="0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endParaRPr lang="ru-RU" dirty="0"/>
              </a:p>
            </p:txBody>
          </p:sp>
        </p:grpSp>
        <p:grpSp>
          <p:nvGrpSpPr>
            <p:cNvPr id="50" name="组合 216">
              <a:extLst>
                <a:ext uri="{FF2B5EF4-FFF2-40B4-BE49-F238E27FC236}">
                  <a16:creationId xmlns:a16="http://schemas.microsoft.com/office/drawing/2014/main" xmlns="" id="{A66EF41B-85CA-4E98-B494-B87B67292892}"/>
                </a:ext>
              </a:extLst>
            </p:cNvPr>
            <p:cNvGrpSpPr/>
            <p:nvPr/>
          </p:nvGrpSpPr>
          <p:grpSpPr>
            <a:xfrm>
              <a:off x="9964302" y="1685223"/>
              <a:ext cx="906269" cy="973734"/>
              <a:chOff x="6591300" y="1966752"/>
              <a:chExt cx="830580" cy="975045"/>
            </a:xfrm>
          </p:grpSpPr>
          <p:sp>
            <p:nvSpPr>
              <p:cNvPr id="51" name="任意多边形 217">
                <a:extLst>
                  <a:ext uri="{FF2B5EF4-FFF2-40B4-BE49-F238E27FC236}">
                    <a16:creationId xmlns:a16="http://schemas.microsoft.com/office/drawing/2014/main" xmlns="" id="{A698220B-8DE7-4FC6-A951-3299943ECC39}"/>
                  </a:ext>
                </a:extLst>
              </p:cNvPr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ysClr val="windowText" lastClr="000000">
                      <a:lumMod val="85000"/>
                      <a:lumOff val="15000"/>
                    </a:sysClr>
                  </a:gs>
                  <a:gs pos="7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" name="任意多边形 218">
                <a:extLst>
                  <a:ext uri="{FF2B5EF4-FFF2-40B4-BE49-F238E27FC236}">
                    <a16:creationId xmlns:a16="http://schemas.microsoft.com/office/drawing/2014/main" xmlns="" id="{20F6FA9E-61F6-4026-AC09-BA2392495490}"/>
                  </a:ext>
                </a:extLst>
              </p:cNvPr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CA1CD96C-6335-4453-A714-5AEBEA5EA96B}"/>
              </a:ext>
            </a:extLst>
          </p:cNvPr>
          <p:cNvGrpSpPr/>
          <p:nvPr/>
        </p:nvGrpSpPr>
        <p:grpSpPr>
          <a:xfrm>
            <a:off x="8481983" y="518982"/>
            <a:ext cx="3522569" cy="4412391"/>
            <a:chOff x="235982" y="1685223"/>
            <a:chExt cx="2964592" cy="3749661"/>
          </a:xfrm>
        </p:grpSpPr>
        <p:sp>
          <p:nvSpPr>
            <p:cNvPr id="59" name="直角三角形 69">
              <a:extLst>
                <a:ext uri="{FF2B5EF4-FFF2-40B4-BE49-F238E27FC236}">
                  <a16:creationId xmlns:a16="http://schemas.microsoft.com/office/drawing/2014/main" xmlns="" id="{D5983D06-7AB2-4472-8BDD-94AFCF96D094}"/>
                </a:ext>
              </a:extLst>
            </p:cNvPr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xmlns="" id="{1A3D0D75-205C-4CD6-B7FA-6905124F808A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77" name="直角三角形 69">
                <a:extLst>
                  <a:ext uri="{FF2B5EF4-FFF2-40B4-BE49-F238E27FC236}">
                    <a16:creationId xmlns:a16="http://schemas.microsoft.com/office/drawing/2014/main" xmlns="" id="{F8128431-A0CA-4E12-874E-6461D2C02782}"/>
                  </a:ext>
                </a:extLst>
              </p:cNvPr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xmlns="" id="{67E73556-9194-40C3-A1D2-9E43739B054E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332873" cy="3487231"/>
                <a:chOff x="669442" y="1685223"/>
                <a:chExt cx="2332873" cy="3487231"/>
              </a:xfrm>
            </p:grpSpPr>
            <p:sp>
              <p:nvSpPr>
                <p:cNvPr id="79" name="矩形 154">
                  <a:extLst>
                    <a:ext uri="{FF2B5EF4-FFF2-40B4-BE49-F238E27FC236}">
                      <a16:creationId xmlns:a16="http://schemas.microsoft.com/office/drawing/2014/main" xmlns="" id="{3B5B7C73-8DA0-4301-9693-CC1DE7199780}"/>
                    </a:ext>
                  </a:extLst>
                </p:cNvPr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80" name="Группа 79">
                  <a:extLst>
                    <a:ext uri="{FF2B5EF4-FFF2-40B4-BE49-F238E27FC236}">
                      <a16:creationId xmlns:a16="http://schemas.microsoft.com/office/drawing/2014/main" xmlns="" id="{72C3057A-2950-4249-ABEF-4CA22169A2EC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332873" cy="3341341"/>
                  <a:chOff x="669442" y="1685223"/>
                  <a:chExt cx="2332873" cy="3341341"/>
                </a:xfrm>
              </p:grpSpPr>
              <p:sp>
                <p:nvSpPr>
                  <p:cNvPr id="81" name="矩形 155">
                    <a:extLst>
                      <a:ext uri="{FF2B5EF4-FFF2-40B4-BE49-F238E27FC236}">
                        <a16:creationId xmlns:a16="http://schemas.microsoft.com/office/drawing/2014/main" xmlns="" id="{A10CFD4E-ED5E-4839-8BB9-7A71147C83F0}"/>
                      </a:ext>
                    </a:extLst>
                  </p:cNvPr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82" name="组合 156">
                    <a:extLst>
                      <a:ext uri="{FF2B5EF4-FFF2-40B4-BE49-F238E27FC236}">
                        <a16:creationId xmlns:a16="http://schemas.microsoft.com/office/drawing/2014/main" xmlns="" id="{511B94C8-EC67-4DCA-BD32-586156473EB0}"/>
                      </a:ext>
                    </a:extLst>
                  </p:cNvPr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87" name="任意多边形 157">
                      <a:extLst>
                        <a:ext uri="{FF2B5EF4-FFF2-40B4-BE49-F238E27FC236}">
                          <a16:creationId xmlns:a16="http://schemas.microsoft.com/office/drawing/2014/main" xmlns="" id="{9CCE4AFC-3AD8-4FCF-8753-AB9412887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8" name="任意多边形 158">
                      <a:extLst>
                        <a:ext uri="{FF2B5EF4-FFF2-40B4-BE49-F238E27FC236}">
                          <a16:creationId xmlns:a16="http://schemas.microsoft.com/office/drawing/2014/main" xmlns="" id="{7B965734-CA0C-4787-B858-E875D29213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" name="组合 220">
                    <a:extLst>
                      <a:ext uri="{FF2B5EF4-FFF2-40B4-BE49-F238E27FC236}">
                        <a16:creationId xmlns:a16="http://schemas.microsoft.com/office/drawing/2014/main" xmlns="" id="{D260434B-9D94-49A8-B275-4F5B262FFE14}"/>
                      </a:ext>
                    </a:extLst>
                  </p:cNvPr>
                  <p:cNvGrpSpPr/>
                  <p:nvPr/>
                </p:nvGrpSpPr>
                <p:grpSpPr>
                  <a:xfrm>
                    <a:off x="798717" y="4677086"/>
                    <a:ext cx="1881925" cy="349478"/>
                    <a:chOff x="1193061" y="5819295"/>
                    <a:chExt cx="2360913" cy="479023"/>
                  </a:xfrm>
                </p:grpSpPr>
                <p:sp>
                  <p:nvSpPr>
                    <p:cNvPr id="85" name="圆角矩形 221">
                      <a:extLst>
                        <a:ext uri="{FF2B5EF4-FFF2-40B4-BE49-F238E27FC236}">
                          <a16:creationId xmlns:a16="http://schemas.microsoft.com/office/drawing/2014/main" xmlns="" id="{17C09D4A-1894-4055-82C0-D1C972827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866" y="585320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6" name="文本框 268">
                      <a:extLst>
                        <a:ext uri="{FF2B5EF4-FFF2-40B4-BE49-F238E27FC236}">
                          <a16:creationId xmlns:a16="http://schemas.microsoft.com/office/drawing/2014/main" xmlns="" id="{1088AC0F-675A-414E-918F-A41641C877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3061" y="5819295"/>
                      <a:ext cx="2360913" cy="4660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Наставники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  <p:sp>
                <p:nvSpPr>
                  <p:cNvPr id="84" name="Shape 184">
                    <a:extLst>
                      <a:ext uri="{FF2B5EF4-FFF2-40B4-BE49-F238E27FC236}">
                        <a16:creationId xmlns:a16="http://schemas.microsoft.com/office/drawing/2014/main" xmlns="" id="{8F47A962-F85F-4208-906E-3A534EBBF2C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49038" y="2815281"/>
                    <a:ext cx="2153277" cy="17619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406400" algn="l" rtl="0">
                      <a:lnSpc>
                        <a:spcPct val="100000"/>
                      </a:lnSpc>
                      <a:spcBef>
                        <a:spcPts val="56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800"/>
                      <a:buFont typeface="Arial"/>
                      <a:buChar char="»"/>
                      <a:defRPr sz="2800" b="0" i="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  <a:lvl2pPr marL="914400" marR="0" lvl="1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˃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2pPr>
                    <a:lvl3pPr marL="1371600" marR="0" lvl="2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3pPr>
                    <a:lvl4pPr marL="1828800" marR="0" lvl="3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–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4pPr>
                    <a:lvl5pPr marL="2286000" marR="0" lvl="4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5pPr>
                    <a:lvl6pPr marL="2743200" marR="0" lvl="5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&gt;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6pPr>
                    <a:lvl7pPr marL="3200400" marR="0" lvl="6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7pPr>
                    <a:lvl8pPr marL="3657600" marR="0" lvl="7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8pPr>
                    <a:lvl9pPr marL="4114800" marR="0" lvl="8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−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9pPr>
                  </a:lstStyle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200" b="1" dirty="0" err="1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Тукова</a:t>
                    </a:r>
                    <a:r>
                      <a:rPr lang="ru-RU" sz="2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 Н.Б.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Быстрицкая И.С.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Портнова Е.Н.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Лапшова О.В.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2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Ларина Е.А.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xmlns="" val="332807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9142BD-4093-47A8-83D7-55E151E467C4}"/>
              </a:ext>
            </a:extLst>
          </p:cNvPr>
          <p:cNvSpPr/>
          <p:nvPr/>
        </p:nvSpPr>
        <p:spPr>
          <a:xfrm>
            <a:off x="2368990" y="953833"/>
            <a:ext cx="7634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415 лицеистов выполняли индивидуальные проекты</a:t>
            </a:r>
            <a:endParaRPr lang="ru-RU" sz="24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733615" y="120708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C383257-F632-4BAC-AA7B-882369F1F053}"/>
              </a:ext>
            </a:extLst>
          </p:cNvPr>
          <p:cNvGrpSpPr/>
          <p:nvPr/>
        </p:nvGrpSpPr>
        <p:grpSpPr>
          <a:xfrm>
            <a:off x="426000" y="1763998"/>
            <a:ext cx="4275000" cy="1401614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1116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Международные 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21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- 26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xmlns="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:a16="http://schemas.microsoft.com/office/drawing/2014/main" xmlns="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:a16="http://schemas.microsoft.com/office/drawing/2014/main" xmlns="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:a16="http://schemas.microsoft.com/office/drawing/2014/main" xmlns="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F1833D7-BFC4-4B21-BBFE-690A19F571CC}"/>
              </a:ext>
            </a:extLst>
          </p:cNvPr>
          <p:cNvGrpSpPr/>
          <p:nvPr/>
        </p:nvGrpSpPr>
        <p:grpSpPr>
          <a:xfrm>
            <a:off x="425999" y="3429000"/>
            <a:ext cx="3645350" cy="1449391"/>
            <a:chOff x="425999" y="3429000"/>
            <a:chExt cx="3503801" cy="144939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A6D1AE50-64E1-4D85-8EA1-10220EA20199}"/>
                </a:ext>
              </a:extLst>
            </p:cNvPr>
            <p:cNvGrpSpPr/>
            <p:nvPr/>
          </p:nvGrpSpPr>
          <p:grpSpPr>
            <a:xfrm>
              <a:off x="425999" y="3429000"/>
              <a:ext cx="3503801" cy="1449391"/>
              <a:chOff x="7369703" y="4037453"/>
              <a:chExt cx="3832620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:a16="http://schemas.microsoft.com/office/drawing/2014/main" xmlns="" id="{34A57163-40C9-4CF5-840D-067995A6C299}"/>
                  </a:ext>
                </a:extLst>
              </p:cNvPr>
              <p:cNvCxnSpPr/>
              <p:nvPr/>
            </p:nvCxnSpPr>
            <p:spPr>
              <a:xfrm>
                <a:off x="7369703" y="543864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:a16="http://schemas.microsoft.com/office/drawing/2014/main" xmlns="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:a16="http://schemas.microsoft.com/office/drawing/2014/main" xmlns="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017BB172-5D77-4710-A1C9-FD6C786FC131}"/>
                </a:ext>
              </a:extLst>
            </p:cNvPr>
            <p:cNvSpPr/>
            <p:nvPr/>
          </p:nvSpPr>
          <p:spPr>
            <a:xfrm>
              <a:off x="525188" y="3473923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Всероссийские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77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- 81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12069AAF-E96B-4892-AC72-D52CAF86C9D4}"/>
              </a:ext>
            </a:extLst>
          </p:cNvPr>
          <p:cNvGrpSpPr/>
          <p:nvPr/>
        </p:nvGrpSpPr>
        <p:grpSpPr>
          <a:xfrm>
            <a:off x="261590" y="5278790"/>
            <a:ext cx="3825000" cy="1424055"/>
            <a:chOff x="537410" y="5275110"/>
            <a:chExt cx="3825000" cy="1424055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BFBCAE21-1872-470F-9383-0E2205125A56}"/>
                </a:ext>
              </a:extLst>
            </p:cNvPr>
            <p:cNvGrpSpPr/>
            <p:nvPr/>
          </p:nvGrpSpPr>
          <p:grpSpPr>
            <a:xfrm>
              <a:off x="537410" y="5275110"/>
              <a:ext cx="3825000" cy="1424055"/>
              <a:chOff x="1629407" y="4047363"/>
              <a:chExt cx="3825000" cy="1424055"/>
            </a:xfrm>
          </p:grpSpPr>
          <p:cxnSp>
            <p:nvCxnSpPr>
              <p:cNvPr id="28" name="Google Shape;100;p13">
                <a:extLst>
                  <a:ext uri="{FF2B5EF4-FFF2-40B4-BE49-F238E27FC236}">
                    <a16:creationId xmlns:a16="http://schemas.microsoft.com/office/drawing/2014/main" xmlns="" id="{08054C0F-0C50-49C5-A8C3-3EBFA1118392}"/>
                  </a:ext>
                </a:extLst>
              </p:cNvPr>
              <p:cNvCxnSpPr/>
              <p:nvPr/>
            </p:nvCxnSpPr>
            <p:spPr>
              <a:xfrm>
                <a:off x="1629407" y="544855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101;p13">
                <a:extLst>
                  <a:ext uri="{FF2B5EF4-FFF2-40B4-BE49-F238E27FC236}">
                    <a16:creationId xmlns:a16="http://schemas.microsoft.com/office/drawing/2014/main" xmlns="" id="{2D0A2B3C-0219-4B34-8925-778876112E6D}"/>
                  </a:ext>
                </a:extLst>
              </p:cNvPr>
              <p:cNvCxnSpPr/>
              <p:nvPr/>
            </p:nvCxnSpPr>
            <p:spPr>
              <a:xfrm rot="10800000">
                <a:off x="5439167" y="404736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102;p13">
                <a:extLst>
                  <a:ext uri="{FF2B5EF4-FFF2-40B4-BE49-F238E27FC236}">
                    <a16:creationId xmlns:a16="http://schemas.microsoft.com/office/drawing/2014/main" xmlns="" id="{A22D4512-3049-4532-8CD7-E998F4E0237F}"/>
                  </a:ext>
                </a:extLst>
              </p:cNvPr>
              <p:cNvCxnSpPr/>
              <p:nvPr/>
            </p:nvCxnSpPr>
            <p:spPr>
              <a:xfrm>
                <a:off x="3222199" y="4056571"/>
                <a:ext cx="2232208" cy="5147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590CD9F1-E5AE-4655-AFFE-607D04BB0889}"/>
                </a:ext>
              </a:extLst>
            </p:cNvPr>
            <p:cNvSpPr/>
            <p:nvPr/>
          </p:nvSpPr>
          <p:spPr>
            <a:xfrm>
              <a:off x="733615" y="5310396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21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- 25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EEA9EECF-0700-4E99-A4B0-F97F4E67AA68}"/>
              </a:ext>
            </a:extLst>
          </p:cNvPr>
          <p:cNvGrpSpPr/>
          <p:nvPr/>
        </p:nvGrpSpPr>
        <p:grpSpPr>
          <a:xfrm>
            <a:off x="5916001" y="1763998"/>
            <a:ext cx="5849992" cy="1501285"/>
            <a:chOff x="5465994" y="1763998"/>
            <a:chExt cx="6299999" cy="140161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AEAB3575-1288-45BC-8EA9-44598C5A5F88}"/>
                </a:ext>
              </a:extLst>
            </p:cNvPr>
            <p:cNvGrpSpPr/>
            <p:nvPr/>
          </p:nvGrpSpPr>
          <p:grpSpPr>
            <a:xfrm flipH="1">
              <a:off x="5465994" y="1763998"/>
              <a:ext cx="6299999" cy="1401611"/>
              <a:chOff x="1281000" y="2979000"/>
              <a:chExt cx="3513512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xmlns="" id="{D96ADB04-3A27-433E-9EC4-7F95F715B1AD}"/>
                  </a:ext>
                </a:extLst>
              </p:cNvPr>
              <p:cNvSpPr/>
              <p:nvPr/>
            </p:nvSpPr>
            <p:spPr>
              <a:xfrm>
                <a:off x="1431698" y="3018905"/>
                <a:ext cx="3362814" cy="111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51 городская конференция НОУ «Эврика»</a:t>
                </a:r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xmlns="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:a16="http://schemas.microsoft.com/office/drawing/2014/main" xmlns="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:a16="http://schemas.microsoft.com/office/drawing/2014/main" xmlns="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:a16="http://schemas.microsoft.com/office/drawing/2014/main" xmlns="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4818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BE9BEFAE-B478-4008-9B3C-1F8B81B58A50}"/>
                </a:ext>
              </a:extLst>
            </p:cNvPr>
            <p:cNvSpPr/>
            <p:nvPr/>
          </p:nvSpPr>
          <p:spPr>
            <a:xfrm>
              <a:off x="6775115" y="2241389"/>
              <a:ext cx="2791240" cy="847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– 87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- 75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6F86942-36F4-4081-991D-047EA7CA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9627" y="5472090"/>
            <a:ext cx="1072540" cy="106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D386F6D7-FEFF-4815-B4A6-A54B4F75DC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0814" y="3636621"/>
            <a:ext cx="1200381" cy="120780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8A1776A-CE3F-45FB-8A7B-594142E2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3470" y="3613609"/>
            <a:ext cx="1489987" cy="13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6BCA2834-EE11-4FC6-AC58-757F90C3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322" y="3824284"/>
            <a:ext cx="1141943" cy="114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AADCA87-6136-4D92-83A1-76514201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5733" y="323011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70E12220-A814-40BD-9070-A33C6662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7551" y="5580257"/>
            <a:ext cx="1274904" cy="8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47E0852F-F299-4660-B801-03C3336B8A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7196" y="5331687"/>
            <a:ext cx="1300980" cy="1208687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2F9E0792-4149-4966-9062-D204189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6908" y="5376731"/>
            <a:ext cx="1300980" cy="13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550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D83D979-CC67-4E96-B664-5DC89F47DD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4" y="108210"/>
            <a:ext cx="7485714" cy="4167989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187305CB-F15C-4889-B226-5C260DACF72D}"/>
              </a:ext>
            </a:extLst>
          </p:cNvPr>
          <p:cNvGrpSpPr/>
          <p:nvPr/>
        </p:nvGrpSpPr>
        <p:grpSpPr>
          <a:xfrm>
            <a:off x="-216576" y="3032515"/>
            <a:ext cx="3347023" cy="4040426"/>
            <a:chOff x="235982" y="1685223"/>
            <a:chExt cx="2964592" cy="3749661"/>
          </a:xfrm>
        </p:grpSpPr>
        <p:sp>
          <p:nvSpPr>
            <p:cNvPr id="6" name="直角三角形 69"/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5F8B4122-64C6-4296-B090-46029663B206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5" name="直角三角形 69"/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xmlns="" id="{664CFA7D-B475-42E7-81C6-F3A7F4D82A63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210573" cy="3487231"/>
                <a:chOff x="669442" y="1685223"/>
                <a:chExt cx="2210573" cy="3487231"/>
              </a:xfrm>
            </p:grpSpPr>
            <p:sp>
              <p:nvSpPr>
                <p:cNvPr id="7" name="矩形 154"/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xmlns="" id="{CE68A8EF-E8CC-40EA-829C-09383739CEBF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210573" cy="3280483"/>
                  <a:chOff x="669442" y="1685223"/>
                  <a:chExt cx="2210573" cy="3280483"/>
                </a:xfrm>
              </p:grpSpPr>
              <p:sp>
                <p:nvSpPr>
                  <p:cNvPr id="8" name="矩形 155"/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9" name="组合 156"/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10" name="任意多边形 157"/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11" name="任意多边形 158"/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" name="组合 220"/>
                  <p:cNvGrpSpPr/>
                  <p:nvPr/>
                </p:nvGrpSpPr>
                <p:grpSpPr>
                  <a:xfrm>
                    <a:off x="793661" y="4565596"/>
                    <a:ext cx="1837162" cy="400110"/>
                    <a:chOff x="1186719" y="5666486"/>
                    <a:chExt cx="2304757" cy="548424"/>
                  </a:xfrm>
                </p:grpSpPr>
                <p:sp>
                  <p:nvSpPr>
                    <p:cNvPr id="30" name="圆角矩形 221"/>
                    <p:cNvSpPr/>
                    <p:nvPr/>
                  </p:nvSpPr>
                  <p:spPr>
                    <a:xfrm>
                      <a:off x="1232023" y="573631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文本框 268"/>
                    <p:cNvSpPr txBox="1"/>
                    <p:nvPr/>
                  </p:nvSpPr>
                  <p:spPr>
                    <a:xfrm>
                      <a:off x="1186719" y="5666486"/>
                      <a:ext cx="2304757" cy="5484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9 класс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  <p:sp>
                <p:nvSpPr>
                  <p:cNvPr id="58" name="Shape 184">
                    <a:extLst>
                      <a:ext uri="{FF2B5EF4-FFF2-40B4-BE49-F238E27FC236}">
                        <a16:creationId xmlns:a16="http://schemas.microsoft.com/office/drawing/2014/main" xmlns="" id="{3D03156A-8DA4-42F2-80AA-B20395534DA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94278" y="2997653"/>
                    <a:ext cx="2185737" cy="1030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406400" algn="l" rtl="0">
                      <a:lnSpc>
                        <a:spcPct val="100000"/>
                      </a:lnSpc>
                      <a:spcBef>
                        <a:spcPts val="56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800"/>
                      <a:buFont typeface="Arial"/>
                      <a:buChar char="»"/>
                      <a:defRPr sz="2800" b="0" i="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  <a:lvl2pPr marL="914400" marR="0" lvl="1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˃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2pPr>
                    <a:lvl3pPr marL="1371600" marR="0" lvl="2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3pPr>
                    <a:lvl4pPr marL="1828800" marR="0" lvl="3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–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4pPr>
                    <a:lvl5pPr marL="2286000" marR="0" lvl="4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5pPr>
                    <a:lvl6pPr marL="2743200" marR="0" lvl="5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&gt;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6pPr>
                    <a:lvl7pPr marL="3200400" marR="0" lvl="6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7pPr>
                    <a:lvl8pPr marL="3657600" marR="0" lvl="7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8pPr>
                    <a:lvl9pPr marL="4114800" marR="0" lvl="8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−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9pPr>
                  </a:lstStyle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Павловский Иван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 err="1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Змеевцева</a:t>
                    </a: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 Ярослава 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Трубина Елизавета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Коломина Ирина</a:t>
                    </a:r>
                  </a:p>
                </p:txBody>
              </p:sp>
            </p:grpSp>
          </p:grp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DBE0C1A4-FFC1-46DA-B156-660DC2419589}"/>
              </a:ext>
            </a:extLst>
          </p:cNvPr>
          <p:cNvGrpSpPr/>
          <p:nvPr/>
        </p:nvGrpSpPr>
        <p:grpSpPr>
          <a:xfrm>
            <a:off x="2551167" y="2958769"/>
            <a:ext cx="3408336" cy="4114172"/>
            <a:chOff x="6037558" y="1463040"/>
            <a:chExt cx="2964592" cy="374966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42D9C4E6-7E0F-4FD1-9B25-EDC9DD568050}"/>
                </a:ext>
              </a:extLst>
            </p:cNvPr>
            <p:cNvGrpSpPr/>
            <p:nvPr/>
          </p:nvGrpSpPr>
          <p:grpSpPr>
            <a:xfrm>
              <a:off x="6037558" y="1463040"/>
              <a:ext cx="2964592" cy="3749661"/>
              <a:chOff x="3198114" y="1685223"/>
              <a:chExt cx="2964592" cy="3749661"/>
            </a:xfrm>
          </p:grpSpPr>
          <p:grpSp>
            <p:nvGrpSpPr>
              <p:cNvPr id="61" name="组合 160">
                <a:extLst>
                  <a:ext uri="{FF2B5EF4-FFF2-40B4-BE49-F238E27FC236}">
                    <a16:creationId xmlns:a16="http://schemas.microsoft.com/office/drawing/2014/main" xmlns="" id="{66E330F1-7142-4159-87C6-83516BF329D1}"/>
                  </a:ext>
                </a:extLst>
              </p:cNvPr>
              <p:cNvGrpSpPr/>
              <p:nvPr/>
            </p:nvGrpSpPr>
            <p:grpSpPr>
              <a:xfrm>
                <a:off x="3198114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68" name="直角三角形 69">
                  <a:extLst>
                    <a:ext uri="{FF2B5EF4-FFF2-40B4-BE49-F238E27FC236}">
                      <a16:creationId xmlns:a16="http://schemas.microsoft.com/office/drawing/2014/main" xmlns="" id="{E7FA68AE-8E5A-436A-BD03-E0606934F59B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9" name="直角三角形 69">
                  <a:extLst>
                    <a:ext uri="{FF2B5EF4-FFF2-40B4-BE49-F238E27FC236}">
                      <a16:creationId xmlns:a16="http://schemas.microsoft.com/office/drawing/2014/main" xmlns="" id="{754ABB28-2ECB-499D-B68B-5159F05F78C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0" name="矩形 163">
                  <a:extLst>
                    <a:ext uri="{FF2B5EF4-FFF2-40B4-BE49-F238E27FC236}">
                      <a16:creationId xmlns:a16="http://schemas.microsoft.com/office/drawing/2014/main" xmlns="" id="{624AFC6B-607A-4606-8D09-EC9141F25C60}"/>
                    </a:ext>
                  </a:extLst>
                </p:cNvPr>
                <p:cNvSpPr/>
                <p:nvPr/>
              </p:nvSpPr>
              <p:spPr>
                <a:xfrm>
                  <a:off x="1037203" y="2560945"/>
                  <a:ext cx="1894121" cy="3877900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1" name="矩形 164">
                  <a:extLst>
                    <a:ext uri="{FF2B5EF4-FFF2-40B4-BE49-F238E27FC236}">
                      <a16:creationId xmlns:a16="http://schemas.microsoft.com/office/drawing/2014/main" xmlns="" id="{8DC55AF2-BE38-41D6-969F-D54595D12CFE}"/>
                    </a:ext>
                  </a:extLst>
                </p:cNvPr>
                <p:cNvSpPr/>
                <p:nvPr/>
              </p:nvSpPr>
              <p:spPr>
                <a:xfrm>
                  <a:off x="1037203" y="2587617"/>
                  <a:ext cx="1894121" cy="582161"/>
                </a:xfrm>
                <a:prstGeom prst="rect">
                  <a:avLst/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2" name="组合 165">
                <a:extLst>
                  <a:ext uri="{FF2B5EF4-FFF2-40B4-BE49-F238E27FC236}">
                    <a16:creationId xmlns:a16="http://schemas.microsoft.com/office/drawing/2014/main" xmlns="" id="{A2FE8635-F99B-4CEA-88EE-DFCF41ACF9D1}"/>
                  </a:ext>
                </a:extLst>
              </p:cNvPr>
              <p:cNvGrpSpPr/>
              <p:nvPr/>
            </p:nvGrpSpPr>
            <p:grpSpPr>
              <a:xfrm>
                <a:off x="4231803" y="1685223"/>
                <a:ext cx="906269" cy="973734"/>
                <a:chOff x="6591300" y="1966752"/>
                <a:chExt cx="830580" cy="975045"/>
              </a:xfrm>
            </p:grpSpPr>
            <p:sp>
              <p:nvSpPr>
                <p:cNvPr id="66" name="任意多边形 166">
                  <a:extLst>
                    <a:ext uri="{FF2B5EF4-FFF2-40B4-BE49-F238E27FC236}">
                      <a16:creationId xmlns:a16="http://schemas.microsoft.com/office/drawing/2014/main" xmlns="" id="{E8DFBDF6-8B90-4D9D-9DE5-D50FD2428074}"/>
                    </a:ext>
                  </a:extLst>
                </p:cNvPr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ysClr val="windowText" lastClr="000000">
                        <a:lumMod val="85000"/>
                        <a:lumOff val="15000"/>
                      </a:sysClr>
                    </a:gs>
                    <a:gs pos="7000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7" name="任意多边形 167">
                  <a:extLst>
                    <a:ext uri="{FF2B5EF4-FFF2-40B4-BE49-F238E27FC236}">
                      <a16:creationId xmlns:a16="http://schemas.microsoft.com/office/drawing/2014/main" xmlns="" id="{7BEBD511-AE06-4B17-8C6C-38FE0A4EDC7D}"/>
                    </a:ext>
                  </a:extLst>
                </p:cNvPr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391740 w 483180"/>
                    <a:gd name="connsiteY0" fmla="*/ 938372 h 1029812"/>
                    <a:gd name="connsiteX1" fmla="*/ 41218 w 483180"/>
                    <a:gd name="connsiteY1" fmla="*/ 938372 h 1029812"/>
                    <a:gd name="connsiteX2" fmla="*/ 138592 w 483180"/>
                    <a:gd name="connsiteY2" fmla="*/ 458103 h 1029812"/>
                    <a:gd name="connsiteX3" fmla="*/ 63405 w 483180"/>
                    <a:gd name="connsiteY3" fmla="*/ 260163 h 1029812"/>
                    <a:gd name="connsiteX4" fmla="*/ 0 w 483180"/>
                    <a:gd name="connsiteY4" fmla="*/ 152400 h 1029812"/>
                    <a:gd name="connsiteX5" fmla="*/ 216478 w 483180"/>
                    <a:gd name="connsiteY5" fmla="*/ 0 h 1029812"/>
                    <a:gd name="connsiteX6" fmla="*/ 432956 w 483180"/>
                    <a:gd name="connsiteY6" fmla="*/ 152400 h 1029812"/>
                    <a:gd name="connsiteX7" fmla="*/ 369551 w 483180"/>
                    <a:gd name="connsiteY7" fmla="*/ 260163 h 1029812"/>
                    <a:gd name="connsiteX8" fmla="*/ 318874 w 483180"/>
                    <a:gd name="connsiteY8" fmla="*/ 457656 h 1029812"/>
                    <a:gd name="connsiteX9" fmla="*/ 483180 w 483180"/>
                    <a:gd name="connsiteY9" fmla="*/ 1029812 h 1029812"/>
                    <a:gd name="connsiteX0" fmla="*/ 41218 w 483180"/>
                    <a:gd name="connsiteY0" fmla="*/ 938372 h 1029812"/>
                    <a:gd name="connsiteX1" fmla="*/ 138592 w 483180"/>
                    <a:gd name="connsiteY1" fmla="*/ 458103 h 1029812"/>
                    <a:gd name="connsiteX2" fmla="*/ 63405 w 483180"/>
                    <a:gd name="connsiteY2" fmla="*/ 260163 h 1029812"/>
                    <a:gd name="connsiteX3" fmla="*/ 0 w 483180"/>
                    <a:gd name="connsiteY3" fmla="*/ 152400 h 1029812"/>
                    <a:gd name="connsiteX4" fmla="*/ 216478 w 483180"/>
                    <a:gd name="connsiteY4" fmla="*/ 0 h 1029812"/>
                    <a:gd name="connsiteX5" fmla="*/ 432956 w 483180"/>
                    <a:gd name="connsiteY5" fmla="*/ 152400 h 1029812"/>
                    <a:gd name="connsiteX6" fmla="*/ 369551 w 483180"/>
                    <a:gd name="connsiteY6" fmla="*/ 260163 h 1029812"/>
                    <a:gd name="connsiteX7" fmla="*/ 318874 w 483180"/>
                    <a:gd name="connsiteY7" fmla="*/ 457656 h 1029812"/>
                    <a:gd name="connsiteX8" fmla="*/ 483180 w 483180"/>
                    <a:gd name="connsiteY8" fmla="*/ 1029812 h 102981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394280 w 432956"/>
                    <a:gd name="connsiteY8" fmla="*/ 928212 h 93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 w="12700" cap="flat" cmpd="sng" algn="ctr">
                  <a:gradFill>
                    <a:gsLst>
                      <a:gs pos="0">
                        <a:sysClr val="window" lastClr="FFFFFF">
                          <a:lumMod val="50000"/>
                        </a:sysClr>
                      </a:gs>
                      <a:gs pos="69000">
                        <a:sysClr val="window" lastClr="FFFFFF">
                          <a:lumMod val="85000"/>
                        </a:sysClr>
                      </a:gs>
                      <a:gs pos="35000">
                        <a:srgbClr val="C9C9C9"/>
                      </a:gs>
                      <a:gs pos="56000">
                        <a:sysClr val="window" lastClr="FFFFFF">
                          <a:lumMod val="50000"/>
                        </a:sysClr>
                      </a:gs>
                      <a:gs pos="22000">
                        <a:sysClr val="window" lastClr="FFFFFF">
                          <a:lumMod val="50000"/>
                        </a:sysClr>
                      </a:gs>
                      <a:gs pos="84000">
                        <a:sysClr val="window" lastClr="FFFFFF">
                          <a:lumMod val="50000"/>
                        </a:sysClr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3" name="组合 223">
                <a:extLst>
                  <a:ext uri="{FF2B5EF4-FFF2-40B4-BE49-F238E27FC236}">
                    <a16:creationId xmlns:a16="http://schemas.microsoft.com/office/drawing/2014/main" xmlns="" id="{DA1A7B93-7078-4864-A57B-349E48AB37A6}"/>
                  </a:ext>
                </a:extLst>
              </p:cNvPr>
              <p:cNvGrpSpPr/>
              <p:nvPr/>
            </p:nvGrpSpPr>
            <p:grpSpPr>
              <a:xfrm>
                <a:off x="3633778" y="4596995"/>
                <a:ext cx="2140160" cy="400110"/>
                <a:chOff x="4749703" y="5709519"/>
                <a:chExt cx="2684873" cy="548423"/>
              </a:xfrm>
            </p:grpSpPr>
            <p:sp>
              <p:nvSpPr>
                <p:cNvPr id="64" name="圆角矩形 224">
                  <a:extLst>
                    <a:ext uri="{FF2B5EF4-FFF2-40B4-BE49-F238E27FC236}">
                      <a16:creationId xmlns:a16="http://schemas.microsoft.com/office/drawing/2014/main" xmlns="" id="{F188E6CA-6BE5-4E08-B18C-9CFA13B9BC65}"/>
                    </a:ext>
                  </a:extLst>
                </p:cNvPr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5" name="文本框 268">
                  <a:extLst>
                    <a:ext uri="{FF2B5EF4-FFF2-40B4-BE49-F238E27FC236}">
                      <a16:creationId xmlns:a16="http://schemas.microsoft.com/office/drawing/2014/main" xmlns="" id="{EDB579FC-F36E-4A75-AB6F-873C32065D1D}"/>
                    </a:ext>
                  </a:extLst>
                </p:cNvPr>
                <p:cNvSpPr txBox="1"/>
                <p:nvPr/>
              </p:nvSpPr>
              <p:spPr>
                <a:xfrm>
                  <a:off x="4749703" y="5709519"/>
                  <a:ext cx="2684873" cy="548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10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</p:grpSp>
        <p:sp>
          <p:nvSpPr>
            <p:cNvPr id="72" name="Shape 184">
              <a:extLst>
                <a:ext uri="{FF2B5EF4-FFF2-40B4-BE49-F238E27FC236}">
                  <a16:creationId xmlns:a16="http://schemas.microsoft.com/office/drawing/2014/main" xmlns="" id="{4B6C4C89-6D30-4864-8FA6-D69A4AEA842E}"/>
                </a:ext>
              </a:extLst>
            </p:cNvPr>
            <p:cNvSpPr txBox="1">
              <a:spLocks/>
            </p:cNvSpPr>
            <p:nvPr/>
          </p:nvSpPr>
          <p:spPr>
            <a:xfrm>
              <a:off x="6555975" y="2806430"/>
              <a:ext cx="2126813" cy="1881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Кукушкин Иван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Устинов Дмитрий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 err="1">
                  <a:latin typeface="Times New Roman"/>
                  <a:cs typeface="Times New Roman"/>
                  <a:sym typeface="Times New Roman"/>
                </a:rPr>
                <a:t>Годяева</a:t>
              </a: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 Екатерина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Касаткин Денис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Якунин Роман</a:t>
              </a: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endParaRPr lang="ru-RU" sz="2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r>
                <a:rPr lang="ru-RU" sz="2400" b="1" dirty="0">
                  <a:solidFill>
                    <a:schemeClr val="dk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lang="ru-RU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A816DD0-473B-4BC9-9C04-687251BF593B}"/>
              </a:ext>
            </a:extLst>
          </p:cNvPr>
          <p:cNvGrpSpPr/>
          <p:nvPr/>
        </p:nvGrpSpPr>
        <p:grpSpPr>
          <a:xfrm>
            <a:off x="5833336" y="2867717"/>
            <a:ext cx="3187610" cy="4087324"/>
            <a:chOff x="8930613" y="1685223"/>
            <a:chExt cx="2964592" cy="374966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2595BB12-E6C0-47CE-A615-43872D7B3894}"/>
                </a:ext>
              </a:extLst>
            </p:cNvPr>
            <p:cNvGrpSpPr/>
            <p:nvPr/>
          </p:nvGrpSpPr>
          <p:grpSpPr>
            <a:xfrm>
              <a:off x="8930613" y="2010736"/>
              <a:ext cx="2964592" cy="3424148"/>
              <a:chOff x="8930613" y="2010736"/>
              <a:chExt cx="2964592" cy="3424148"/>
            </a:xfrm>
          </p:grpSpPr>
          <p:grpSp>
            <p:nvGrpSpPr>
              <p:cNvPr id="45" name="组合 211">
                <a:extLst>
                  <a:ext uri="{FF2B5EF4-FFF2-40B4-BE49-F238E27FC236}">
                    <a16:creationId xmlns:a16="http://schemas.microsoft.com/office/drawing/2014/main" xmlns="" id="{F419B97D-E259-419E-99A8-F954DBF8AB77}"/>
                  </a:ext>
                </a:extLst>
              </p:cNvPr>
              <p:cNvGrpSpPr/>
              <p:nvPr/>
            </p:nvGrpSpPr>
            <p:grpSpPr>
              <a:xfrm>
                <a:off x="8930613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46" name="直角三角形 69">
                  <a:extLst>
                    <a:ext uri="{FF2B5EF4-FFF2-40B4-BE49-F238E27FC236}">
                      <a16:creationId xmlns:a16="http://schemas.microsoft.com/office/drawing/2014/main" xmlns="" id="{87462B0E-E7F0-4AF5-8E04-0A8479F51C13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7" name="直角三角形 69">
                  <a:extLst>
                    <a:ext uri="{FF2B5EF4-FFF2-40B4-BE49-F238E27FC236}">
                      <a16:creationId xmlns:a16="http://schemas.microsoft.com/office/drawing/2014/main" xmlns="" id="{E58A0E04-DA77-4C9C-BC8F-2F1303D8E87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8" name="矩形 214">
                  <a:extLst>
                    <a:ext uri="{FF2B5EF4-FFF2-40B4-BE49-F238E27FC236}">
                      <a16:creationId xmlns:a16="http://schemas.microsoft.com/office/drawing/2014/main" xmlns="" id="{70C8EFB5-FC66-41B6-A134-AA192A627774}"/>
                    </a:ext>
                  </a:extLst>
                </p:cNvPr>
                <p:cNvSpPr/>
                <p:nvPr/>
              </p:nvSpPr>
              <p:spPr>
                <a:xfrm>
                  <a:off x="907423" y="2560945"/>
                  <a:ext cx="2023901" cy="4027349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9" name="矩形 215">
                  <a:extLst>
                    <a:ext uri="{FF2B5EF4-FFF2-40B4-BE49-F238E27FC236}">
                      <a16:creationId xmlns:a16="http://schemas.microsoft.com/office/drawing/2014/main" xmlns="" id="{967D9DD9-24C1-4E97-8E99-2CA1A22D79F9}"/>
                    </a:ext>
                  </a:extLst>
                </p:cNvPr>
                <p:cNvSpPr/>
                <p:nvPr/>
              </p:nvSpPr>
              <p:spPr>
                <a:xfrm>
                  <a:off x="893370" y="2560945"/>
                  <a:ext cx="2037954" cy="582163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53" name="组合 226">
                <a:extLst>
                  <a:ext uri="{FF2B5EF4-FFF2-40B4-BE49-F238E27FC236}">
                    <a16:creationId xmlns:a16="http://schemas.microsoft.com/office/drawing/2014/main" xmlns="" id="{12EF2F4E-97F2-4C29-A7E7-B26FB0EEE56F}"/>
                  </a:ext>
                </a:extLst>
              </p:cNvPr>
              <p:cNvGrpSpPr/>
              <p:nvPr/>
            </p:nvGrpSpPr>
            <p:grpSpPr>
              <a:xfrm>
                <a:off x="9406284" y="4706533"/>
                <a:ext cx="1867397" cy="400110"/>
                <a:chOff x="8572299" y="5859665"/>
                <a:chExt cx="2342687" cy="548424"/>
              </a:xfrm>
              <a:solidFill>
                <a:srgbClr val="FFC000"/>
              </a:solidFill>
            </p:grpSpPr>
            <p:sp>
              <p:nvSpPr>
                <p:cNvPr id="54" name="圆角矩形 227">
                  <a:extLst>
                    <a:ext uri="{FF2B5EF4-FFF2-40B4-BE49-F238E27FC236}">
                      <a16:creationId xmlns:a16="http://schemas.microsoft.com/office/drawing/2014/main" xmlns="" id="{DD9184AB-F6A0-4CC5-BC63-D4E493FE70AC}"/>
                    </a:ext>
                  </a:extLst>
                </p:cNvPr>
                <p:cNvSpPr/>
                <p:nvPr/>
              </p:nvSpPr>
              <p:spPr>
                <a:xfrm>
                  <a:off x="8692577" y="5927414"/>
                  <a:ext cx="2084760" cy="445116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55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>
                  <a:extLst>
                    <a:ext uri="{FF2B5EF4-FFF2-40B4-BE49-F238E27FC236}">
                      <a16:creationId xmlns:a16="http://schemas.microsoft.com/office/drawing/2014/main" xmlns="" id="{4355603D-D918-499E-BAA2-38C9226522D4}"/>
                    </a:ext>
                  </a:extLst>
                </p:cNvPr>
                <p:cNvSpPr txBox="1"/>
                <p:nvPr/>
              </p:nvSpPr>
              <p:spPr>
                <a:xfrm>
                  <a:off x="8572299" y="5859665"/>
                  <a:ext cx="2342687" cy="54842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11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73" name="Shape 184">
                <a:extLst>
                  <a:ext uri="{FF2B5EF4-FFF2-40B4-BE49-F238E27FC236}">
                    <a16:creationId xmlns:a16="http://schemas.microsoft.com/office/drawing/2014/main" xmlns="" id="{FF4632F7-FE9E-478B-9AE2-AC1CD4DD5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97127" y="3190808"/>
                <a:ext cx="2528672" cy="966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Харламов Андрей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 err="1">
                    <a:latin typeface="Times New Roman"/>
                    <a:cs typeface="Times New Roman"/>
                    <a:sym typeface="Times New Roman"/>
                  </a:rPr>
                  <a:t>Святова</a:t>
                </a:r>
                <a:r>
                  <a:rPr lang="ru-RU" sz="1800" b="1" dirty="0">
                    <a:latin typeface="Times New Roman"/>
                    <a:cs typeface="Times New Roman"/>
                    <a:sym typeface="Times New Roman"/>
                  </a:rPr>
                  <a:t> Виктория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 err="1">
                    <a:latin typeface="Times New Roman"/>
                    <a:cs typeface="Times New Roman"/>
                    <a:sym typeface="Times New Roman"/>
                  </a:rPr>
                  <a:t>Извольский</a:t>
                </a:r>
                <a:r>
                  <a:rPr lang="ru-RU" sz="1800" b="1" dirty="0">
                    <a:latin typeface="Times New Roman"/>
                    <a:cs typeface="Times New Roman"/>
                    <a:sym typeface="Times New Roman"/>
                  </a:rPr>
                  <a:t> Степан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endParaRPr lang="ru-RU" sz="1800" b="1" dirty="0">
                  <a:latin typeface="Times New Roman"/>
                  <a:cs typeface="Times New Roman"/>
                  <a:sym typeface="Times New Roman"/>
                </a:endParaRPr>
              </a:p>
              <a:p>
                <a:pPr marL="0" indent="0" algn="ctr">
                  <a:spcBef>
                    <a:spcPts val="480"/>
                  </a:spcBef>
                  <a:buClr>
                    <a:schemeClr val="dk2"/>
                  </a:buClr>
                  <a:buSzPts val="2400"/>
                  <a:buFont typeface="Noto Sans Symbols"/>
                  <a:buNone/>
                </a:pPr>
                <a:r>
                  <a:rPr lang="ru-RU" sz="2400" b="1" dirty="0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endParaRPr lang="ru-RU" dirty="0"/>
              </a:p>
            </p:txBody>
          </p:sp>
        </p:grpSp>
        <p:grpSp>
          <p:nvGrpSpPr>
            <p:cNvPr id="50" name="组合 216">
              <a:extLst>
                <a:ext uri="{FF2B5EF4-FFF2-40B4-BE49-F238E27FC236}">
                  <a16:creationId xmlns:a16="http://schemas.microsoft.com/office/drawing/2014/main" xmlns="" id="{A66EF41B-85CA-4E98-B494-B87B67292892}"/>
                </a:ext>
              </a:extLst>
            </p:cNvPr>
            <p:cNvGrpSpPr/>
            <p:nvPr/>
          </p:nvGrpSpPr>
          <p:grpSpPr>
            <a:xfrm>
              <a:off x="9964302" y="1685223"/>
              <a:ext cx="906269" cy="973734"/>
              <a:chOff x="6591300" y="1966752"/>
              <a:chExt cx="830580" cy="975045"/>
            </a:xfrm>
          </p:grpSpPr>
          <p:sp>
            <p:nvSpPr>
              <p:cNvPr id="51" name="任意多边形 217">
                <a:extLst>
                  <a:ext uri="{FF2B5EF4-FFF2-40B4-BE49-F238E27FC236}">
                    <a16:creationId xmlns:a16="http://schemas.microsoft.com/office/drawing/2014/main" xmlns="" id="{A698220B-8DE7-4FC6-A951-3299943ECC39}"/>
                  </a:ext>
                </a:extLst>
              </p:cNvPr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ysClr val="windowText" lastClr="000000">
                      <a:lumMod val="85000"/>
                      <a:lumOff val="15000"/>
                    </a:sysClr>
                  </a:gs>
                  <a:gs pos="7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" name="任意多边形 218">
                <a:extLst>
                  <a:ext uri="{FF2B5EF4-FFF2-40B4-BE49-F238E27FC236}">
                    <a16:creationId xmlns:a16="http://schemas.microsoft.com/office/drawing/2014/main" xmlns="" id="{20F6FA9E-61F6-4026-AC09-BA2392495490}"/>
                  </a:ext>
                </a:extLst>
              </p:cNvPr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A8D46F91-4CCE-4D52-9018-ACD11E0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04" y="86439"/>
            <a:ext cx="7984113" cy="638959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759606AD-A51F-4D7B-89DA-7283EF2219EB}"/>
              </a:ext>
            </a:extLst>
          </p:cNvPr>
          <p:cNvSpPr txBox="1">
            <a:spLocks/>
          </p:cNvSpPr>
          <p:nvPr/>
        </p:nvSpPr>
        <p:spPr>
          <a:xfrm>
            <a:off x="2074693" y="345890"/>
            <a:ext cx="9944772" cy="46049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научно-исследовательской деятельности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81F07AD2-D309-46D4-90B3-46B1D57E96D3}"/>
              </a:ext>
            </a:extLst>
          </p:cNvPr>
          <p:cNvGrpSpPr/>
          <p:nvPr/>
        </p:nvGrpSpPr>
        <p:grpSpPr>
          <a:xfrm>
            <a:off x="8568983" y="518982"/>
            <a:ext cx="3522569" cy="5630237"/>
            <a:chOff x="235982" y="1685223"/>
            <a:chExt cx="2964592" cy="3749661"/>
          </a:xfrm>
        </p:grpSpPr>
        <p:sp>
          <p:nvSpPr>
            <p:cNvPr id="59" name="直角三角形 69">
              <a:extLst>
                <a:ext uri="{FF2B5EF4-FFF2-40B4-BE49-F238E27FC236}">
                  <a16:creationId xmlns:a16="http://schemas.microsoft.com/office/drawing/2014/main" xmlns="" id="{7AA0EE88-BBA7-42F7-A14A-0A2FA29EB91B}"/>
                </a:ext>
              </a:extLst>
            </p:cNvPr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xmlns="" id="{B5F04C95-82D6-4128-80E9-CA8B55058A81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76" name="直角三角形 69">
                <a:extLst>
                  <a:ext uri="{FF2B5EF4-FFF2-40B4-BE49-F238E27FC236}">
                    <a16:creationId xmlns:a16="http://schemas.microsoft.com/office/drawing/2014/main" xmlns="" id="{2B3EE6ED-321B-4CF6-81A8-F2D9480502EB}"/>
                  </a:ext>
                </a:extLst>
              </p:cNvPr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xmlns="" id="{17D1990A-935A-4E83-BCFC-55BF4EE592BB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153277" cy="3487231"/>
                <a:chOff x="669442" y="1685223"/>
                <a:chExt cx="2153277" cy="3487231"/>
              </a:xfrm>
            </p:grpSpPr>
            <p:sp>
              <p:nvSpPr>
                <p:cNvPr id="78" name="矩形 154">
                  <a:extLst>
                    <a:ext uri="{FF2B5EF4-FFF2-40B4-BE49-F238E27FC236}">
                      <a16:creationId xmlns:a16="http://schemas.microsoft.com/office/drawing/2014/main" xmlns="" id="{60C805C5-7C0B-4396-A670-3630F240EFBC}"/>
                    </a:ext>
                  </a:extLst>
                </p:cNvPr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xmlns="" id="{CFEFEE93-1E11-4D26-8842-ADB040A2ECD8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153277" cy="3341341"/>
                  <a:chOff x="669442" y="1685223"/>
                  <a:chExt cx="2153277" cy="3341341"/>
                </a:xfrm>
              </p:grpSpPr>
              <p:sp>
                <p:nvSpPr>
                  <p:cNvPr id="80" name="矩形 155">
                    <a:extLst>
                      <a:ext uri="{FF2B5EF4-FFF2-40B4-BE49-F238E27FC236}">
                        <a16:creationId xmlns:a16="http://schemas.microsoft.com/office/drawing/2014/main" xmlns="" id="{810165DF-4E60-476D-9DF1-754AF3B25DD4}"/>
                      </a:ext>
                    </a:extLst>
                  </p:cNvPr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81" name="组合 156">
                    <a:extLst>
                      <a:ext uri="{FF2B5EF4-FFF2-40B4-BE49-F238E27FC236}">
                        <a16:creationId xmlns:a16="http://schemas.microsoft.com/office/drawing/2014/main" xmlns="" id="{20284040-2F0B-445C-876B-42FDBD10CA96}"/>
                      </a:ext>
                    </a:extLst>
                  </p:cNvPr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86" name="任意多边形 157">
                      <a:extLst>
                        <a:ext uri="{FF2B5EF4-FFF2-40B4-BE49-F238E27FC236}">
                          <a16:creationId xmlns:a16="http://schemas.microsoft.com/office/drawing/2014/main" xmlns="" id="{7501DA48-D48E-41C2-8CB6-6E1A5D5A2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7" name="任意多边形 158">
                      <a:extLst>
                        <a:ext uri="{FF2B5EF4-FFF2-40B4-BE49-F238E27FC236}">
                          <a16:creationId xmlns:a16="http://schemas.microsoft.com/office/drawing/2014/main" xmlns="" id="{609C905C-F33C-4498-A06C-6062FA4CC7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2" name="组合 220">
                    <a:extLst>
                      <a:ext uri="{FF2B5EF4-FFF2-40B4-BE49-F238E27FC236}">
                        <a16:creationId xmlns:a16="http://schemas.microsoft.com/office/drawing/2014/main" xmlns="" id="{3B2E5659-BA47-49E3-A9DC-654D7C617111}"/>
                      </a:ext>
                    </a:extLst>
                  </p:cNvPr>
                  <p:cNvGrpSpPr/>
                  <p:nvPr/>
                </p:nvGrpSpPr>
                <p:grpSpPr>
                  <a:xfrm>
                    <a:off x="798717" y="4677086"/>
                    <a:ext cx="1881925" cy="349478"/>
                    <a:chOff x="1193061" y="5819295"/>
                    <a:chExt cx="2360913" cy="479023"/>
                  </a:xfrm>
                </p:grpSpPr>
                <p:sp>
                  <p:nvSpPr>
                    <p:cNvPr id="84" name="圆角矩形 221">
                      <a:extLst>
                        <a:ext uri="{FF2B5EF4-FFF2-40B4-BE49-F238E27FC236}">
                          <a16:creationId xmlns:a16="http://schemas.microsoft.com/office/drawing/2014/main" xmlns="" id="{701B9A6F-4FAF-46AD-A8B9-F02777FC3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866" y="585320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5" name="文本框 268">
                      <a:extLst>
                        <a:ext uri="{FF2B5EF4-FFF2-40B4-BE49-F238E27FC236}">
                          <a16:creationId xmlns:a16="http://schemas.microsoft.com/office/drawing/2014/main" xmlns="" id="{EE9C6349-E310-4A2B-BE02-4CE2A0DBF4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3061" y="5819295"/>
                      <a:ext cx="2360913" cy="4660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Наставники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D8BE63-AC41-4503-BD3B-5571C5B4C147}"/>
              </a:ext>
            </a:extLst>
          </p:cNvPr>
          <p:cNvSpPr/>
          <p:nvPr/>
        </p:nvSpPr>
        <p:spPr>
          <a:xfrm>
            <a:off x="8899419" y="2162280"/>
            <a:ext cx="2742587" cy="278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Еделев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А.Ю.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Тукова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Н.Б.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Венкова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С.И.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Быстрицкая И.С.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Быстрова А.В.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Попова Н.Л.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Битюрина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В.Ю. </a:t>
            </a:r>
          </a:p>
        </p:txBody>
      </p:sp>
    </p:spTree>
    <p:extLst>
      <p:ext uri="{BB962C8B-B14F-4D97-AF65-F5344CB8AC3E}">
        <p14:creationId xmlns:p14="http://schemas.microsoft.com/office/powerpoint/2010/main" xmlns="" val="261126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EB6C63-33A1-445F-B9D0-BE1C9C6A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41672"/>
            <a:ext cx="9361040" cy="67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97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BAEA139C-F9F5-45F9-85F6-C69BABE91CE5}"/>
              </a:ext>
            </a:extLst>
          </p:cNvPr>
          <p:cNvGrpSpPr/>
          <p:nvPr/>
        </p:nvGrpSpPr>
        <p:grpSpPr>
          <a:xfrm>
            <a:off x="606000" y="986360"/>
            <a:ext cx="10462500" cy="4669639"/>
            <a:chOff x="606000" y="986360"/>
            <a:chExt cx="10462500" cy="466963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9F6514-AF7C-44F8-9D18-65518C1B2CEF}"/>
                </a:ext>
              </a:extLst>
            </p:cNvPr>
            <p:cNvSpPr/>
            <p:nvPr/>
          </p:nvSpPr>
          <p:spPr>
            <a:xfrm>
              <a:off x="606000" y="3102477"/>
              <a:ext cx="10440000" cy="5065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0F26714-FE3C-4C3C-9253-03A044218F7A}"/>
                </a:ext>
              </a:extLst>
            </p:cNvPr>
            <p:cNvGrpSpPr/>
            <p:nvPr/>
          </p:nvGrpSpPr>
          <p:grpSpPr>
            <a:xfrm>
              <a:off x="718110" y="986360"/>
              <a:ext cx="10350390" cy="4669639"/>
              <a:chOff x="718110" y="986360"/>
              <a:chExt cx="10350390" cy="4669639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39914" y="986360"/>
                <a:ext cx="2167172" cy="1755000"/>
              </a:xfrm>
              <a:prstGeom prst="rect">
                <a:avLst/>
              </a:prstGeom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2553000" y="3114557"/>
                <a:ext cx="6096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bg1"/>
                    </a:solidFill>
                  </a:rPr>
                  <a:t>Лицейский технопарк</a:t>
                </a:r>
                <a:endParaRPr lang="ru-RU" sz="2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1618500" y="3175739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025500" y="319754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119066" y="318877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9876000" y="3175740"/>
                <a:ext cx="360000" cy="360000"/>
              </a:xfrm>
              <a:prstGeom prst="rect">
                <a:avLst/>
              </a:prstGeom>
            </p:spPr>
          </p:pic>
          <p:grpSp>
            <p:nvGrpSpPr>
              <p:cNvPr id="22" name="Группа 21"/>
              <p:cNvGrpSpPr/>
              <p:nvPr/>
            </p:nvGrpSpPr>
            <p:grpSpPr>
              <a:xfrm>
                <a:off x="1567075" y="1131453"/>
                <a:ext cx="2025000" cy="1549022"/>
                <a:chOff x="786000" y="1276176"/>
                <a:chExt cx="2025000" cy="1549022"/>
              </a:xfrm>
            </p:grpSpPr>
            <p:grpSp>
              <p:nvGrpSpPr>
                <p:cNvPr id="11" name="Группа 10"/>
                <p:cNvGrpSpPr/>
                <p:nvPr/>
              </p:nvGrpSpPr>
              <p:grpSpPr>
                <a:xfrm>
                  <a:off x="786000" y="1276176"/>
                  <a:ext cx="2025000" cy="1503244"/>
                  <a:chOff x="474349" y="943127"/>
                  <a:chExt cx="2025000" cy="1503244"/>
                </a:xfrm>
              </p:grpSpPr>
              <p:sp>
                <p:nvSpPr>
                  <p:cNvPr id="8" name="Google Shape;141;p14">
                    <a:extLst>
                      <a:ext uri="{FF2B5EF4-FFF2-40B4-BE49-F238E27FC236}">
                        <a16:creationId xmlns:a16="http://schemas.microsoft.com/office/drawing/2014/main" xmlns="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474349" y="94312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2" name="Рисунок 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09971" y="1049907"/>
                    <a:ext cx="1105992" cy="910301"/>
                  </a:xfrm>
                  <a:prstGeom prst="rect">
                    <a:avLst/>
                  </a:prstGeom>
                  <a:effectLst>
                    <a:softEdge rad="31750"/>
                  </a:effectLst>
                </p:spPr>
              </p:pic>
            </p:grpSp>
            <p:sp>
              <p:nvSpPr>
                <p:cNvPr id="33" name="Прямоугольник 32"/>
                <p:cNvSpPr/>
                <p:nvPr/>
              </p:nvSpPr>
              <p:spPr>
                <a:xfrm>
                  <a:off x="812575" y="2301978"/>
                  <a:ext cx="197185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 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моделирование и 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 печать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" name="Группа 45">
                <a:extLst>
                  <a:ext uri="{FF2B5EF4-FFF2-40B4-BE49-F238E27FC236}">
                    <a16:creationId xmlns:a16="http://schemas.microsoft.com/office/drawing/2014/main" xmlns="" id="{34DA6E01-9B3F-423B-88E1-AAF33BAE5B5C}"/>
                  </a:ext>
                </a:extLst>
              </p:cNvPr>
              <p:cNvGrpSpPr/>
              <p:nvPr/>
            </p:nvGrpSpPr>
            <p:grpSpPr>
              <a:xfrm>
                <a:off x="4884794" y="1173049"/>
                <a:ext cx="2025000" cy="1503244"/>
                <a:chOff x="3058207" y="1191869"/>
                <a:chExt cx="2025000" cy="1503244"/>
              </a:xfrm>
            </p:grpSpPr>
            <p:grpSp>
              <p:nvGrpSpPr>
                <p:cNvPr id="6" name="Группа 5">
                  <a:extLst>
                    <a:ext uri="{FF2B5EF4-FFF2-40B4-BE49-F238E27FC236}">
                      <a16:creationId xmlns:a16="http://schemas.microsoft.com/office/drawing/2014/main" xmlns="" id="{CAE3F13F-9B18-4227-9B8C-7F0A19520602}"/>
                    </a:ext>
                  </a:extLst>
                </p:cNvPr>
                <p:cNvGrpSpPr/>
                <p:nvPr/>
              </p:nvGrpSpPr>
              <p:grpSpPr>
                <a:xfrm>
                  <a:off x="3058207" y="1191869"/>
                  <a:ext cx="2025000" cy="1503244"/>
                  <a:chOff x="2636015" y="1399817"/>
                  <a:chExt cx="2025000" cy="1503244"/>
                </a:xfrm>
              </p:grpSpPr>
              <p:sp>
                <p:nvSpPr>
                  <p:cNvPr id="38" name="Google Shape;141;p14">
                    <a:extLst>
                      <a:ext uri="{FF2B5EF4-FFF2-40B4-BE49-F238E27FC236}">
                        <a16:creationId xmlns:a16="http://schemas.microsoft.com/office/drawing/2014/main" xmlns="" id="{DF5915BD-F651-4F44-A176-F9C3EB00DDF1}"/>
                      </a:ext>
                    </a:extLst>
                  </p:cNvPr>
                  <p:cNvSpPr/>
                  <p:nvPr/>
                </p:nvSpPr>
                <p:spPr>
                  <a:xfrm>
                    <a:off x="2636015" y="139981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xmlns="" id="{7B0D5F2F-7976-43D4-8261-816A1267E341}"/>
                      </a:ext>
                    </a:extLst>
                  </p:cNvPr>
                  <p:cNvSpPr/>
                  <p:nvPr/>
                </p:nvSpPr>
                <p:spPr>
                  <a:xfrm>
                    <a:off x="2662590" y="2497950"/>
                    <a:ext cx="1971850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Цифровой инженер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052" name="Picture 4">
                  <a:extLst>
                    <a:ext uri="{FF2B5EF4-FFF2-40B4-BE49-F238E27FC236}">
                      <a16:creationId xmlns:a16="http://schemas.microsoft.com/office/drawing/2014/main" xmlns="" id="{EDC1C88B-A289-4FC8-8CBD-B76ABC0596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2090" y="1321639"/>
                  <a:ext cx="966109" cy="966109"/>
                </a:xfrm>
                <a:prstGeom prst="rect">
                  <a:avLst/>
                </a:prstGeom>
                <a:noFill/>
                <a:effectLst>
                  <a:softEdge rad="31750"/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xmlns="" id="{DDB9DB89-4BCE-4359-AEBE-74B9FE87035B}"/>
                  </a:ext>
                </a:extLst>
              </p:cNvPr>
              <p:cNvGrpSpPr/>
              <p:nvPr/>
            </p:nvGrpSpPr>
            <p:grpSpPr>
              <a:xfrm>
                <a:off x="9043500" y="4054630"/>
                <a:ext cx="2025000" cy="1529512"/>
                <a:chOff x="1715473" y="4059000"/>
                <a:chExt cx="2025000" cy="1529512"/>
              </a:xfrm>
            </p:grpSpPr>
            <p:sp>
              <p:nvSpPr>
                <p:cNvPr id="14" name="Google Shape;141;p14">
                  <a:extLst>
                    <a:ext uri="{FF2B5EF4-FFF2-40B4-BE49-F238E27FC236}">
                      <a16:creationId xmlns:a16="http://schemas.microsoft.com/office/drawing/2014/main" xmlns="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1715473" y="4059000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FD654CD5-70A2-46E3-A043-BEC8DA7BC7F6}"/>
                    </a:ext>
                  </a:extLst>
                </p:cNvPr>
                <p:cNvSpPr txBox="1"/>
                <p:nvPr/>
              </p:nvSpPr>
              <p:spPr>
                <a:xfrm>
                  <a:off x="1898359" y="5003737"/>
                  <a:ext cx="175436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chemeClr val="bg1"/>
                      </a:solidFill>
                    </a:rPr>
                    <a:t>Проекционное черчение</a:t>
                  </a:r>
                  <a:endParaRPr lang="ru-RU" sz="1600" dirty="0"/>
                </a:p>
              </p:txBody>
            </p:sp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xmlns="" id="{5EB05544-CC0D-4528-B7E8-48F307209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993525" y="4167680"/>
                  <a:ext cx="1468896" cy="919483"/>
                </a:xfrm>
                <a:prstGeom prst="rect">
                  <a:avLst/>
                </a:prstGeom>
              </p:spPr>
            </p:pic>
          </p:grp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xmlns="" id="{B262B751-B611-4864-8A1B-161118AE0E2F}"/>
                  </a:ext>
                </a:extLst>
              </p:cNvPr>
              <p:cNvGrpSpPr/>
              <p:nvPr/>
            </p:nvGrpSpPr>
            <p:grpSpPr>
              <a:xfrm>
                <a:off x="3530331" y="4152755"/>
                <a:ext cx="2025000" cy="1503244"/>
                <a:chOff x="9741832" y="4800389"/>
                <a:chExt cx="2025000" cy="1503244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37" name="Google Shape;141;p14">
                  <a:extLst>
                    <a:ext uri="{FF2B5EF4-FFF2-40B4-BE49-F238E27FC236}">
                      <a16:creationId xmlns:a16="http://schemas.microsoft.com/office/drawing/2014/main" xmlns="" id="{BE93646E-F45D-4DC8-A2D1-4AFB2E765F5C}"/>
                    </a:ext>
                  </a:extLst>
                </p:cNvPr>
                <p:cNvSpPr/>
                <p:nvPr/>
              </p:nvSpPr>
              <p:spPr>
                <a:xfrm>
                  <a:off x="9741832" y="4800389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xmlns="" id="{12DC68EA-601D-4595-80B1-484F5FA0DE6B}"/>
                    </a:ext>
                  </a:extLst>
                </p:cNvPr>
                <p:cNvSpPr/>
                <p:nvPr/>
              </p:nvSpPr>
              <p:spPr>
                <a:xfrm>
                  <a:off x="9904246" y="5642134"/>
                  <a:ext cx="1751968" cy="646331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</a:rPr>
                    <a:t>Учебная лаборатория </a:t>
                  </a:r>
                  <a:r>
                    <a:rPr lang="ru-RU" sz="1200" b="1" dirty="0" err="1">
                      <a:solidFill>
                        <a:schemeClr val="bg1"/>
                      </a:solidFill>
                    </a:rPr>
                    <a:t>нейротехнологиям</a:t>
                  </a:r>
                  <a:r>
                    <a:rPr lang="ru-RU" sz="1200" b="1" dirty="0">
                      <a:solidFill>
                        <a:schemeClr val="bg1"/>
                      </a:solidFill>
                    </a:rPr>
                    <a:t> и физиологии человека</a:t>
                  </a:r>
                  <a:endParaRPr lang="ru-RU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xmlns="" id="{EC5681EB-9E32-4A99-923A-C7EECC008376}"/>
                  </a:ext>
                </a:extLst>
              </p:cNvPr>
              <p:cNvGrpSpPr/>
              <p:nvPr/>
            </p:nvGrpSpPr>
            <p:grpSpPr>
              <a:xfrm>
                <a:off x="6418555" y="4105943"/>
                <a:ext cx="2134480" cy="1503244"/>
                <a:chOff x="650556" y="4173693"/>
                <a:chExt cx="2134480" cy="1503244"/>
              </a:xfrm>
            </p:grpSpPr>
            <p:sp>
              <p:nvSpPr>
                <p:cNvPr id="16" name="Google Shape;141;p14">
                  <a:extLst>
                    <a:ext uri="{FF2B5EF4-FFF2-40B4-BE49-F238E27FC236}">
                      <a16:creationId xmlns:a16="http://schemas.microsoft.com/office/drawing/2014/main" xmlns="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650556" y="4173693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xmlns="" id="{1F1656B0-367C-4B3B-8924-500E44FCE8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6331" y="4280433"/>
                  <a:ext cx="933450" cy="914400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36E35948-40AF-4FD1-8E8E-7DDEED2220F7}"/>
                    </a:ext>
                  </a:extLst>
                </p:cNvPr>
                <p:cNvSpPr txBox="1"/>
                <p:nvPr/>
              </p:nvSpPr>
              <p:spPr>
                <a:xfrm>
                  <a:off x="853311" y="5268319"/>
                  <a:ext cx="19317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</a:rPr>
                    <a:t>Радиоэлектроника</a:t>
                  </a:r>
                  <a:endParaRPr lang="ru-RU" sz="1400" dirty="0"/>
                </a:p>
              </p:txBody>
            </p:sp>
          </p:grp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DB0D8E11-04CD-4941-B9AD-C6DF71C70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4731" y="4302598"/>
                <a:ext cx="1103833" cy="714983"/>
              </a:xfrm>
              <a:prstGeom prst="rect">
                <a:avLst/>
              </a:prstGeom>
            </p:spPr>
          </p:pic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xmlns="" id="{17836884-ED5C-4D0E-9972-A0A573302D06}"/>
                  </a:ext>
                </a:extLst>
              </p:cNvPr>
              <p:cNvGrpSpPr/>
              <p:nvPr/>
            </p:nvGrpSpPr>
            <p:grpSpPr>
              <a:xfrm>
                <a:off x="718110" y="4096150"/>
                <a:ext cx="2025000" cy="1503244"/>
                <a:chOff x="6519110" y="4268266"/>
                <a:chExt cx="2025000" cy="1503244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6519110" y="4268266"/>
                  <a:ext cx="2025000" cy="1503244"/>
                  <a:chOff x="7311871" y="3846356"/>
                  <a:chExt cx="2025000" cy="1503244"/>
                </a:xfrm>
                <a:solidFill>
                  <a:schemeClr val="accent5">
                    <a:lumMod val="75000"/>
                  </a:schemeClr>
                </a:solidFill>
              </p:grpSpPr>
              <p:sp>
                <p:nvSpPr>
                  <p:cNvPr id="9" name="Google Shape;141;p14">
                    <a:extLst>
                      <a:ext uri="{FF2B5EF4-FFF2-40B4-BE49-F238E27FC236}">
                        <a16:creationId xmlns:a16="http://schemas.microsoft.com/office/drawing/2014/main" xmlns="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7311871" y="3846356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7398598" y="4932914"/>
                    <a:ext cx="1912968" cy="307777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Астрономия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xmlns="" id="{CAC64A01-3D65-43BF-9A69-CE820FB8D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701" y="4424904"/>
                  <a:ext cx="1436539" cy="9546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xmlns="" val="128632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448500" y="3219994"/>
            <a:ext cx="11295000" cy="135000"/>
          </a:xfrm>
          <a:prstGeom prst="rect">
            <a:avLst/>
          </a:prstGeom>
          <a:solidFill>
            <a:srgbClr val="664D2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3"/>
          <p:cNvGrpSpPr/>
          <p:nvPr/>
        </p:nvGrpSpPr>
        <p:grpSpPr>
          <a:xfrm>
            <a:off x="3620546" y="3151641"/>
            <a:ext cx="360000" cy="360000"/>
            <a:chOff x="3013581" y="3249000"/>
            <a:chExt cx="360000" cy="360000"/>
          </a:xfrm>
        </p:grpSpPr>
        <p:sp>
          <p:nvSpPr>
            <p:cNvPr id="88" name="Google Shape;88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944523" y="3144036"/>
            <a:ext cx="360000" cy="360000"/>
            <a:chOff x="3013581" y="3249000"/>
            <a:chExt cx="360000" cy="360000"/>
          </a:xfrm>
        </p:grpSpPr>
        <p:sp>
          <p:nvSpPr>
            <p:cNvPr id="91" name="Google Shape;91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1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5709283" y="3151641"/>
            <a:ext cx="360000" cy="360000"/>
            <a:chOff x="3013581" y="3249000"/>
            <a:chExt cx="360000" cy="360000"/>
          </a:xfrm>
        </p:grpSpPr>
        <p:sp>
          <p:nvSpPr>
            <p:cNvPr id="97" name="Google Shape;97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7816540" y="3118311"/>
            <a:ext cx="360000" cy="360000"/>
            <a:chOff x="3013581" y="3249000"/>
            <a:chExt cx="360000" cy="360000"/>
          </a:xfrm>
        </p:grpSpPr>
        <p:sp>
          <p:nvSpPr>
            <p:cNvPr id="100" name="Google Shape;100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5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9616406" y="3141366"/>
            <a:ext cx="360000" cy="360000"/>
            <a:chOff x="3013581" y="3249000"/>
            <a:chExt cx="360000" cy="360000"/>
          </a:xfrm>
        </p:grpSpPr>
        <p:sp>
          <p:nvSpPr>
            <p:cNvPr id="103" name="Google Shape;103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051BC689-E0FC-4A1B-8046-5EAD05525CAC}"/>
              </a:ext>
            </a:extLst>
          </p:cNvPr>
          <p:cNvGrpSpPr/>
          <p:nvPr/>
        </p:nvGrpSpPr>
        <p:grpSpPr>
          <a:xfrm>
            <a:off x="8907065" y="4930663"/>
            <a:ext cx="1404594" cy="1404594"/>
            <a:chOff x="5294867" y="1176599"/>
            <a:chExt cx="1404594" cy="1404594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280" y="1412734"/>
              <a:ext cx="1036510" cy="932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Google Shape;108;p13"/>
            <p:cNvSpPr/>
            <p:nvPr/>
          </p:nvSpPr>
          <p:spPr>
            <a:xfrm>
              <a:off x="5294867" y="117659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571EF09-8BF6-433B-9D02-A15B7573A6C8}"/>
              </a:ext>
            </a:extLst>
          </p:cNvPr>
          <p:cNvGrpSpPr/>
          <p:nvPr/>
        </p:nvGrpSpPr>
        <p:grpSpPr>
          <a:xfrm>
            <a:off x="257581" y="3562841"/>
            <a:ext cx="1404594" cy="1404594"/>
            <a:chOff x="2014856" y="3604219"/>
            <a:chExt cx="1404594" cy="1404594"/>
          </a:xfrm>
        </p:grpSpPr>
        <p:pic>
          <p:nvPicPr>
            <p:cNvPr id="169" name="Picture 2" descr="https://promekoproekt.ru/wp-content/uploads/2020/06/Obrazec-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697" y="3664507"/>
              <a:ext cx="1270839" cy="127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Google Shape;109;p13"/>
            <p:cNvSpPr/>
            <p:nvPr/>
          </p:nvSpPr>
          <p:spPr>
            <a:xfrm>
              <a:off x="2014856" y="360421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EBD38B69-1C54-49D1-91A7-73AC35A33973}"/>
              </a:ext>
            </a:extLst>
          </p:cNvPr>
          <p:cNvGrpSpPr/>
          <p:nvPr/>
        </p:nvGrpSpPr>
        <p:grpSpPr>
          <a:xfrm>
            <a:off x="10235166" y="3710467"/>
            <a:ext cx="1416155" cy="1433141"/>
            <a:chOff x="3531285" y="1662438"/>
            <a:chExt cx="1416155" cy="1433141"/>
          </a:xfrm>
        </p:grpSpPr>
        <p:pic>
          <p:nvPicPr>
            <p:cNvPr id="3075" name="Picture 3" descr="C:\Users\Гость\Desktop\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285" y="1662438"/>
              <a:ext cx="1404594" cy="140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Google Shape;110;p13"/>
            <p:cNvSpPr/>
            <p:nvPr/>
          </p:nvSpPr>
          <p:spPr>
            <a:xfrm>
              <a:off x="3542846" y="16909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EC8388C2-4900-42B6-BD8C-BC784DA6EF23}"/>
              </a:ext>
            </a:extLst>
          </p:cNvPr>
          <p:cNvGrpSpPr/>
          <p:nvPr/>
        </p:nvGrpSpPr>
        <p:grpSpPr>
          <a:xfrm>
            <a:off x="1381570" y="4854259"/>
            <a:ext cx="1404594" cy="1404594"/>
            <a:chOff x="3671972" y="4155937"/>
            <a:chExt cx="1404594" cy="1404594"/>
          </a:xfrm>
        </p:grpSpPr>
        <p:pic>
          <p:nvPicPr>
            <p:cNvPr id="3079" name="Picture 7" descr="C:\Users\Гость\Desktop\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23" y="4332556"/>
              <a:ext cx="1051355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Google Shape;111;p13"/>
            <p:cNvSpPr/>
            <p:nvPr/>
          </p:nvSpPr>
          <p:spPr>
            <a:xfrm>
              <a:off x="3671972" y="4155937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894F336D-2780-4BC0-83C7-E0585206FE3F}"/>
              </a:ext>
            </a:extLst>
          </p:cNvPr>
          <p:cNvGrpSpPr/>
          <p:nvPr/>
        </p:nvGrpSpPr>
        <p:grpSpPr>
          <a:xfrm>
            <a:off x="4282643" y="3685800"/>
            <a:ext cx="1404594" cy="1404594"/>
            <a:chOff x="7142830" y="4233049"/>
            <a:chExt cx="1404594" cy="1404594"/>
          </a:xfrm>
        </p:grpSpPr>
        <p:pic>
          <p:nvPicPr>
            <p:cNvPr id="3082" name="Picture 10" descr="C:\Users\Гость\Desktop\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152" y="4421710"/>
              <a:ext cx="1094471" cy="87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Google Shape;112;p13"/>
            <p:cNvSpPr/>
            <p:nvPr/>
          </p:nvSpPr>
          <p:spPr>
            <a:xfrm>
              <a:off x="7142830" y="423304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D6301D3-A0EA-4E28-A038-F0C622DD60F8}"/>
              </a:ext>
            </a:extLst>
          </p:cNvPr>
          <p:cNvGrpSpPr/>
          <p:nvPr/>
        </p:nvGrpSpPr>
        <p:grpSpPr>
          <a:xfrm>
            <a:off x="5953381" y="3710467"/>
            <a:ext cx="1422254" cy="1409646"/>
            <a:chOff x="8907213" y="3857165"/>
            <a:chExt cx="1422254" cy="1409646"/>
          </a:xfrm>
        </p:grpSpPr>
        <p:pic>
          <p:nvPicPr>
            <p:cNvPr id="3084" name="Picture 12" descr="C:\Users\Гость\Desktop\1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133" y="3857165"/>
              <a:ext cx="1319334" cy="1409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Google Shape;114;p13"/>
            <p:cNvSpPr/>
            <p:nvPr/>
          </p:nvSpPr>
          <p:spPr>
            <a:xfrm>
              <a:off x="8907213" y="385716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AutoShape 2" descr="https://cdn.worldvectorlogo.com/logos/nizhnovenergo-1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cdn.worldvectorlogo.com/logos/hydromash-2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s://www.piksan.ru/upload/iblock/955/9558eb0dbfbe812e36dbf3a7d3d466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9F3A1E7-B3DE-4353-92BC-2CB1A3F3F82D}"/>
              </a:ext>
            </a:extLst>
          </p:cNvPr>
          <p:cNvGrpSpPr/>
          <p:nvPr/>
        </p:nvGrpSpPr>
        <p:grpSpPr>
          <a:xfrm>
            <a:off x="7215359" y="4867553"/>
            <a:ext cx="1404594" cy="1435551"/>
            <a:chOff x="7054784" y="1572845"/>
            <a:chExt cx="1404594" cy="1435551"/>
          </a:xfrm>
        </p:grpSpPr>
        <p:pic>
          <p:nvPicPr>
            <p:cNvPr id="3076" name="Picture 4" descr="C:\Users\Гость\Desktop\1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87" y="1655423"/>
              <a:ext cx="1258388" cy="135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Google Shape;113;p13"/>
            <p:cNvSpPr/>
            <p:nvPr/>
          </p:nvSpPr>
          <p:spPr>
            <a:xfrm>
              <a:off x="7054784" y="157284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02;p13"/>
            <p:cNvSpPr txBox="1"/>
            <p:nvPr/>
          </p:nvSpPr>
          <p:spPr>
            <a:xfrm>
              <a:off x="7395565" y="2351220"/>
              <a:ext cx="739256" cy="261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МРСК</a:t>
              </a:r>
              <a:endParaRPr sz="1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55A3E97-4BA5-4297-B06D-D25240650FA5}"/>
              </a:ext>
            </a:extLst>
          </p:cNvPr>
          <p:cNvGrpSpPr/>
          <p:nvPr/>
        </p:nvGrpSpPr>
        <p:grpSpPr>
          <a:xfrm>
            <a:off x="3024337" y="4930663"/>
            <a:ext cx="1404594" cy="1404594"/>
            <a:chOff x="5378447" y="3549785"/>
            <a:chExt cx="1404594" cy="1404594"/>
          </a:xfrm>
        </p:grpSpPr>
        <p:pic>
          <p:nvPicPr>
            <p:cNvPr id="3087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464" y="3917142"/>
              <a:ext cx="101917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1" name="Google Shape;110;p13"/>
            <p:cNvSpPr/>
            <p:nvPr/>
          </p:nvSpPr>
          <p:spPr>
            <a:xfrm>
              <a:off x="5378447" y="35497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03553E41-28C7-4857-A5E9-878CE2F167F5}"/>
              </a:ext>
            </a:extLst>
          </p:cNvPr>
          <p:cNvGrpSpPr/>
          <p:nvPr/>
        </p:nvGrpSpPr>
        <p:grpSpPr>
          <a:xfrm>
            <a:off x="378422" y="717266"/>
            <a:ext cx="2183413" cy="2188958"/>
            <a:chOff x="379942" y="423871"/>
            <a:chExt cx="2183413" cy="218895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099571DD-2A2B-451F-94C4-A2BB87D3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6175" y="884837"/>
              <a:ext cx="1750946" cy="1123779"/>
            </a:xfrm>
            <a:prstGeom prst="rect">
              <a:avLst/>
            </a:prstGeom>
          </p:spPr>
        </p:pic>
        <p:sp>
          <p:nvSpPr>
            <p:cNvPr id="71" name="Google Shape;111;p13">
              <a:extLst>
                <a:ext uri="{FF2B5EF4-FFF2-40B4-BE49-F238E27FC236}">
                  <a16:creationId xmlns:a16="http://schemas.microsoft.com/office/drawing/2014/main" xmlns="" id="{E35EF443-4EA9-4264-BB91-D00E1CCCEA53}"/>
                </a:ext>
              </a:extLst>
            </p:cNvPr>
            <p:cNvSpPr/>
            <p:nvPr/>
          </p:nvSpPr>
          <p:spPr>
            <a:xfrm>
              <a:off x="379942" y="423871"/>
              <a:ext cx="2183413" cy="2188958"/>
            </a:xfrm>
            <a:prstGeom prst="donut">
              <a:avLst>
                <a:gd name="adj" fmla="val 890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CCC49043-5640-4154-B863-C82358A7F4AB}"/>
              </a:ext>
            </a:extLst>
          </p:cNvPr>
          <p:cNvGrpSpPr/>
          <p:nvPr/>
        </p:nvGrpSpPr>
        <p:grpSpPr>
          <a:xfrm>
            <a:off x="3558556" y="883688"/>
            <a:ext cx="2183414" cy="2118911"/>
            <a:chOff x="9717936" y="395821"/>
            <a:chExt cx="2183414" cy="21189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A3A53D9-CF55-4EA5-9CAC-C7E3681F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56439" y="785312"/>
              <a:ext cx="1506407" cy="1386625"/>
            </a:xfrm>
            <a:prstGeom prst="rect">
              <a:avLst/>
            </a:prstGeom>
          </p:spPr>
        </p:pic>
        <p:sp>
          <p:nvSpPr>
            <p:cNvPr id="74" name="Google Shape;110;p13">
              <a:extLst>
                <a:ext uri="{FF2B5EF4-FFF2-40B4-BE49-F238E27FC236}">
                  <a16:creationId xmlns:a16="http://schemas.microsoft.com/office/drawing/2014/main" xmlns="" id="{E5C20A0A-7984-4516-9BE4-68B8035505A9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D562842-68FF-4C8D-9A06-0A784CA1812F}"/>
              </a:ext>
            </a:extLst>
          </p:cNvPr>
          <p:cNvGrpSpPr/>
          <p:nvPr/>
        </p:nvGrpSpPr>
        <p:grpSpPr>
          <a:xfrm>
            <a:off x="6477164" y="835276"/>
            <a:ext cx="2188793" cy="2118911"/>
            <a:chOff x="5421692" y="280551"/>
            <a:chExt cx="2188793" cy="21189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9863E773-2BDF-46F7-AD3D-FAB27026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95826" y="368406"/>
              <a:ext cx="2114659" cy="1943200"/>
            </a:xfrm>
            <a:prstGeom prst="rect">
              <a:avLst/>
            </a:prstGeom>
          </p:spPr>
        </p:pic>
        <p:sp>
          <p:nvSpPr>
            <p:cNvPr id="141" name="Google Shape;110;p13">
              <a:extLst>
                <a:ext uri="{FF2B5EF4-FFF2-40B4-BE49-F238E27FC236}">
                  <a16:creationId xmlns:a16="http://schemas.microsoft.com/office/drawing/2014/main" xmlns="" id="{EFAFC4C3-1FA3-41ED-AE94-67DB38857D2C}"/>
                </a:ext>
              </a:extLst>
            </p:cNvPr>
            <p:cNvSpPr/>
            <p:nvPr/>
          </p:nvSpPr>
          <p:spPr>
            <a:xfrm>
              <a:off x="5421692" y="28055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8122939-6BD2-440C-BDC1-86C87BB14DB0}"/>
              </a:ext>
            </a:extLst>
          </p:cNvPr>
          <p:cNvGrpSpPr/>
          <p:nvPr/>
        </p:nvGrpSpPr>
        <p:grpSpPr>
          <a:xfrm>
            <a:off x="9560086" y="941499"/>
            <a:ext cx="2183414" cy="2118911"/>
            <a:chOff x="9717936" y="395821"/>
            <a:chExt cx="2183414" cy="2118911"/>
          </a:xfrm>
        </p:grpSpPr>
        <p:sp>
          <p:nvSpPr>
            <p:cNvPr id="142" name="Google Shape;110;p13">
              <a:extLst>
                <a:ext uri="{FF2B5EF4-FFF2-40B4-BE49-F238E27FC236}">
                  <a16:creationId xmlns:a16="http://schemas.microsoft.com/office/drawing/2014/main" xmlns="" id="{968FE556-0111-450E-B369-A7D081DA708C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xmlns="" id="{CF8FD4A6-78E7-4B47-83E6-FFD5F2AA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35457" y="851449"/>
              <a:ext cx="1207654" cy="1207654"/>
            </a:xfrm>
            <a:prstGeom prst="rect">
              <a:avLst/>
            </a:prstGeom>
          </p:spPr>
        </p:pic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1B5F1433-4E18-417D-8359-C291C34EE6D6}"/>
              </a:ext>
            </a:extLst>
          </p:cNvPr>
          <p:cNvSpPr txBox="1">
            <a:spLocks/>
          </p:cNvSpPr>
          <p:nvPr/>
        </p:nvSpPr>
        <p:spPr>
          <a:xfrm>
            <a:off x="616898" y="-23959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xmlns="" val="16228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470C377-893D-4DE5-BACC-001391976C8A}"/>
              </a:ext>
            </a:extLst>
          </p:cNvPr>
          <p:cNvSpPr/>
          <p:nvPr/>
        </p:nvSpPr>
        <p:spPr>
          <a:xfrm>
            <a:off x="0" y="0"/>
            <a:ext cx="2232248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FF2791-7F63-4493-9CBF-148546A82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389915"/>
            <a:ext cx="8320197" cy="2232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83B6DA-283D-49FB-95DC-FD3F11796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72862"/>
            <a:ext cx="3959496" cy="24663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41F99D-E886-4A13-A4FF-E7A6DB13F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056" y="2938833"/>
            <a:ext cx="5184576" cy="36670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B6DF05-FA3B-4E73-9A6D-A704E64D8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8" y="2938833"/>
            <a:ext cx="4608512" cy="36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4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EF99B0-5105-46EF-8DB0-8898CD17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3" y="363030"/>
            <a:ext cx="9570173" cy="22678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B0D464D-A863-43BF-A9B7-E203591840BF}"/>
              </a:ext>
            </a:extLst>
          </p:cNvPr>
          <p:cNvSpPr txBox="1"/>
          <p:nvPr/>
        </p:nvSpPr>
        <p:spPr>
          <a:xfrm>
            <a:off x="4079776" y="2728681"/>
            <a:ext cx="7344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6 преподавателей ННГУ, из них 4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д.х.н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CD8B3D-F4B1-4D34-A9E3-A3B6746B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93" y="3429000"/>
            <a:ext cx="9551178" cy="252555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760CD6-6410-4157-80E6-5C23E5419858}"/>
              </a:ext>
            </a:extLst>
          </p:cNvPr>
          <p:cNvSpPr txBox="1"/>
          <p:nvPr/>
        </p:nvSpPr>
        <p:spPr>
          <a:xfrm>
            <a:off x="623392" y="5857674"/>
            <a:ext cx="7776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3 преподавателя ВШЭ, из них 2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665D75-F976-4703-A95A-D66BCC6C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98" y="6238875"/>
            <a:ext cx="4507557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77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5C837E-83FB-4844-B96F-EFAECDDA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60648"/>
            <a:ext cx="9361040" cy="506881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A47B247-2BF6-4C2A-94D7-FCB997916490}"/>
              </a:ext>
            </a:extLst>
          </p:cNvPr>
          <p:cNvSpPr txBox="1"/>
          <p:nvPr/>
        </p:nvSpPr>
        <p:spPr>
          <a:xfrm>
            <a:off x="5159895" y="5584113"/>
            <a:ext cx="6480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8 преподавателей ННГУ, из них 4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D7A587E3-D5A4-44D5-8CD6-3ABF6F81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98" y="6238875"/>
            <a:ext cx="4507557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69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ECFDFE9-9B7B-4AB1-9461-9986494F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42" y="6474116"/>
            <a:ext cx="4667249" cy="3606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43165F-3B99-4E48-8834-2FACAA2E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692696"/>
            <a:ext cx="8776865" cy="42412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093E30-4091-4F83-B113-332462BF4BD8}"/>
              </a:ext>
            </a:extLst>
          </p:cNvPr>
          <p:cNvSpPr txBox="1"/>
          <p:nvPr/>
        </p:nvSpPr>
        <p:spPr>
          <a:xfrm>
            <a:off x="4295800" y="5394474"/>
            <a:ext cx="763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7 преподавателей ННГАСУ, из них 3 к.т.н. и 1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138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C06C56-3EBF-4ADC-BDDD-04D37B9A2F89}"/>
              </a:ext>
            </a:extLst>
          </p:cNvPr>
          <p:cNvSpPr txBox="1">
            <a:spLocks/>
          </p:cNvSpPr>
          <p:nvPr/>
        </p:nvSpPr>
        <p:spPr>
          <a:xfrm>
            <a:off x="838200" y="409514"/>
            <a:ext cx="10515599" cy="85111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</a:t>
            </a:r>
          </a:p>
          <a:p>
            <a:pPr algn="ctr"/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проектный офис»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654472-5DFC-428A-9EFE-4440209BB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169" r="3811" b="4855"/>
          <a:stretch/>
        </p:blipFill>
        <p:spPr>
          <a:xfrm>
            <a:off x="7176120" y="1772816"/>
            <a:ext cx="4010960" cy="194627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Picture 2" descr="[video-to-gif output image]">
            <a:extLst>
              <a:ext uri="{FF2B5EF4-FFF2-40B4-BE49-F238E27FC236}">
                <a16:creationId xmlns:a16="http://schemas.microsoft.com/office/drawing/2014/main" xmlns="" id="{D5026269-1A42-4C9F-99CF-3D58795E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914" y="4188978"/>
            <a:ext cx="4010961" cy="225950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DE9009-24FD-43D9-AEDA-D8800038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2348880"/>
            <a:ext cx="57626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401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86DDFDD-5739-4B11-A463-32CF39F4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5B721F-7815-4590-B4C4-D341C5244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346" y="431826"/>
            <a:ext cx="9107100" cy="5785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7AAB09-A9B4-417A-AB4E-CC278E94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98576"/>
            <a:ext cx="2524374" cy="62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0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D8C3F0-49E8-4EAB-8E24-FA5053FE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803" y="181484"/>
            <a:ext cx="7533851" cy="424193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DDFF893D-0597-48C7-8D4E-B0FCDEE26E30}"/>
              </a:ext>
            </a:extLst>
          </p:cNvPr>
          <p:cNvSpPr/>
          <p:nvPr/>
        </p:nvSpPr>
        <p:spPr>
          <a:xfrm>
            <a:off x="2060769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63714D6E-2762-4B64-B24F-721725A26964}"/>
              </a:ext>
            </a:extLst>
          </p:cNvPr>
          <p:cNvSpPr/>
          <p:nvPr/>
        </p:nvSpPr>
        <p:spPr>
          <a:xfrm>
            <a:off x="561000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осьмиугольник 2">
            <a:extLst>
              <a:ext uri="{FF2B5EF4-FFF2-40B4-BE49-F238E27FC236}">
                <a16:creationId xmlns:a16="http://schemas.microsoft.com/office/drawing/2014/main" xmlns="" id="{782E7BA3-3ED2-4F53-B642-68156146B211}"/>
              </a:ext>
            </a:extLst>
          </p:cNvPr>
          <p:cNvSpPr/>
          <p:nvPr/>
        </p:nvSpPr>
        <p:spPr>
          <a:xfrm>
            <a:off x="336000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xmlns="" id="{38321733-D115-4C24-AA2C-A1F806BBB412}"/>
              </a:ext>
            </a:extLst>
          </p:cNvPr>
          <p:cNvSpPr/>
          <p:nvPr/>
        </p:nvSpPr>
        <p:spPr>
          <a:xfrm>
            <a:off x="560999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2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6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2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2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7" y="272553"/>
                  <a:pt x="1739993" y="295935"/>
                </a:cubicBezTo>
                <a:lnTo>
                  <a:pt x="1694976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2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Блок-схема: задержка 14">
            <a:extLst>
              <a:ext uri="{FF2B5EF4-FFF2-40B4-BE49-F238E27FC236}">
                <a16:creationId xmlns:a16="http://schemas.microsoft.com/office/drawing/2014/main" xmlns="" id="{38CB000E-CB8C-482A-962C-711E647BF9C7}"/>
              </a:ext>
            </a:extLst>
          </p:cNvPr>
          <p:cNvSpPr/>
          <p:nvPr/>
        </p:nvSpPr>
        <p:spPr>
          <a:xfrm rot="5400000">
            <a:off x="1270294" y="2440746"/>
            <a:ext cx="426410" cy="675002"/>
          </a:xfrm>
          <a:prstGeom prst="flowChartDela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EB27E43-9564-4E3A-B631-CC1FCA04C4C0}"/>
              </a:ext>
            </a:extLst>
          </p:cNvPr>
          <p:cNvSpPr/>
          <p:nvPr/>
        </p:nvSpPr>
        <p:spPr>
          <a:xfrm>
            <a:off x="-5412" y="4252396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60 (29%)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B4B5031-2A01-4899-831B-A8C657A2D358}"/>
              </a:ext>
            </a:extLst>
          </p:cNvPr>
          <p:cNvSpPr/>
          <p:nvPr/>
        </p:nvSpPr>
        <p:spPr>
          <a:xfrm>
            <a:off x="190710" y="3169539"/>
            <a:ext cx="256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ННГУ</a:t>
            </a:r>
          </a:p>
          <a:p>
            <a:pPr algn="ctr"/>
            <a:r>
              <a:rPr lang="ru-RU" b="1" dirty="0"/>
              <a:t> им. Н.И. Лобачевского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1819C46-EDC9-4AA1-8EB0-BF75B1544138}"/>
              </a:ext>
            </a:extLst>
          </p:cNvPr>
          <p:cNvSpPr/>
          <p:nvPr/>
        </p:nvSpPr>
        <p:spPr>
          <a:xfrm>
            <a:off x="5171940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3E5A0F3-67EC-4EB8-B4F6-FB918EB44C06}"/>
              </a:ext>
            </a:extLst>
          </p:cNvPr>
          <p:cNvSpPr/>
          <p:nvPr/>
        </p:nvSpPr>
        <p:spPr>
          <a:xfrm>
            <a:off x="3672171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осьмиугольник 25">
            <a:extLst>
              <a:ext uri="{FF2B5EF4-FFF2-40B4-BE49-F238E27FC236}">
                <a16:creationId xmlns:a16="http://schemas.microsoft.com/office/drawing/2014/main" xmlns="" id="{BA789266-6042-45AA-BC89-031F70B21FE5}"/>
              </a:ext>
            </a:extLst>
          </p:cNvPr>
          <p:cNvSpPr/>
          <p:nvPr/>
        </p:nvSpPr>
        <p:spPr>
          <a:xfrm>
            <a:off x="3447171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xmlns="" id="{FBA3E796-F31E-4965-9031-C25B43036D6E}"/>
              </a:ext>
            </a:extLst>
          </p:cNvPr>
          <p:cNvSpPr/>
          <p:nvPr/>
        </p:nvSpPr>
        <p:spPr>
          <a:xfrm>
            <a:off x="3672170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1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7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1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1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8" y="272553"/>
                  <a:pt x="1739993" y="295935"/>
                </a:cubicBezTo>
                <a:lnTo>
                  <a:pt x="1694977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1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Блок-схема: задержка 29">
            <a:extLst>
              <a:ext uri="{FF2B5EF4-FFF2-40B4-BE49-F238E27FC236}">
                <a16:creationId xmlns:a16="http://schemas.microsoft.com/office/drawing/2014/main" xmlns="" id="{C18EC7B8-F36E-49F6-A90A-5161518A3ADF}"/>
              </a:ext>
            </a:extLst>
          </p:cNvPr>
          <p:cNvSpPr/>
          <p:nvPr/>
        </p:nvSpPr>
        <p:spPr>
          <a:xfrm rot="5400000">
            <a:off x="4381465" y="2440746"/>
            <a:ext cx="426410" cy="67500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1EF7D295-7C07-4A1C-932C-366D61DAEAD5}"/>
              </a:ext>
            </a:extLst>
          </p:cNvPr>
          <p:cNvSpPr/>
          <p:nvPr/>
        </p:nvSpPr>
        <p:spPr>
          <a:xfrm>
            <a:off x="3138683" y="4238750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34 (16%)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B86C058D-1330-42C7-9B2C-A8B4942E911A}"/>
              </a:ext>
            </a:extLst>
          </p:cNvPr>
          <p:cNvSpPr/>
          <p:nvPr/>
        </p:nvSpPr>
        <p:spPr>
          <a:xfrm>
            <a:off x="3447171" y="3191777"/>
            <a:ext cx="229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НГТУ </a:t>
            </a:r>
          </a:p>
          <a:p>
            <a:pPr algn="ctr"/>
            <a:r>
              <a:rPr lang="ru-RU" b="1" dirty="0"/>
              <a:t>им Р.Е. Алексеева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08F5C823-E9A6-49E2-9A36-80F10AA73361}"/>
              </a:ext>
            </a:extLst>
          </p:cNvPr>
          <p:cNvGrpSpPr/>
          <p:nvPr/>
        </p:nvGrpSpPr>
        <p:grpSpPr>
          <a:xfrm>
            <a:off x="6556912" y="2582559"/>
            <a:ext cx="2295000" cy="2536923"/>
            <a:chOff x="6556912" y="2582559"/>
            <a:chExt cx="2295000" cy="2536923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C628F303-B752-4E12-9AD4-37D593E9C0CC}"/>
                </a:ext>
              </a:extLst>
            </p:cNvPr>
            <p:cNvSpPr/>
            <p:nvPr/>
          </p:nvSpPr>
          <p:spPr>
            <a:xfrm>
              <a:off x="8281681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3F7927F8-3571-4300-85DC-4B95E968E6D7}"/>
                </a:ext>
              </a:extLst>
            </p:cNvPr>
            <p:cNvSpPr/>
            <p:nvPr/>
          </p:nvSpPr>
          <p:spPr>
            <a:xfrm>
              <a:off x="6781912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Восьмиугольник 36">
              <a:extLst>
                <a:ext uri="{FF2B5EF4-FFF2-40B4-BE49-F238E27FC236}">
                  <a16:creationId xmlns:a16="http://schemas.microsoft.com/office/drawing/2014/main" xmlns="" id="{A98B4004-0943-410A-8BC5-EF351C28C0A7}"/>
                </a:ext>
              </a:extLst>
            </p:cNvPr>
            <p:cNvSpPr/>
            <p:nvPr/>
          </p:nvSpPr>
          <p:spPr>
            <a:xfrm>
              <a:off x="6556912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xmlns="" id="{A8951E83-2BC6-4B24-BBEE-2C3E42798A76}"/>
                </a:ext>
              </a:extLst>
            </p:cNvPr>
            <p:cNvSpPr/>
            <p:nvPr/>
          </p:nvSpPr>
          <p:spPr>
            <a:xfrm>
              <a:off x="6781911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1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1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1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1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1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1" name="Блок-схема: задержка 40">
            <a:extLst>
              <a:ext uri="{FF2B5EF4-FFF2-40B4-BE49-F238E27FC236}">
                <a16:creationId xmlns:a16="http://schemas.microsoft.com/office/drawing/2014/main" xmlns="" id="{1898BA78-4F9C-4D11-BC1A-629BA51247E2}"/>
              </a:ext>
            </a:extLst>
          </p:cNvPr>
          <p:cNvSpPr/>
          <p:nvPr/>
        </p:nvSpPr>
        <p:spPr>
          <a:xfrm rot="5400000">
            <a:off x="7491206" y="2458263"/>
            <a:ext cx="426410" cy="675002"/>
          </a:xfrm>
          <a:prstGeom prst="flowChartDela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1B621CA-9C6E-4385-8F2F-A7B3274BF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333812" y="2606774"/>
            <a:ext cx="299791" cy="299791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2E501936-94F8-4CB9-9936-0D6E8A40052F}"/>
              </a:ext>
            </a:extLst>
          </p:cNvPr>
          <p:cNvSpPr/>
          <p:nvPr/>
        </p:nvSpPr>
        <p:spPr>
          <a:xfrm>
            <a:off x="6218627" y="4235011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14 (7%)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00BB79E3-A3E5-481E-B9E0-16720C56BAE6}"/>
              </a:ext>
            </a:extLst>
          </p:cNvPr>
          <p:cNvSpPr/>
          <p:nvPr/>
        </p:nvSpPr>
        <p:spPr>
          <a:xfrm>
            <a:off x="6888180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ННГАСУ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DF14142A-CC8D-4481-AF1B-AC3649F2D0A8}"/>
              </a:ext>
            </a:extLst>
          </p:cNvPr>
          <p:cNvGrpSpPr/>
          <p:nvPr/>
        </p:nvGrpSpPr>
        <p:grpSpPr>
          <a:xfrm>
            <a:off x="9661910" y="2582559"/>
            <a:ext cx="2295000" cy="2536923"/>
            <a:chOff x="9661910" y="2582559"/>
            <a:chExt cx="2295000" cy="2536923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71B2D25F-43D5-40E3-A950-0C850A3D894E}"/>
                </a:ext>
              </a:extLst>
            </p:cNvPr>
            <p:cNvSpPr/>
            <p:nvPr/>
          </p:nvSpPr>
          <p:spPr>
            <a:xfrm>
              <a:off x="11386679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9DAD1D0F-E13B-4F52-A46E-8F2C610D986A}"/>
                </a:ext>
              </a:extLst>
            </p:cNvPr>
            <p:cNvSpPr/>
            <p:nvPr/>
          </p:nvSpPr>
          <p:spPr>
            <a:xfrm>
              <a:off x="9886910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Восьмиугольник 47">
              <a:extLst>
                <a:ext uri="{FF2B5EF4-FFF2-40B4-BE49-F238E27FC236}">
                  <a16:creationId xmlns:a16="http://schemas.microsoft.com/office/drawing/2014/main" xmlns="" id="{9058A603-8FA7-44B7-BF75-E95936F3A280}"/>
                </a:ext>
              </a:extLst>
            </p:cNvPr>
            <p:cNvSpPr/>
            <p:nvPr/>
          </p:nvSpPr>
          <p:spPr>
            <a:xfrm>
              <a:off x="9661910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xmlns="" id="{1404A418-58BC-48BA-8EEB-C1F19AD5FF96}"/>
                </a:ext>
              </a:extLst>
            </p:cNvPr>
            <p:cNvSpPr/>
            <p:nvPr/>
          </p:nvSpPr>
          <p:spPr>
            <a:xfrm>
              <a:off x="9886909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2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2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2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2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2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52" name="Блок-схема: задержка 51">
            <a:extLst>
              <a:ext uri="{FF2B5EF4-FFF2-40B4-BE49-F238E27FC236}">
                <a16:creationId xmlns:a16="http://schemas.microsoft.com/office/drawing/2014/main" xmlns="" id="{83498DCB-8A94-4360-99E7-C0D48B3D1942}"/>
              </a:ext>
            </a:extLst>
          </p:cNvPr>
          <p:cNvSpPr/>
          <p:nvPr/>
        </p:nvSpPr>
        <p:spPr>
          <a:xfrm rot="5400000">
            <a:off x="10596204" y="2458263"/>
            <a:ext cx="426410" cy="675002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0659513" y="2645868"/>
            <a:ext cx="299791" cy="299791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492CCB5B-C8A8-4735-A783-4ABC60089902}"/>
              </a:ext>
            </a:extLst>
          </p:cNvPr>
          <p:cNvSpPr/>
          <p:nvPr/>
        </p:nvSpPr>
        <p:spPr>
          <a:xfrm>
            <a:off x="9527827" y="4283173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21 (10%)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C07446E1-18DC-40D0-B9AF-16ED902F8D73}"/>
              </a:ext>
            </a:extLst>
          </p:cNvPr>
          <p:cNvSpPr/>
          <p:nvPr/>
        </p:nvSpPr>
        <p:spPr>
          <a:xfrm>
            <a:off x="9993178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НИУ ВШЭ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9827" y="1506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Выпуск 208 человек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Поступили в ВУЗ – 202 чел. (97%)</a:t>
            </a:r>
            <a:endParaRPr lang="ru-RU" sz="24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EF7D295-7C07-4A1C-932C-366D61DAEAD5}"/>
              </a:ext>
            </a:extLst>
          </p:cNvPr>
          <p:cNvSpPr/>
          <p:nvPr/>
        </p:nvSpPr>
        <p:spPr>
          <a:xfrm>
            <a:off x="4288554" y="3803105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38 (18%)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1EF7D295-7C07-4A1C-932C-366D61DAEAD5}"/>
              </a:ext>
            </a:extLst>
          </p:cNvPr>
          <p:cNvSpPr/>
          <p:nvPr/>
        </p:nvSpPr>
        <p:spPr>
          <a:xfrm>
            <a:off x="1239800" y="3815870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48 (23%)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1EF7D295-7C07-4A1C-932C-366D61DAEAD5}"/>
              </a:ext>
            </a:extLst>
          </p:cNvPr>
          <p:cNvSpPr/>
          <p:nvPr/>
        </p:nvSpPr>
        <p:spPr>
          <a:xfrm>
            <a:off x="7392416" y="3833883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8 (3%)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1EF7D295-7C07-4A1C-932C-366D61DAEAD5}"/>
              </a:ext>
            </a:extLst>
          </p:cNvPr>
          <p:cNvSpPr/>
          <p:nvPr/>
        </p:nvSpPr>
        <p:spPr>
          <a:xfrm>
            <a:off x="10579832" y="3815870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32 (15%)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0684" y="5773299"/>
            <a:ext cx="867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обучения поступили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 человек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87 %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424071" y="4153241"/>
            <a:ext cx="636698" cy="27017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4491788" y="4185202"/>
            <a:ext cx="654104" cy="268954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7552637" y="4167806"/>
            <a:ext cx="654104" cy="268954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10860235" y="4203215"/>
            <a:ext cx="654104" cy="268954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444983" y="2596034"/>
            <a:ext cx="299791" cy="299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669FD3-3C07-4759-B71B-95837515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474" y="282902"/>
            <a:ext cx="7984113" cy="1224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F53C19-0122-4D30-B443-6BAE9B90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71" y="388331"/>
            <a:ext cx="10515600" cy="97066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образования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47BB70D5-D34F-4E66-931D-1175AB879A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558011" y="2581310"/>
            <a:ext cx="299791" cy="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05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70494" y="503494"/>
            <a:ext cx="5851013" cy="5851013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99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644" y="2188208"/>
            <a:ext cx="2473441" cy="24734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9F6514-AF7C-44F8-9D18-65518C1B2CEF}"/>
              </a:ext>
            </a:extLst>
          </p:cNvPr>
          <p:cNvSpPr/>
          <p:nvPr/>
        </p:nvSpPr>
        <p:spPr>
          <a:xfrm>
            <a:off x="1598834" y="3361542"/>
            <a:ext cx="8994332" cy="219455"/>
          </a:xfrm>
          <a:prstGeom prst="rect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A046E5A-3AE2-4455-8773-0AAB6BF5E6FE}"/>
              </a:ext>
            </a:extLst>
          </p:cNvPr>
          <p:cNvSpPr/>
          <p:nvPr/>
        </p:nvSpPr>
        <p:spPr>
          <a:xfrm>
            <a:off x="9803468" y="3193520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12C4CF22-39A0-40C7-8041-5B487238A60E}"/>
              </a:ext>
            </a:extLst>
          </p:cNvPr>
          <p:cNvSpPr/>
          <p:nvPr/>
        </p:nvSpPr>
        <p:spPr>
          <a:xfrm>
            <a:off x="5848654" y="3208847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3EBCACA3-D779-49E5-8CF7-DE06C68741CD}"/>
              </a:ext>
            </a:extLst>
          </p:cNvPr>
          <p:cNvSpPr/>
          <p:nvPr/>
        </p:nvSpPr>
        <p:spPr>
          <a:xfrm>
            <a:off x="1724218" y="3169474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xmlns="" id="{3997F7A9-E392-4CD9-A952-1275B41300CF}"/>
              </a:ext>
            </a:extLst>
          </p:cNvPr>
          <p:cNvSpPr/>
          <p:nvPr/>
        </p:nvSpPr>
        <p:spPr>
          <a:xfrm rot="8092213">
            <a:off x="9421209" y="1392958"/>
            <a:ext cx="1259207" cy="1259207"/>
          </a:xfrm>
          <a:prstGeom prst="teardrop">
            <a:avLst/>
          </a:prstGeom>
          <a:solidFill>
            <a:srgbClr val="0070C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49" name="Капля 48">
            <a:extLst>
              <a:ext uri="{FF2B5EF4-FFF2-40B4-BE49-F238E27FC236}">
                <a16:creationId xmlns:a16="http://schemas.microsoft.com/office/drawing/2014/main" xmlns="" id="{EF4C5898-F841-46D5-AB2B-388CD44F0F34}"/>
              </a:ext>
            </a:extLst>
          </p:cNvPr>
          <p:cNvSpPr/>
          <p:nvPr/>
        </p:nvSpPr>
        <p:spPr>
          <a:xfrm rot="8092213">
            <a:off x="1341957" y="1368912"/>
            <a:ext cx="1259207" cy="1259207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6" name="Капля 15">
            <a:extLst>
              <a:ext uri="{FF2B5EF4-FFF2-40B4-BE49-F238E27FC236}">
                <a16:creationId xmlns:a16="http://schemas.microsoft.com/office/drawing/2014/main" xmlns="" id="{C425B52C-62C6-4DEC-B848-CE70C1ED8408}"/>
              </a:ext>
            </a:extLst>
          </p:cNvPr>
          <p:cNvSpPr/>
          <p:nvPr/>
        </p:nvSpPr>
        <p:spPr>
          <a:xfrm rot="8092213">
            <a:off x="5469074" y="1458580"/>
            <a:ext cx="1259207" cy="1259207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053F30-5597-4C87-AEFB-B1B81CEC8747}"/>
              </a:ext>
            </a:extLst>
          </p:cNvPr>
          <p:cNvSpPr txBox="1"/>
          <p:nvPr/>
        </p:nvSpPr>
        <p:spPr>
          <a:xfrm>
            <a:off x="1514031" y="1590782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787AD0-0C23-4F61-BF58-490CC027DA01}"/>
              </a:ext>
            </a:extLst>
          </p:cNvPr>
          <p:cNvSpPr txBox="1"/>
          <p:nvPr/>
        </p:nvSpPr>
        <p:spPr>
          <a:xfrm>
            <a:off x="5638469" y="1652648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6E88C70-8E7D-4DB6-B6D7-DECDF239B1CD}"/>
              </a:ext>
            </a:extLst>
          </p:cNvPr>
          <p:cNvSpPr txBox="1"/>
          <p:nvPr/>
        </p:nvSpPr>
        <p:spPr>
          <a:xfrm>
            <a:off x="9568796" y="1652647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2CF824-F446-4CCD-89E9-547BC747B3E1}"/>
              </a:ext>
            </a:extLst>
          </p:cNvPr>
          <p:cNvSpPr txBox="1"/>
          <p:nvPr/>
        </p:nvSpPr>
        <p:spPr>
          <a:xfrm>
            <a:off x="3383962" y="1538194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F21FE259-4C2C-4F62-B54D-727E83C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81415" y="3260977"/>
            <a:ext cx="359773" cy="3597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713F4AB2-D7DA-48BC-AF9B-2DA271478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5924193" y="3253695"/>
            <a:ext cx="359773" cy="3597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CC110ABA-82C4-4201-BBC2-9669BE89D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870926" y="3298044"/>
            <a:ext cx="359773" cy="3597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527828-D46A-46A0-B950-E62DC0875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25" y="683765"/>
            <a:ext cx="1009014" cy="51402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FD45DB7A-4324-4073-86EC-AC78277E5D31}"/>
              </a:ext>
            </a:extLst>
          </p:cNvPr>
          <p:cNvSpPr/>
          <p:nvPr/>
        </p:nvSpPr>
        <p:spPr>
          <a:xfrm>
            <a:off x="189860" y="4003716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- 59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51704CC-C3EF-4E41-B4CE-3174A654131E}"/>
              </a:ext>
            </a:extLst>
          </p:cNvPr>
          <p:cNvSpPr/>
          <p:nvPr/>
        </p:nvSpPr>
        <p:spPr>
          <a:xfrm>
            <a:off x="4187818" y="3963963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- 60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25DB199-5C30-48F3-8EFE-F5B96AB8B965}"/>
              </a:ext>
            </a:extLst>
          </p:cNvPr>
          <p:cNvSpPr/>
          <p:nvPr/>
        </p:nvSpPr>
        <p:spPr>
          <a:xfrm>
            <a:off x="8185776" y="3943891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- 65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2814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738EF9-0C47-4FEF-8B66-D73E792C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28"/>
            <a:ext cx="12192000" cy="5664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96928"/>
            <a:ext cx="12192000" cy="887856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0B32A7-EC04-DD48-87DB-A083B8C2515D}"/>
              </a:ext>
            </a:extLst>
          </p:cNvPr>
          <p:cNvSpPr txBox="1"/>
          <p:nvPr/>
        </p:nvSpPr>
        <p:spPr>
          <a:xfrm>
            <a:off x="1127448" y="762639"/>
            <a:ext cx="9585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 система Лицея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67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B5E6EDE-935D-48AC-A71A-120837132B7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A63BC9-FD41-4003-B750-C0DBA56C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476672"/>
            <a:ext cx="5422678" cy="2232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ACBEEE-D58C-4B48-94A6-94C8D5C48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4112" y="3684039"/>
            <a:ext cx="4476745" cy="2979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BE3AAF-DFE9-46BE-BBD0-BD8DDD8AB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563" y="194327"/>
            <a:ext cx="4419641" cy="3211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D86E88-F4CD-4666-B279-0AA55DC96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18" y="3044624"/>
            <a:ext cx="5422678" cy="3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342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FCB4C0-3B02-42C0-A68F-2A6899A7274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7B79BA-4576-4E5D-A879-EC29877D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78609"/>
            <a:ext cx="3524250" cy="2057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C08B8D-A397-4345-AA31-AEE40617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5625" y="736729"/>
            <a:ext cx="4361015" cy="5814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AE5F49-3B8A-413B-A208-06D5AA66A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60" y="2564610"/>
            <a:ext cx="3744808" cy="2808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DF68CF-C7DC-46B6-A7B9-47EB605E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9736" y="3842662"/>
            <a:ext cx="3611672" cy="27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09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/>
          <p:nvPr/>
        </p:nvCxnSpPr>
        <p:spPr>
          <a:xfrm rot="10800000">
            <a:off x="4238968" y="686751"/>
            <a:ext cx="0" cy="1800000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9" name="Google Shape;89;p13"/>
          <p:cNvCxnSpPr/>
          <p:nvPr/>
        </p:nvCxnSpPr>
        <p:spPr>
          <a:xfrm rot="10800000" flipH="1">
            <a:off x="4620669" y="4621679"/>
            <a:ext cx="10756" cy="180000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90" name="Google Shape;90;p13"/>
          <p:cNvSpPr/>
          <p:nvPr/>
        </p:nvSpPr>
        <p:spPr>
          <a:xfrm>
            <a:off x="30752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B45F0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231843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771E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11036248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4836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8829314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630157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3A633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431000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5421001" y="2754001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5638182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7620158" y="2754001"/>
            <a:ext cx="1349998" cy="1349998"/>
          </a:xfrm>
          <a:prstGeom prst="donut">
            <a:avLst>
              <a:gd name="adj" fmla="val 16773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7837339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9747397" y="2754001"/>
            <a:ext cx="1349998" cy="1349998"/>
          </a:xfrm>
          <a:prstGeom prst="donut">
            <a:avLst>
              <a:gd name="adj" fmla="val 1677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9944030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3221844" y="2762250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3439025" y="3175639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1020753" y="2762250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1217318" y="131851"/>
            <a:ext cx="3213062" cy="39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Награды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4494232" y="868926"/>
            <a:ext cx="3589019" cy="164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члена педколлектива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98%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высшее образование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молодые специалисты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4407286" y="4125556"/>
            <a:ext cx="3544962" cy="7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Квалификационная категория</a:t>
            </a:r>
            <a:endParaRPr sz="2400" b="1" dirty="0">
              <a:solidFill>
                <a:srgbClr val="7030A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4841722" y="203732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Кадровый состав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175881" y="385850"/>
            <a:ext cx="4247106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Медаль ордена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заслуги перед Отечеством» 2 степени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звание 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Заслуженный учитель РФ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«Почетный работник сферы образования РФ»</a:t>
            </a:r>
            <a:endParaRPr lang="ru-RU" altLang="zh-CN" sz="1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</a:t>
            </a:r>
            <a:endParaRPr lang="ru-RU" altLang="zh-CN" sz="1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94791" y="4081539"/>
            <a:ext cx="4149555" cy="72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Повышение квалификации</a:t>
            </a:r>
            <a:endParaRPr sz="2400" b="1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593256" y="4141227"/>
            <a:ext cx="3148423" cy="69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Педагогический стаж</a:t>
            </a:r>
            <a:endParaRPr sz="24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4;p13">
            <a:extLst>
              <a:ext uri="{FF2B5EF4-FFF2-40B4-BE49-F238E27FC236}">
                <a16:creationId xmlns:a16="http://schemas.microsoft.com/office/drawing/2014/main" xmlns="" id="{0BB82571-E226-456F-AB5C-25894B93121A}"/>
              </a:ext>
            </a:extLst>
          </p:cNvPr>
          <p:cNvSpPr txBox="1"/>
          <p:nvPr/>
        </p:nvSpPr>
        <p:spPr>
          <a:xfrm>
            <a:off x="1248556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13">
            <a:extLst>
              <a:ext uri="{FF2B5EF4-FFF2-40B4-BE49-F238E27FC236}">
                <a16:creationId xmlns:a16="http://schemas.microsoft.com/office/drawing/2014/main" xmlns="" id="{510DBCFC-802B-45D0-8437-CC7DC26E7B0B}"/>
              </a:ext>
            </a:extLst>
          </p:cNvPr>
          <p:cNvSpPr txBox="1"/>
          <p:nvPr/>
        </p:nvSpPr>
        <p:spPr>
          <a:xfrm>
            <a:off x="306224" y="4566344"/>
            <a:ext cx="4124156" cy="22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39 (88%)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прошли КПК</a:t>
            </a: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профессиональных программ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37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«Современные подходы в преподавании учебных дисциплин в условиях реализации обновленных ФГОС ООО и ФГОС СОО»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5" name="Google Shape;108;p13">
            <a:extLst>
              <a:ext uri="{FF2B5EF4-FFF2-40B4-BE49-F238E27FC236}">
                <a16:creationId xmlns:a16="http://schemas.microsoft.com/office/drawing/2014/main" xmlns="" id="{E67D995E-99AB-4F52-AC3B-1D8DCD1D04A3}"/>
              </a:ext>
            </a:extLst>
          </p:cNvPr>
          <p:cNvSpPr txBox="1"/>
          <p:nvPr/>
        </p:nvSpPr>
        <p:spPr>
          <a:xfrm>
            <a:off x="8949674" y="4779222"/>
            <a:ext cx="2435586" cy="13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</a:t>
            </a: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от 0 до 10 лет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 11 до 20 лет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29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–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более 20 лет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Google Shape;85;p13">
            <a:extLst>
              <a:ext uri="{FF2B5EF4-FFF2-40B4-BE49-F238E27FC236}">
                <a16:creationId xmlns:a16="http://schemas.microsoft.com/office/drawing/2014/main" xmlns="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086608" y="4437112"/>
            <a:ext cx="0" cy="1823604"/>
          </a:xfrm>
          <a:prstGeom prst="straightConnector1">
            <a:avLst/>
          </a:prstGeom>
          <a:noFill/>
          <a:ln w="635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1" name="Google Shape;111;p13"/>
          <p:cNvSpPr txBox="1"/>
          <p:nvPr/>
        </p:nvSpPr>
        <p:spPr>
          <a:xfrm>
            <a:off x="8755431" y="149109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Руководители РМО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13"/>
          <p:cNvSpPr txBox="1"/>
          <p:nvPr/>
        </p:nvSpPr>
        <p:spPr>
          <a:xfrm>
            <a:off x="8295156" y="706965"/>
            <a:ext cx="3982991" cy="18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Быстрицкая И.С.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учителей математики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Битюрина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В.Ю.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 й физики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Венкова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С.И.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химии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Попова Н.Л.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информатики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Просвирнова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А.Л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– РМО учителей физической культуры</a:t>
            </a:r>
          </a:p>
        </p:txBody>
      </p:sp>
      <p:cxnSp>
        <p:nvCxnSpPr>
          <p:cNvPr id="37" name="Google Shape;85;p13">
            <a:extLst>
              <a:ext uri="{FF2B5EF4-FFF2-40B4-BE49-F238E27FC236}">
                <a16:creationId xmlns:a16="http://schemas.microsoft.com/office/drawing/2014/main" xmlns="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086608" y="657025"/>
            <a:ext cx="0" cy="1859452"/>
          </a:xfrm>
          <a:prstGeom prst="straightConnector1">
            <a:avLst/>
          </a:prstGeom>
          <a:noFill/>
          <a:ln w="635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9" name="Google Shape;114;p13"/>
          <p:cNvSpPr txBox="1"/>
          <p:nvPr/>
        </p:nvSpPr>
        <p:spPr>
          <a:xfrm>
            <a:off x="4970504" y="4914254"/>
            <a:ext cx="2672904" cy="168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25(68%)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высшая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14(32%)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первая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2(5%)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б/к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2(5%)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СЗД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04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41;p14">
            <a:extLst>
              <a:ext uri="{FF2B5EF4-FFF2-40B4-BE49-F238E27FC236}">
                <a16:creationId xmlns:a16="http://schemas.microsoft.com/office/drawing/2014/main" xmlns="" id="{159386C6-9208-4376-9FD1-EC917064014D}"/>
              </a:ext>
            </a:extLst>
          </p:cNvPr>
          <p:cNvSpPr/>
          <p:nvPr/>
        </p:nvSpPr>
        <p:spPr>
          <a:xfrm>
            <a:off x="90986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9F6514-AF7C-44F8-9D18-65518C1B2CEF}"/>
              </a:ext>
            </a:extLst>
          </p:cNvPr>
          <p:cNvSpPr/>
          <p:nvPr/>
        </p:nvSpPr>
        <p:spPr>
          <a:xfrm>
            <a:off x="936096" y="3291378"/>
            <a:ext cx="10440000" cy="6484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0F26714-FE3C-4C3C-9253-03A044218F7A}"/>
              </a:ext>
            </a:extLst>
          </p:cNvPr>
          <p:cNvGrpSpPr/>
          <p:nvPr/>
        </p:nvGrpSpPr>
        <p:grpSpPr>
          <a:xfrm>
            <a:off x="1959158" y="3332769"/>
            <a:ext cx="9362247" cy="3161381"/>
            <a:chOff x="1618500" y="3114557"/>
            <a:chExt cx="9362247" cy="246958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553000" y="3114557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Воспитательная среда Лицея</a:t>
              </a:r>
              <a:endPara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0800000">
              <a:off x="1618500" y="3175739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25500" y="3197540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119066" y="3188777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0800000">
              <a:off x="9876000" y="3175740"/>
              <a:ext cx="360000" cy="36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D654CD5-70A2-46E3-A043-BEC8DA7BC7F6}"/>
                </a:ext>
              </a:extLst>
            </p:cNvPr>
            <p:cNvSpPr txBox="1"/>
            <p:nvPr/>
          </p:nvSpPr>
          <p:spPr>
            <a:xfrm>
              <a:off x="9226386" y="4999367"/>
              <a:ext cx="17543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Проекционное черчение</a:t>
              </a:r>
              <a:endParaRPr lang="ru-RU" sz="16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36E35948-40AF-4FD1-8E8E-7DDEED2220F7}"/>
                </a:ext>
              </a:extLst>
            </p:cNvPr>
            <p:cNvSpPr txBox="1"/>
            <p:nvPr/>
          </p:nvSpPr>
          <p:spPr>
            <a:xfrm>
              <a:off x="6621310" y="5200569"/>
              <a:ext cx="1931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Радиоэлектроника</a:t>
              </a:r>
              <a:endParaRPr lang="ru-RU" sz="1400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5B8C3E-14A8-42CF-9EF7-236121610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149" y="990925"/>
            <a:ext cx="1971850" cy="1478887"/>
          </a:xfrm>
          <a:prstGeom prst="rect">
            <a:avLst/>
          </a:prstGeom>
        </p:spPr>
      </p:pic>
      <p:sp>
        <p:nvSpPr>
          <p:cNvPr id="44" name="Google Shape;141;p14">
            <a:extLst>
              <a:ext uri="{FF2B5EF4-FFF2-40B4-BE49-F238E27FC236}">
                <a16:creationId xmlns:a16="http://schemas.microsoft.com/office/drawing/2014/main" xmlns="" id="{D69045C3-664B-43A0-88E4-52E0B13BB851}"/>
              </a:ext>
            </a:extLst>
          </p:cNvPr>
          <p:cNvSpPr/>
          <p:nvPr/>
        </p:nvSpPr>
        <p:spPr>
          <a:xfrm>
            <a:off x="466459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DA69832-1749-4F1D-BC60-A054C7DD6297}"/>
              </a:ext>
            </a:extLst>
          </p:cNvPr>
          <p:cNvSpPr/>
          <p:nvPr/>
        </p:nvSpPr>
        <p:spPr>
          <a:xfrm>
            <a:off x="5321397" y="2469812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141;p14">
            <a:extLst>
              <a:ext uri="{FF2B5EF4-FFF2-40B4-BE49-F238E27FC236}">
                <a16:creationId xmlns:a16="http://schemas.microsoft.com/office/drawing/2014/main" xmlns="" id="{93B749A7-36A3-4B51-8024-121F778E1767}"/>
              </a:ext>
            </a:extLst>
          </p:cNvPr>
          <p:cNvSpPr/>
          <p:nvPr/>
        </p:nvSpPr>
        <p:spPr>
          <a:xfrm>
            <a:off x="8419329" y="710332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C35CE03-1680-4113-BC83-4F67862F055F}"/>
              </a:ext>
            </a:extLst>
          </p:cNvPr>
          <p:cNvSpPr/>
          <p:nvPr/>
        </p:nvSpPr>
        <p:spPr>
          <a:xfrm>
            <a:off x="1574308" y="2480998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Песни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995571FE-066D-4C9A-BE05-BBB4F6ED0D31}"/>
              </a:ext>
            </a:extLst>
          </p:cNvPr>
          <p:cNvSpPr/>
          <p:nvPr/>
        </p:nvSpPr>
        <p:spPr>
          <a:xfrm>
            <a:off x="9066531" y="2315924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141;p14">
            <a:extLst>
              <a:ext uri="{FF2B5EF4-FFF2-40B4-BE49-F238E27FC236}">
                <a16:creationId xmlns:a16="http://schemas.microsoft.com/office/drawing/2014/main" xmlns="" id="{AB4BCC5E-E80D-4F84-8C58-ECA7647A9D8C}"/>
              </a:ext>
            </a:extLst>
          </p:cNvPr>
          <p:cNvSpPr/>
          <p:nvPr/>
        </p:nvSpPr>
        <p:spPr>
          <a:xfrm>
            <a:off x="1990680" y="417330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41;p14">
            <a:extLst>
              <a:ext uri="{FF2B5EF4-FFF2-40B4-BE49-F238E27FC236}">
                <a16:creationId xmlns:a16="http://schemas.microsoft.com/office/drawing/2014/main" xmlns="" id="{3355A3A7-7D00-4B34-B1E8-CDDD5C7C139F}"/>
              </a:ext>
            </a:extLst>
          </p:cNvPr>
          <p:cNvSpPr/>
          <p:nvPr/>
        </p:nvSpPr>
        <p:spPr>
          <a:xfrm>
            <a:off x="6935067" y="4143140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A8CF7ED5-0128-4732-9F9E-CA16C93A2F1D}"/>
              </a:ext>
            </a:extLst>
          </p:cNvPr>
          <p:cNvSpPr/>
          <p:nvPr/>
        </p:nvSpPr>
        <p:spPr>
          <a:xfrm>
            <a:off x="2542995" y="5985696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6DED07E8-CA4E-4EA9-B01B-9EE0569BD10A}"/>
              </a:ext>
            </a:extLst>
          </p:cNvPr>
          <p:cNvSpPr/>
          <p:nvPr/>
        </p:nvSpPr>
        <p:spPr>
          <a:xfrm>
            <a:off x="7653799" y="5677497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50A20A6-F399-4DFE-8614-DF4AF7BC58AC}"/>
              </a:ext>
            </a:extLst>
          </p:cNvPr>
          <p:cNvSpPr/>
          <p:nvPr/>
        </p:nvSpPr>
        <p:spPr>
          <a:xfrm>
            <a:off x="9247528" y="6393897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67CD61-2BBD-4845-AA24-42388990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654" y="901601"/>
            <a:ext cx="1497335" cy="15011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EA367BC-A22F-4F38-BD4F-1D97B7C3B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3062" y="4394687"/>
            <a:ext cx="1971850" cy="13605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E219C4F8-A5C1-49CA-9635-9004519DF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2085" y="885759"/>
            <a:ext cx="2237293" cy="14931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B1D407AA-0C79-4AB5-978C-77EA408EB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9458" y="4376811"/>
            <a:ext cx="1206664" cy="16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2288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0466789-996E-4264-AFA0-36842DD7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782" y="3756849"/>
            <a:ext cx="3738436" cy="28038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FDB6B4B-8F9C-4B44-9162-35740D5C3CE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8F7756-AC54-4638-A3D3-C7315C5A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76672"/>
            <a:ext cx="4086225" cy="213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38025F-79D0-4A06-AF8F-CD8A79DF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87" y="3745331"/>
            <a:ext cx="3738434" cy="28038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B261EB-22D0-463E-B180-A15C76B7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2304" y="1543828"/>
            <a:ext cx="3763267" cy="50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3380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C67B585-1D41-400B-A13C-C03A25DF29B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C951A3-7CFA-4CB8-AC6C-C0321C7C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92" y="2523005"/>
            <a:ext cx="6061006" cy="4188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F1C449-17FA-4261-ACB4-A347D1078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2521" y="692696"/>
            <a:ext cx="4354559" cy="5806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0FFAE5-C70D-487B-AD17-4FF8961A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97" y="262155"/>
            <a:ext cx="4217759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71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B66A0E-F034-4F0E-B9E5-9F702E09E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5165" y="3818681"/>
            <a:ext cx="4918116" cy="276644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1FD5F6-83EE-4E4A-9459-C8E4A721F17D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xmlns="" id="{1EB8B715-510E-4C2B-B79A-4B6209B3AB1D}"/>
              </a:ext>
            </a:extLst>
          </p:cNvPr>
          <p:cNvSpPr txBox="1">
            <a:spLocks/>
          </p:cNvSpPr>
          <p:nvPr/>
        </p:nvSpPr>
        <p:spPr>
          <a:xfrm>
            <a:off x="1919536" y="272879"/>
            <a:ext cx="9815398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ФИП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«Уклад образовательной организации как основа воспитательного процесса»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AC322E7-6533-426E-BCB0-E89AC557322F}"/>
              </a:ext>
            </a:extLst>
          </p:cNvPr>
          <p:cNvSpPr/>
          <p:nvPr/>
        </p:nvSpPr>
        <p:spPr>
          <a:xfrm>
            <a:off x="1906670" y="5131676"/>
            <a:ext cx="39431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60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3200" b="1" i="1" dirty="0">
                <a:solidFill>
                  <a:srgbClr val="C60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«Старый Нижний»</a:t>
            </a:r>
            <a:endParaRPr lang="ru-RU" sz="3200" b="1" i="1" dirty="0">
              <a:solidFill>
                <a:srgbClr val="C6062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1581BE-1D63-43E5-BFC4-83E093045801}"/>
              </a:ext>
            </a:extLst>
          </p:cNvPr>
          <p:cNvSpPr/>
          <p:nvPr/>
        </p:nvSpPr>
        <p:spPr>
          <a:xfrm>
            <a:off x="6744072" y="1962101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C60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r>
              <a:rPr lang="ru-RU" sz="3200" b="1" i="1" dirty="0">
                <a:solidFill>
                  <a:srgbClr val="C606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«Досуговое пространство»</a:t>
            </a:r>
            <a:endParaRPr lang="ru-RU" sz="3200" b="1" i="1" dirty="0">
              <a:solidFill>
                <a:srgbClr val="C6062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1B72C0-9BF9-40D4-90D0-1A869F22F6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52" y="1700808"/>
            <a:ext cx="4809624" cy="297962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85403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460A436-7A93-42C7-BDFD-5CC2B09CAD8F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0E15671-160B-46B8-B911-1D69E556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5" r="4625"/>
          <a:stretch>
            <a:fillRect/>
          </a:stretch>
        </p:blipFill>
        <p:spPr bwMode="auto"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xmlns="" id="{025AADCA-0C6A-4755-B8E5-28101DB9C532}"/>
              </a:ext>
            </a:extLst>
          </p:cNvPr>
          <p:cNvSpPr txBox="1">
            <a:spLocks/>
          </p:cNvSpPr>
          <p:nvPr/>
        </p:nvSpPr>
        <p:spPr>
          <a:xfrm>
            <a:off x="4727848" y="585000"/>
            <a:ext cx="711064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Итоги интеллектуальных и творческих конкурсов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3B8840E1-BEAB-430A-BB32-F6E2A28FA4B9}"/>
              </a:ext>
            </a:extLst>
          </p:cNvPr>
          <p:cNvSpPr txBox="1">
            <a:spLocks/>
          </p:cNvSpPr>
          <p:nvPr/>
        </p:nvSpPr>
        <p:spPr>
          <a:xfrm>
            <a:off x="4827909" y="2097168"/>
            <a:ext cx="7128792" cy="1872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Количество участников - 205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Смотров и конкурсов – 86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Дипломантов - 116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14BBFF6-670E-4A5E-9991-7309445F1B77}"/>
              </a:ext>
            </a:extLst>
          </p:cNvPr>
          <p:cNvSpPr/>
          <p:nvPr/>
        </p:nvSpPr>
        <p:spPr>
          <a:xfrm>
            <a:off x="5591944" y="428092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41 дипломант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Городской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       35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14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12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Межрегиональный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Международный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6 дипломантов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1933497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095902" y="272879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«Движение Первых»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xmlns="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3429000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посвященных Дням Единых действий Реализация социальных проектов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волонтерских проектах «Добро не уходит на каникулы»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75A153-E397-4B04-BCEF-6FBC171DE29A}"/>
              </a:ext>
            </a:extLst>
          </p:cNvPr>
          <p:cNvSpPr txBox="1"/>
          <p:nvPr/>
        </p:nvSpPr>
        <p:spPr>
          <a:xfrm>
            <a:off x="2641900" y="1220797"/>
            <a:ext cx="10044097" cy="90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Открытие первичного отделения на базе Лицея 17 января 2023 года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4A3B44-9F62-4C19-9852-3FB37A9E34E8}"/>
              </a:ext>
            </a:extLst>
          </p:cNvPr>
          <p:cNvSpPr txBox="1"/>
          <p:nvPr/>
        </p:nvSpPr>
        <p:spPr>
          <a:xfrm>
            <a:off x="2732211" y="191871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624 участника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339F6F-FF00-41EA-BDEB-91CFE3F319D6}"/>
              </a:ext>
            </a:extLst>
          </p:cNvPr>
          <p:cNvSpPr txBox="1"/>
          <p:nvPr/>
        </p:nvSpPr>
        <p:spPr>
          <a:xfrm>
            <a:off x="6415418" y="2605278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B07E7F-B43D-4000-A08E-472B0AD4B2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66" y="427148"/>
            <a:ext cx="1962422" cy="1772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90ED54-9661-4EAF-9CD5-8B5496F6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066" y="2965352"/>
            <a:ext cx="4515691" cy="33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780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985157" y="287050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Комитет Инициативной 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AC49C1-9D8D-4CFE-83CD-13360763EB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96" y="260648"/>
            <a:ext cx="2053967" cy="2060848"/>
          </a:xfrm>
          <a:prstGeom prst="rect">
            <a:avLst/>
          </a:prstGeom>
        </p:spPr>
      </p:pic>
      <p:sp>
        <p:nvSpPr>
          <p:cNvPr id="12" name="Google Shape;88;p12">
            <a:extLst>
              <a:ext uri="{FF2B5EF4-FFF2-40B4-BE49-F238E27FC236}">
                <a16:creationId xmlns:a16="http://schemas.microsoft.com/office/drawing/2014/main" xmlns="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2913297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организации праздников и мероприятий в Лицее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акциях вместе с волонтерами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и проводят мероприятия по инициативе учащихся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75A153-E397-4B04-BCEF-6FBC171DE29A}"/>
              </a:ext>
            </a:extLst>
          </p:cNvPr>
          <p:cNvSpPr txBox="1"/>
          <p:nvPr/>
        </p:nvSpPr>
        <p:spPr>
          <a:xfrm>
            <a:off x="2442463" y="1024578"/>
            <a:ext cx="10009111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К</a:t>
            </a:r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оллегиальный орган обучающихся с активной жизненной позицией </a:t>
            </a:r>
            <a:r>
              <a:rPr lang="ru-RU" sz="2000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4A3B44-9F62-4C19-9852-3FB37A9E34E8}"/>
              </a:ext>
            </a:extLst>
          </p:cNvPr>
          <p:cNvSpPr txBox="1"/>
          <p:nvPr/>
        </p:nvSpPr>
        <p:spPr>
          <a:xfrm>
            <a:off x="2446074" y="150619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члены актива – 23 человека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339F6F-FF00-41EA-BDEB-91CFE3F319D6}"/>
              </a:ext>
            </a:extLst>
          </p:cNvPr>
          <p:cNvSpPr txBox="1"/>
          <p:nvPr/>
        </p:nvSpPr>
        <p:spPr>
          <a:xfrm>
            <a:off x="6312024" y="2312876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7F444C-3BEA-4E72-84E5-840575AF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55" y="2631214"/>
            <a:ext cx="5086709" cy="38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31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631503" y="316916"/>
            <a:ext cx="10639032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xmlns="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3805116" y="1893367"/>
            <a:ext cx="8141587" cy="96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организация и проведение благотворительной акции «Согрей мои ладони»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75A153-E397-4B04-BCEF-6FBC171DE29A}"/>
              </a:ext>
            </a:extLst>
          </p:cNvPr>
          <p:cNvSpPr txBox="1"/>
          <p:nvPr/>
        </p:nvSpPr>
        <p:spPr>
          <a:xfrm>
            <a:off x="2184262" y="1014152"/>
            <a:ext cx="953351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Волонтерская деятельность реализуется с 2017 года</a:t>
            </a:r>
            <a:endParaRPr lang="ru-RU" sz="18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DB99F8-A42B-4D05-A7EB-FFC3BCE0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99270"/>
            <a:ext cx="1833788" cy="1991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BF6270-6D99-4CF2-B86E-2676E9207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77" y="2626282"/>
            <a:ext cx="3149144" cy="40324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C1B998-560D-4554-9884-3157EE7B1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431" y="2996952"/>
            <a:ext cx="4764441" cy="35733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DA1168-4318-4C03-B438-435697B073DB}"/>
              </a:ext>
            </a:extLst>
          </p:cNvPr>
          <p:cNvSpPr txBox="1"/>
          <p:nvPr/>
        </p:nvSpPr>
        <p:spPr>
          <a:xfrm>
            <a:off x="8693782" y="3266009"/>
            <a:ext cx="3234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«Сохраним лес»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1600"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«Уроке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517286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7818624" y="398675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5834226" y="3140437"/>
            <a:ext cx="3600000" cy="360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3760081" y="958218"/>
            <a:ext cx="3240000" cy="32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647378" y="2528552"/>
            <a:ext cx="3054811" cy="29765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93683" y="133366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/>
          <p:nvPr/>
        </p:nvSpPr>
        <p:spPr>
          <a:xfrm rot="3611852">
            <a:off x="4172870" y="3049011"/>
            <a:ext cx="764106" cy="555428"/>
          </a:xfrm>
          <a:prstGeom prst="triangle">
            <a:avLst>
              <a:gd name="adj" fmla="val 4865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 rot="8421698">
            <a:off x="6004525" y="3629219"/>
            <a:ext cx="963888" cy="700650"/>
          </a:xfrm>
          <a:prstGeom prst="triangle">
            <a:avLst>
              <a:gd name="adj" fmla="val 4865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 rot="3234977">
            <a:off x="8530449" y="3184054"/>
            <a:ext cx="1070746" cy="778326"/>
          </a:xfrm>
          <a:prstGeom prst="triangle">
            <a:avLst>
              <a:gd name="adj" fmla="val 486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7861285" y="1985506"/>
            <a:ext cx="4426751" cy="168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Участие в проектах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«Цифровая инфраструктура и цифровая образовательная среда» </a:t>
            </a:r>
            <a:endParaRPr sz="2400" dirty="0"/>
          </a:p>
        </p:txBody>
      </p:sp>
      <p:sp>
        <p:nvSpPr>
          <p:cNvPr id="96" name="Google Shape;96;p14"/>
          <p:cNvSpPr txBox="1"/>
          <p:nvPr/>
        </p:nvSpPr>
        <p:spPr>
          <a:xfrm>
            <a:off x="4007905" y="1235361"/>
            <a:ext cx="2744351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Цифровая лаборатория по физике и химии</a:t>
            </a:r>
            <a:endParaRPr lang="ru-RU"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класса информатики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мобильных класса </a:t>
            </a:r>
            <a:endParaRPr sz="2000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53376" y="2651714"/>
            <a:ext cx="2490299" cy="72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239 компьютеров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32 ноутбука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16 нетбуков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solidFill>
                <a:schemeClr val="lt1"/>
              </a:solidFill>
              <a:latin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13" name="Google Shape;113;p14"/>
          <p:cNvSpPr/>
          <p:nvPr/>
        </p:nvSpPr>
        <p:spPr>
          <a:xfrm rot="7944728">
            <a:off x="1904303" y="3411781"/>
            <a:ext cx="612000" cy="444862"/>
          </a:xfrm>
          <a:prstGeom prst="triangle">
            <a:avLst>
              <a:gd name="adj" fmla="val 4865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99;p14"/>
          <p:cNvSpPr txBox="1"/>
          <p:nvPr/>
        </p:nvSpPr>
        <p:spPr>
          <a:xfrm>
            <a:off x="6389076" y="4556776"/>
            <a:ext cx="2490299" cy="140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28 электронных досок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21 проектор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12 док . камер</a:t>
            </a:r>
            <a:endParaRPr lang="ru-RU" sz="1600" dirty="0"/>
          </a:p>
        </p:txBody>
      </p:sp>
      <p:sp>
        <p:nvSpPr>
          <p:cNvPr id="2" name="AutoShape 12" descr="https://ric-1c.ru/upload/iblock/a09/a09791d09e9ee3c92692646ba5d1743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Google Shape;96;p14"/>
          <p:cNvSpPr txBox="1"/>
          <p:nvPr/>
        </p:nvSpPr>
        <p:spPr>
          <a:xfrm>
            <a:off x="1353683" y="3979544"/>
            <a:ext cx="3778625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Электронный документооборот</a:t>
            </a:r>
            <a:endParaRPr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A0A737-7EFF-3445-B850-01966581B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408" y="1541446"/>
            <a:ext cx="1223997" cy="1130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AC6649B-360D-A041-A2FF-678E1FD5D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3203" y="2843616"/>
            <a:ext cx="1201219" cy="1201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96EB91-45EE-7145-9FC6-A9494482D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4327" y="2857173"/>
            <a:ext cx="1251993" cy="1251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1CEAA2-9331-CF4C-A652-D64089DF7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0571" y="804702"/>
            <a:ext cx="1201933" cy="12019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монитор, телевидение, экран&#10;&#10;Автоматически созданное описание">
            <a:extLst>
              <a:ext uri="{FF2B5EF4-FFF2-40B4-BE49-F238E27FC236}">
                <a16:creationId xmlns:a16="http://schemas.microsoft.com/office/drawing/2014/main" xmlns="" id="{C3D67B22-23D2-1447-ACBB-2958E0135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763" y="3573217"/>
            <a:ext cx="1208460" cy="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726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4595CD8-8E69-4D13-A26B-6AC37C6C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655" y="995149"/>
            <a:ext cx="5895863" cy="54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1149315"/>
            <a:ext cx="5221240" cy="10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Почетным штандартом Губернатора Нижегородской области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FE31A4C8-3010-4588-A3C3-0D51931C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974" y="4403381"/>
            <a:ext cx="5557896" cy="94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награжден премией города Нижнего Новгорода, неоднократно признан лучшей школой  г. Нижнего Новгорода (</a:t>
            </a: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2006, 2015 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29DCCBF9-8CDC-49B8-8B59-F6B42E49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684" y="3396623"/>
            <a:ext cx="5458209" cy="55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just"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- Благодарность Председателя Законодательного Собрания Нижегородской области.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EB2ED6E1-2DA0-441D-8B3D-F4B79749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2414936"/>
            <a:ext cx="5557896" cy="75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2022, 2023 год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лучшей школой Советского района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648562ED-124B-447F-98BB-261E71B10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024" y="5615850"/>
            <a:ext cx="5557896" cy="127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Двукратный победитель конкурса общеобразовательных учреждений в     рамках ПНП «Образование» (</a:t>
            </a: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2008, 2016 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</a:p>
        </p:txBody>
      </p:sp>
    </p:spTree>
    <p:extLst>
      <p:ext uri="{BB962C8B-B14F-4D97-AF65-F5344CB8AC3E}">
        <p14:creationId xmlns:p14="http://schemas.microsoft.com/office/powerpoint/2010/main" xmlns="" val="382921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/>
          <p:nvPr/>
        </p:nvCxnSpPr>
        <p:spPr>
          <a:xfrm rot="10800000">
            <a:off x="6832600" y="944873"/>
            <a:ext cx="0" cy="1800000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6" name="Google Shape;86;p13"/>
          <p:cNvCxnSpPr/>
          <p:nvPr/>
        </p:nvCxnSpPr>
        <p:spPr>
          <a:xfrm rot="10800000">
            <a:off x="5776219" y="4147973"/>
            <a:ext cx="0" cy="2088000"/>
          </a:xfrm>
          <a:prstGeom prst="straightConnector1">
            <a:avLst/>
          </a:prstGeom>
          <a:noFill/>
          <a:ln w="635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90" name="Google Shape;90;p13"/>
          <p:cNvSpPr/>
          <p:nvPr/>
        </p:nvSpPr>
        <p:spPr>
          <a:xfrm>
            <a:off x="30752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B45F0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231843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771E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11036248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4836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8829314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630157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3A633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431000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FF55BB3-D3AD-4CFA-B271-EF61EC6BB3AE}"/>
              </a:ext>
            </a:extLst>
          </p:cNvPr>
          <p:cNvGrpSpPr/>
          <p:nvPr/>
        </p:nvGrpSpPr>
        <p:grpSpPr>
          <a:xfrm>
            <a:off x="5479553" y="2853467"/>
            <a:ext cx="1193567" cy="1184398"/>
            <a:chOff x="5421001" y="2754001"/>
            <a:chExt cx="1349998" cy="1349998"/>
          </a:xfrm>
        </p:grpSpPr>
        <p:sp>
          <p:nvSpPr>
            <p:cNvPr id="97" name="Google Shape;97;p13"/>
            <p:cNvSpPr/>
            <p:nvPr/>
          </p:nvSpPr>
          <p:spPr>
            <a:xfrm>
              <a:off x="5421001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5638182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38CDAD3F-00E2-4427-9B4D-45B99441BD3B}"/>
              </a:ext>
            </a:extLst>
          </p:cNvPr>
          <p:cNvGrpSpPr/>
          <p:nvPr/>
        </p:nvGrpSpPr>
        <p:grpSpPr>
          <a:xfrm>
            <a:off x="7686066" y="2843561"/>
            <a:ext cx="1225275" cy="1187376"/>
            <a:chOff x="7620158" y="2754001"/>
            <a:chExt cx="1349998" cy="1349998"/>
          </a:xfrm>
        </p:grpSpPr>
        <p:sp>
          <p:nvSpPr>
            <p:cNvPr id="99" name="Google Shape;99;p13"/>
            <p:cNvSpPr/>
            <p:nvPr/>
          </p:nvSpPr>
          <p:spPr>
            <a:xfrm>
              <a:off x="7620158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 txBox="1"/>
            <p:nvPr/>
          </p:nvSpPr>
          <p:spPr>
            <a:xfrm>
              <a:off x="7837339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1626B520-290D-464D-B082-EFE8560F2E1B}"/>
              </a:ext>
            </a:extLst>
          </p:cNvPr>
          <p:cNvGrpSpPr/>
          <p:nvPr/>
        </p:nvGrpSpPr>
        <p:grpSpPr>
          <a:xfrm>
            <a:off x="9927462" y="2744873"/>
            <a:ext cx="1153605" cy="1257450"/>
            <a:chOff x="9747397" y="2754001"/>
            <a:chExt cx="1349998" cy="1349998"/>
          </a:xfrm>
        </p:grpSpPr>
        <p:sp>
          <p:nvSpPr>
            <p:cNvPr id="101" name="Google Shape;101;p13"/>
            <p:cNvSpPr/>
            <p:nvPr/>
          </p:nvSpPr>
          <p:spPr>
            <a:xfrm>
              <a:off x="9747397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9944030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4837AFC-1972-4B1C-A283-624E49D66FC4}"/>
              </a:ext>
            </a:extLst>
          </p:cNvPr>
          <p:cNvGrpSpPr/>
          <p:nvPr/>
        </p:nvGrpSpPr>
        <p:grpSpPr>
          <a:xfrm>
            <a:off x="3265852" y="2873447"/>
            <a:ext cx="1209156" cy="1167396"/>
            <a:chOff x="3221844" y="2762250"/>
            <a:chExt cx="1349998" cy="1349998"/>
          </a:xfrm>
        </p:grpSpPr>
        <p:sp>
          <p:nvSpPr>
            <p:cNvPr id="103" name="Google Shape;103;p13"/>
            <p:cNvSpPr/>
            <p:nvPr/>
          </p:nvSpPr>
          <p:spPr>
            <a:xfrm>
              <a:off x="3221844" y="2762250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3439025" y="3175639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3"/>
          <p:cNvSpPr txBox="1"/>
          <p:nvPr/>
        </p:nvSpPr>
        <p:spPr>
          <a:xfrm>
            <a:off x="7001036" y="1355988"/>
            <a:ext cx="2207079" cy="103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7526564" y="108563"/>
            <a:ext cx="4013323" cy="84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Участие в предметных и конфликтных комиссиях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1562229" y="3981269"/>
            <a:ext cx="3650818" cy="39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Конференции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138052" y="4001606"/>
            <a:ext cx="3148423" cy="69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Публикации</a:t>
            </a:r>
            <a:endParaRPr sz="24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F6AB47D-0F13-4405-8D06-D0044158AD25}"/>
              </a:ext>
            </a:extLst>
          </p:cNvPr>
          <p:cNvGrpSpPr/>
          <p:nvPr/>
        </p:nvGrpSpPr>
        <p:grpSpPr>
          <a:xfrm>
            <a:off x="1130389" y="2928355"/>
            <a:ext cx="1125000" cy="1103303"/>
            <a:chOff x="1020753" y="2762250"/>
            <a:chExt cx="1125000" cy="1103303"/>
          </a:xfrm>
        </p:grpSpPr>
        <p:sp>
          <p:nvSpPr>
            <p:cNvPr id="105" name="Google Shape;105;p13"/>
            <p:cNvSpPr/>
            <p:nvPr/>
          </p:nvSpPr>
          <p:spPr>
            <a:xfrm>
              <a:off x="1020753" y="2762250"/>
              <a:ext cx="1125000" cy="1103303"/>
            </a:xfrm>
            <a:prstGeom prst="donut">
              <a:avLst>
                <a:gd name="adj" fmla="val 16773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04;p13">
              <a:extLst>
                <a:ext uri="{FF2B5EF4-FFF2-40B4-BE49-F238E27FC236}">
                  <a16:creationId xmlns:a16="http://schemas.microsoft.com/office/drawing/2014/main" xmlns="" id="{0BB82571-E226-456F-AB5C-25894B93121A}"/>
                </a:ext>
              </a:extLst>
            </p:cNvPr>
            <p:cNvSpPr txBox="1"/>
            <p:nvPr/>
          </p:nvSpPr>
          <p:spPr>
            <a:xfrm>
              <a:off x="1139625" y="3045862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109;p13"/>
          <p:cNvSpPr txBox="1"/>
          <p:nvPr/>
        </p:nvSpPr>
        <p:spPr>
          <a:xfrm>
            <a:off x="294706" y="25678"/>
            <a:ext cx="5576819" cy="44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Calibri"/>
                <a:sym typeface="Calibri"/>
              </a:rPr>
              <a:t>Участие в профессиональных конкурсах</a:t>
            </a:r>
            <a:endParaRPr sz="2400" b="1" dirty="0">
              <a:solidFill>
                <a:schemeClr val="accent1">
                  <a:lumMod val="75000"/>
                </a:schemeClr>
              </a:solidFill>
              <a:cs typeface="Calibri"/>
              <a:sym typeface="Calibri"/>
            </a:endParaRPr>
          </a:p>
        </p:txBody>
      </p:sp>
      <p:sp>
        <p:nvSpPr>
          <p:cNvPr id="38" name="Google Shape;112;p13">
            <a:extLst>
              <a:ext uri="{FF2B5EF4-FFF2-40B4-BE49-F238E27FC236}">
                <a16:creationId xmlns:a16="http://schemas.microsoft.com/office/drawing/2014/main" xmlns="" id="{4015B853-A0AD-402D-B786-E1557AF6DD21}"/>
              </a:ext>
            </a:extLst>
          </p:cNvPr>
          <p:cNvSpPr txBox="1"/>
          <p:nvPr/>
        </p:nvSpPr>
        <p:spPr>
          <a:xfrm>
            <a:off x="8714224" y="4816538"/>
            <a:ext cx="3356007" cy="165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«Об уроках и не только»: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Хитайленко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112;p13">
            <a:extLst>
              <a:ext uri="{FF2B5EF4-FFF2-40B4-BE49-F238E27FC236}">
                <a16:creationId xmlns:a16="http://schemas.microsoft.com/office/drawing/2014/main" xmlns="" id="{448DCA2E-40ED-4855-BD5F-75DE4846607A}"/>
              </a:ext>
            </a:extLst>
          </p:cNvPr>
          <p:cNvSpPr txBox="1"/>
          <p:nvPr/>
        </p:nvSpPr>
        <p:spPr>
          <a:xfrm>
            <a:off x="132720" y="428898"/>
            <a:ext cx="2808022" cy="274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инновационных проектов: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всероссийского конкурса: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Кашин И.В.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108;p13">
            <a:extLst>
              <a:ext uri="{FF2B5EF4-FFF2-40B4-BE49-F238E27FC236}">
                <a16:creationId xmlns:a16="http://schemas.microsoft.com/office/drawing/2014/main" xmlns="" id="{39AE9AF4-BF58-46C9-A001-771DE6661181}"/>
              </a:ext>
            </a:extLst>
          </p:cNvPr>
          <p:cNvSpPr txBox="1"/>
          <p:nvPr/>
        </p:nvSpPr>
        <p:spPr>
          <a:xfrm>
            <a:off x="47508" y="4325949"/>
            <a:ext cx="2071797" cy="231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  <p:sp>
        <p:nvSpPr>
          <p:cNvPr id="44" name="Google Shape;108;p13">
            <a:extLst>
              <a:ext uri="{FF2B5EF4-FFF2-40B4-BE49-F238E27FC236}">
                <a16:creationId xmlns:a16="http://schemas.microsoft.com/office/drawing/2014/main" xmlns="" id="{D88C5A66-E576-4B83-90D4-DF7468BECA3E}"/>
              </a:ext>
            </a:extLst>
          </p:cNvPr>
          <p:cNvSpPr txBox="1"/>
          <p:nvPr/>
        </p:nvSpPr>
        <p:spPr>
          <a:xfrm>
            <a:off x="1931948" y="4587785"/>
            <a:ext cx="2317979" cy="277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Е.Н.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А.Ю.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Ленц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Автамонова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Н.С.</a:t>
            </a:r>
          </a:p>
        </p:txBody>
      </p:sp>
      <p:sp>
        <p:nvSpPr>
          <p:cNvPr id="45" name="Google Shape;112;p13">
            <a:extLst>
              <a:ext uri="{FF2B5EF4-FFF2-40B4-BE49-F238E27FC236}">
                <a16:creationId xmlns:a16="http://schemas.microsoft.com/office/drawing/2014/main" xmlns="" id="{E44818C6-DEA5-44DC-BA02-AFB7909C9F52}"/>
              </a:ext>
            </a:extLst>
          </p:cNvPr>
          <p:cNvSpPr txBox="1"/>
          <p:nvPr/>
        </p:nvSpPr>
        <p:spPr>
          <a:xfrm>
            <a:off x="5942751" y="4401457"/>
            <a:ext cx="4711904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сборниках РФ и международных научных конференций: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112;p13">
            <a:extLst>
              <a:ext uri="{FF2B5EF4-FFF2-40B4-BE49-F238E27FC236}">
                <a16:creationId xmlns:a16="http://schemas.microsoft.com/office/drawing/2014/main" xmlns="" id="{AD561265-F369-4405-B6A0-622082CAD018}"/>
              </a:ext>
            </a:extLst>
          </p:cNvPr>
          <p:cNvSpPr txBox="1"/>
          <p:nvPr/>
        </p:nvSpPr>
        <p:spPr>
          <a:xfrm>
            <a:off x="3038441" y="417124"/>
            <a:ext cx="3725630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муниципального этапа «Учитель года 2023»: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Жук. И.А.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учителей информатики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призер: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«Горизонты педагогики», призер: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Е.Н.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Слепенькина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8F55489-D634-4277-B789-A844A88AFAF2}"/>
              </a:ext>
            </a:extLst>
          </p:cNvPr>
          <p:cNvSpPr txBox="1"/>
          <p:nvPr/>
        </p:nvSpPr>
        <p:spPr>
          <a:xfrm>
            <a:off x="9533226" y="1282709"/>
            <a:ext cx="2368581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Спорышева К.Г.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Котов А.П.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</a:t>
            </a:r>
            <a:endParaRPr lang="ru-RU" dirty="0"/>
          </a:p>
        </p:txBody>
      </p:sp>
      <p:sp>
        <p:nvSpPr>
          <p:cNvPr id="41" name="Google Shape;108;p13">
            <a:extLst>
              <a:ext uri="{FF2B5EF4-FFF2-40B4-BE49-F238E27FC236}">
                <a16:creationId xmlns:a16="http://schemas.microsoft.com/office/drawing/2014/main" xmlns="" id="{39AE9AF4-BF58-46C9-A001-771DE6661181}"/>
              </a:ext>
            </a:extLst>
          </p:cNvPr>
          <p:cNvSpPr txBox="1"/>
          <p:nvPr/>
        </p:nvSpPr>
        <p:spPr>
          <a:xfrm>
            <a:off x="3887956" y="5044477"/>
            <a:ext cx="2071797" cy="231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Каленов М.Ю.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Соловьева И.Г.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 И.А.</a:t>
            </a:r>
          </a:p>
          <a:p>
            <a:pPr indent="228600" algn="just"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Бурдукова Н.В.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83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1463" y="332656"/>
            <a:ext cx="9116551" cy="1152128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Подготовка Лицея к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учебному году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9686" y="1766604"/>
            <a:ext cx="10161050" cy="4672624"/>
          </a:xfrm>
        </p:spPr>
        <p:txBody>
          <a:bodyPr/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из средств Фонда «НТЛ» - 4 385 117,18 руб.: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0"/>
            <a:r>
              <a:rPr lang="ru-RU" dirty="0">
                <a:latin typeface="Times New Roman" pitchFamily="18" charset="0"/>
                <a:cs typeface="Times New Roman" pitchFamily="18" charset="0"/>
              </a:rPr>
              <a:t>2 837 850,16 руб.– текущий ремонт помещений</a:t>
            </a:r>
          </a:p>
          <a:p>
            <a:pPr marL="228600" lvl="0" indent="0"/>
            <a:r>
              <a:rPr lang="ru-RU" dirty="0">
                <a:latin typeface="Times New Roman" pitchFamily="18" charset="0"/>
                <a:cs typeface="Times New Roman" pitchFamily="18" charset="0"/>
              </a:rPr>
              <a:t>255 631,00 руб. – профилактика и ремонт оборудования</a:t>
            </a:r>
          </a:p>
          <a:p>
            <a:pPr marL="228600" lvl="0" indent="0"/>
            <a:r>
              <a:rPr lang="ru-RU" dirty="0">
                <a:latin typeface="Times New Roman" pitchFamily="18" charset="0"/>
                <a:cs typeface="Times New Roman" pitchFamily="18" charset="0"/>
              </a:rPr>
              <a:t>1 291 636,02 руб. – приобретение мебели и оборудования</a:t>
            </a:r>
          </a:p>
          <a:p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из бюджетных средств –  5 451 105,81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финансирование по проекту "Школа РАН" - 1 000 000,00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495600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00" y="6443663"/>
            <a:ext cx="4528313" cy="414338"/>
          </a:xfrm>
          <a:prstGeom prst="rect">
            <a:avLst/>
          </a:prstGeom>
        </p:spPr>
      </p:pic>
      <p:pic>
        <p:nvPicPr>
          <p:cNvPr id="7" name="Picture 2" descr="Zvezda">
            <a:extLst>
              <a:ext uri="{FF2B5EF4-FFF2-40B4-BE49-F238E27FC236}">
                <a16:creationId xmlns:a16="http://schemas.microsoft.com/office/drawing/2014/main" xmlns="" id="{33C247F2-55BC-496A-AC26-D6DC015D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000" y="332656"/>
            <a:ext cx="1241528" cy="12434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41661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023" y="2276872"/>
            <a:ext cx="9116551" cy="1152128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Результаты опроса родителей по определению степени удовлетворенности деятельностью МАОУ «Лицей № 38»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2505023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00" y="6443663"/>
            <a:ext cx="4528313" cy="414338"/>
          </a:xfrm>
          <a:prstGeom prst="rect">
            <a:avLst/>
          </a:prstGeom>
        </p:spPr>
      </p:pic>
      <p:pic>
        <p:nvPicPr>
          <p:cNvPr id="7" name="Picture 2" descr="Zvezda">
            <a:extLst>
              <a:ext uri="{FF2B5EF4-FFF2-40B4-BE49-F238E27FC236}">
                <a16:creationId xmlns:a16="http://schemas.microsoft.com/office/drawing/2014/main" xmlns="" id="{33C247F2-55BC-496A-AC26-D6DC015D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000" y="332656"/>
            <a:ext cx="1241528" cy="12434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5176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94BCB3-9980-4DED-BDF6-978A2A878613}"/>
              </a:ext>
            </a:extLst>
          </p:cNvPr>
          <p:cNvSpPr txBox="1">
            <a:spLocks/>
          </p:cNvSpPr>
          <p:nvPr/>
        </p:nvSpPr>
        <p:spPr>
          <a:xfrm>
            <a:off x="2135560" y="516707"/>
            <a:ext cx="9116551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Оценка качества образовательной деятельности Лицея</a:t>
            </a:r>
          </a:p>
        </p:txBody>
      </p:sp>
      <p:pic>
        <p:nvPicPr>
          <p:cNvPr id="9" name="Picture 2" descr="Zvezda">
            <a:extLst>
              <a:ext uri="{FF2B5EF4-FFF2-40B4-BE49-F238E27FC236}">
                <a16:creationId xmlns:a16="http://schemas.microsoft.com/office/drawing/2014/main" xmlns="" id="{41CA6735-0001-44B5-9364-5BE8B7B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00" y="332656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2" descr="Диаграмма ответов в Формах. Вопрос: Оцените качество образовательной деятельности Лицея. Количество ответов: 958 ответов.">
            <a:extLst>
              <a:ext uri="{FF2B5EF4-FFF2-40B4-BE49-F238E27FC236}">
                <a16:creationId xmlns:a16="http://schemas.microsoft.com/office/drawing/2014/main" xmlns="" id="{FF704AB8-1DD0-4338-A845-BA0B9347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44824"/>
            <a:ext cx="9336360" cy="39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8046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94BCB3-9980-4DED-BDF6-978A2A878613}"/>
              </a:ext>
            </a:extLst>
          </p:cNvPr>
          <p:cNvSpPr txBox="1">
            <a:spLocks/>
          </p:cNvSpPr>
          <p:nvPr/>
        </p:nvSpPr>
        <p:spPr>
          <a:xfrm>
            <a:off x="2135163" y="533772"/>
            <a:ext cx="9478776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Оценка материально-технической оснащенности Лицея</a:t>
            </a:r>
          </a:p>
        </p:txBody>
      </p:sp>
      <p:pic>
        <p:nvPicPr>
          <p:cNvPr id="9" name="Picture 2" descr="Zvezda">
            <a:extLst>
              <a:ext uri="{FF2B5EF4-FFF2-40B4-BE49-F238E27FC236}">
                <a16:creationId xmlns:a16="http://schemas.microsoft.com/office/drawing/2014/main" xmlns="" id="{41CA6735-0001-44B5-9364-5BE8B7B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00" y="332656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0" name="Picture 2" descr="Диаграмма ответов в Формах. Вопрос: Оцените материально-техническую оснащенность Лицея. Количество ответов: 723 ответа.">
            <a:extLst>
              <a:ext uri="{FF2B5EF4-FFF2-40B4-BE49-F238E27FC236}">
                <a16:creationId xmlns:a16="http://schemas.microsoft.com/office/drawing/2014/main" xmlns="" id="{639FD361-27B3-4DC2-A3F9-2417B4DA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844824"/>
            <a:ext cx="10205752" cy="42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476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94BCB3-9980-4DED-BDF6-978A2A878613}"/>
              </a:ext>
            </a:extLst>
          </p:cNvPr>
          <p:cNvSpPr txBox="1">
            <a:spLocks/>
          </p:cNvSpPr>
          <p:nvPr/>
        </p:nvSpPr>
        <p:spPr>
          <a:xfrm>
            <a:off x="1731000" y="332656"/>
            <a:ext cx="10461000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Оценка реализуемой в Лицее системе дополнительного образования и внеурочной деятельности (технопарк, занятия на базе ВУЗов и т.д.)</a:t>
            </a:r>
          </a:p>
        </p:txBody>
      </p:sp>
      <p:pic>
        <p:nvPicPr>
          <p:cNvPr id="9" name="Picture 2" descr="Zvezda">
            <a:extLst>
              <a:ext uri="{FF2B5EF4-FFF2-40B4-BE49-F238E27FC236}">
                <a16:creationId xmlns:a16="http://schemas.microsoft.com/office/drawing/2014/main" xmlns="" id="{41CA6735-0001-44B5-9364-5BE8B7B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32656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0" name="Picture 2" descr="Диаграмма ответов в Формах. Вопрос: Оцените реализуемую в Лицее систему дополнительного образования и внеурочной деятельности (технопарк, занятия на базе ВУЗов и т.д.). Количество ответов: 527 ответов.">
            <a:extLst>
              <a:ext uri="{FF2B5EF4-FFF2-40B4-BE49-F238E27FC236}">
                <a16:creationId xmlns:a16="http://schemas.microsoft.com/office/drawing/2014/main" xmlns="" id="{7010F700-DCA8-41A0-832F-EFB481CE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00808"/>
            <a:ext cx="9590851" cy="43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7922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94BCB3-9980-4DED-BDF6-978A2A878613}"/>
              </a:ext>
            </a:extLst>
          </p:cNvPr>
          <p:cNvSpPr txBox="1">
            <a:spLocks/>
          </p:cNvSpPr>
          <p:nvPr/>
        </p:nvSpPr>
        <p:spPr>
          <a:xfrm>
            <a:off x="1731000" y="332656"/>
            <a:ext cx="10461000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Согласны ли вы с требованиями, которые предъявляются в Лицее к внешнему виду учащихся?</a:t>
            </a:r>
          </a:p>
        </p:txBody>
      </p:sp>
      <p:pic>
        <p:nvPicPr>
          <p:cNvPr id="9" name="Picture 2" descr="Zvezda">
            <a:extLst>
              <a:ext uri="{FF2B5EF4-FFF2-40B4-BE49-F238E27FC236}">
                <a16:creationId xmlns:a16="http://schemas.microsoft.com/office/drawing/2014/main" xmlns="" id="{41CA6735-0001-44B5-9364-5BE8B7B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32656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" name="Picture 2" descr="Диаграмма ответов в Формах. Вопрос: Согласны ли вы с требованиями, которые предъявляются в Лицее к внешнему виду учащихся?. Количество ответов: 527 ответов.">
            <a:extLst>
              <a:ext uri="{FF2B5EF4-FFF2-40B4-BE49-F238E27FC236}">
                <a16:creationId xmlns:a16="http://schemas.microsoft.com/office/drawing/2014/main" xmlns="" id="{D6608037-22EC-4633-BAFA-BE71271C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140" y="1459416"/>
            <a:ext cx="9408368" cy="42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340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94BCB3-9980-4DED-BDF6-978A2A878613}"/>
              </a:ext>
            </a:extLst>
          </p:cNvPr>
          <p:cNvSpPr txBox="1">
            <a:spLocks/>
          </p:cNvSpPr>
          <p:nvPr/>
        </p:nvSpPr>
        <p:spPr>
          <a:xfrm>
            <a:off x="1731000" y="548680"/>
            <a:ext cx="9116551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Насколько оправдались Ваши ожидания от обучения ребенка в Лицее?</a:t>
            </a:r>
          </a:p>
        </p:txBody>
      </p:sp>
      <p:pic>
        <p:nvPicPr>
          <p:cNvPr id="9" name="Picture 2" descr="Zvezda">
            <a:extLst>
              <a:ext uri="{FF2B5EF4-FFF2-40B4-BE49-F238E27FC236}">
                <a16:creationId xmlns:a16="http://schemas.microsoft.com/office/drawing/2014/main" xmlns="" id="{41CA6735-0001-44B5-9364-5BE8B7B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00" y="332656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2" descr="Диаграмма ответов в Формах. Вопрос: Насколько оправдались Ваши ожидания от обучения ребенка в Лицее?. Количество ответов: 958 ответов.">
            <a:extLst>
              <a:ext uri="{FF2B5EF4-FFF2-40B4-BE49-F238E27FC236}">
                <a16:creationId xmlns:a16="http://schemas.microsoft.com/office/drawing/2014/main" xmlns="" id="{201738C9-8489-49F5-A573-04513232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916832"/>
            <a:ext cx="8836463" cy="37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7268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DC414A-1E4E-432A-96F5-0622B3CFAB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1000" y="267540"/>
            <a:ext cx="11564937" cy="81121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развития Лицея на 2023-2024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E6C3150D-8512-48F9-8DBC-B3105C5F5540}"/>
              </a:ext>
            </a:extLst>
          </p:cNvPr>
          <p:cNvSpPr txBox="1">
            <a:spLocks/>
          </p:cNvSpPr>
          <p:nvPr/>
        </p:nvSpPr>
        <p:spPr>
          <a:xfrm>
            <a:off x="426422" y="1010220"/>
            <a:ext cx="11564937" cy="58477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marL="4572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5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по реализации федерального проекта «Базовая школа РАН» и направлениям Концепта развития «Лицей – территория успеха»:</a:t>
            </a:r>
            <a:endParaRPr lang="ru-RU" sz="5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Проект «Успех каждого ребенка»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увеличить долю проектных и научно-исследовательских работ с привлечением ведущих ученых и работников высшей школы;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повысить качество участия во Всероссийской олимпиаде школьников;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повысить качество обученности по дисциплинам естественно- научного цикла;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1.4. продолжить работу с научными организациями и промышленными предприятиями по выявления и обучению талантливых детей, их ориентации на построение успешной карьеры в области  науки и высоких технологий;</a:t>
            </a:r>
          </a:p>
          <a:p>
            <a:pPr marL="0" indent="0" algn="just">
              <a:lnSpc>
                <a:spcPct val="120000"/>
              </a:lnSpc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 «Цифровая образовательная среда лицея»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2.1.  расширить область применения цифровых образовательных ресурсов в образовательном процессе для реализации дистанционного и сетевого обучения;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2.2.  продолжить работу в рамках федерального проекта «Цифровая образовательная среда» и «Цифровая инфраструктура»;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2.3.  осуществить переход на новый информационный портал ГИС «Моя школа»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2.4. провести апробацию информационного портала «Проектный офис» с целью систематизации проектной и исследовательской деятельности;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2.5. разработать модель ресурсного центра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технологий.</a:t>
            </a:r>
          </a:p>
          <a:p>
            <a:pPr marL="0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Проект «Учитель будущего»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продолжить работу «Школы цифрового педагога», как средства повышения цифровой компетенции учителя;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обеспечить научно-методическое сопровождение обновления содержания и реализации федеральных государственных образовательных стандартов; 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 продолжить работу по повышению квалификации педагогов с целью освоения, использования фундаментальных и прикладных знаний, современных технологий, развития у обучающихся умений проектной, исследовательской деятельности в соответствии с приоритетами Стратегии научно-технологического развития страны;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3.4. обеспечить участие педагогов в конкурсах профессионального мастерства </a:t>
            </a:r>
          </a:p>
          <a:p>
            <a:pPr marL="0" indent="0" algn="just">
              <a:lnSpc>
                <a:spcPct val="120000"/>
              </a:lnSpc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 «Социальная активность»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4.1. увеличить количество учащихся, охваченных волонтерской деятельностью;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 создать условия для развития социальной активности учащихся через участие в различных творческих конкурсах и социальных проектах;</a:t>
            </a:r>
          </a:p>
          <a:p>
            <a:pPr marL="400050" lvl="1" indent="0" algn="just">
              <a:lnSpc>
                <a:spcPct val="12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  увеличить охват учащихся общественно – коллективной деятельностью через участие в детских объединениях.</a:t>
            </a:r>
          </a:p>
          <a:p>
            <a:pPr marL="400050" lvl="1" indent="0"/>
            <a:endParaRPr lang="ru-RU" sz="4800" dirty="0"/>
          </a:p>
          <a:p>
            <a:endParaRPr lang="ru-RU" dirty="0"/>
          </a:p>
        </p:txBody>
      </p:sp>
      <p:pic>
        <p:nvPicPr>
          <p:cNvPr id="6" name="Picture 2" descr="Zvezda">
            <a:extLst>
              <a:ext uri="{FF2B5EF4-FFF2-40B4-BE49-F238E27FC236}">
                <a16:creationId xmlns:a16="http://schemas.microsoft.com/office/drawing/2014/main" xmlns="" id="{33C247F2-55BC-496A-AC26-D6DC015D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00" y="103403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08925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>
            <a:extLst>
              <a:ext uri="{FF2B5EF4-FFF2-40B4-BE49-F238E27FC236}">
                <a16:creationId xmlns:a16="http://schemas.microsoft.com/office/drawing/2014/main" xmlns="" id="{E8EBC487-4EFF-433D-AC49-5819C1D0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386" y="1764000"/>
            <a:ext cx="9630000" cy="3150000"/>
          </a:xfrm>
          <a:prstGeom prst="roundRect">
            <a:avLst>
              <a:gd name="adj" fmla="val 16667"/>
            </a:avLst>
          </a:prstGeom>
          <a:solidFill>
            <a:srgbClr val="C00000">
              <a:alpha val="64000"/>
            </a:srgbClr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alt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1C31D3F-AB1D-483B-AC3F-43BB5BFD6923}"/>
              </a:ext>
            </a:extLst>
          </p:cNvPr>
          <p:cNvSpPr/>
          <p:nvPr/>
        </p:nvSpPr>
        <p:spPr>
          <a:xfrm>
            <a:off x="1462361" y="3519000"/>
            <a:ext cx="9267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54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itchFamily="18" charset="0"/>
              </a:rPr>
              <a:t>От успеха в лицее к успеху в жизни</a:t>
            </a:r>
          </a:p>
        </p:txBody>
      </p:sp>
      <p:pic>
        <p:nvPicPr>
          <p:cNvPr id="7" name="Picture 2" descr="Zvezda">
            <a:extLst>
              <a:ext uri="{FF2B5EF4-FFF2-40B4-BE49-F238E27FC236}">
                <a16:creationId xmlns:a16="http://schemas.microsoft.com/office/drawing/2014/main" xmlns="" id="{96CC3E07-6A61-4035-A21E-4CF04B56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000" y="1899000"/>
            <a:ext cx="1125000" cy="1126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0695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74F837-033E-4D2A-9BAF-7F9EDFB2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8" y="249225"/>
            <a:ext cx="11514457" cy="294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03AE733-3F54-429B-B256-DB99480FD7FF}"/>
              </a:ext>
            </a:extLst>
          </p:cNvPr>
          <p:cNvSpPr/>
          <p:nvPr/>
        </p:nvSpPr>
        <p:spPr>
          <a:xfrm>
            <a:off x="767408" y="3351934"/>
            <a:ext cx="4752391" cy="1018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учителя-наставники:</a:t>
            </a:r>
          </a:p>
          <a:p>
            <a:pPr>
              <a:spcAft>
                <a:spcPts val="500"/>
              </a:spcAft>
            </a:pP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6E1DE32F-64E4-410D-B232-B977AE216BCE}"/>
              </a:ext>
            </a:extLst>
          </p:cNvPr>
          <p:cNvSpPr/>
          <p:nvPr/>
        </p:nvSpPr>
        <p:spPr>
          <a:xfrm>
            <a:off x="1487488" y="4294500"/>
            <a:ext cx="3024336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Малова О.В.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Аксянова Н.Н.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46FE52E-4E40-40E6-A4CE-EC24A370FD13}"/>
              </a:ext>
            </a:extLst>
          </p:cNvPr>
          <p:cNvSpPr/>
          <p:nvPr/>
        </p:nvSpPr>
        <p:spPr>
          <a:xfrm>
            <a:off x="6712201" y="3355770"/>
            <a:ext cx="3992311" cy="1018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специалисты:</a:t>
            </a:r>
          </a:p>
          <a:p>
            <a:pPr>
              <a:spcAft>
                <a:spcPts val="500"/>
              </a:spcAft>
            </a:pP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F84E184-0970-4CB2-96BF-50FAF4070FA3}"/>
              </a:ext>
            </a:extLst>
          </p:cNvPr>
          <p:cNvSpPr/>
          <p:nvPr/>
        </p:nvSpPr>
        <p:spPr>
          <a:xfrm>
            <a:off x="7012035" y="4077773"/>
            <a:ext cx="3024336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П.А.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Автамонова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Н.С.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 А.А.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Зименков А.М.</a:t>
            </a:r>
          </a:p>
        </p:txBody>
      </p:sp>
    </p:spTree>
    <p:extLst>
      <p:ext uri="{BB962C8B-B14F-4D97-AF65-F5344CB8AC3E}">
        <p14:creationId xmlns:p14="http://schemas.microsoft.com/office/powerpoint/2010/main" xmlns="" val="35638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BA61DAA-3B25-4705-808D-A393061B6658}"/>
              </a:ext>
            </a:extLst>
          </p:cNvPr>
          <p:cNvSpPr/>
          <p:nvPr/>
        </p:nvSpPr>
        <p:spPr>
          <a:xfrm>
            <a:off x="0" y="0"/>
            <a:ext cx="2495600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Zvezda">
            <a:extLst>
              <a:ext uri="{FF2B5EF4-FFF2-40B4-BE49-F238E27FC236}">
                <a16:creationId xmlns:a16="http://schemas.microsoft.com/office/drawing/2014/main" xmlns="" id="{39E3457C-7877-493D-B3B1-ECD84A15A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1581150" cy="15830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4C129-D2A8-4488-B893-56DE30093ED4}"/>
              </a:ext>
            </a:extLst>
          </p:cNvPr>
          <p:cNvSpPr txBox="1"/>
          <p:nvPr/>
        </p:nvSpPr>
        <p:spPr>
          <a:xfrm>
            <a:off x="4583832" y="1196752"/>
            <a:ext cx="7049598" cy="110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200"/>
              </a:spcAft>
            </a:pPr>
            <a:r>
              <a:rPr lang="ru-RU" sz="2100" b="1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Инновационные тренды современного естественно-научного и инженерно-технического образования: опыт, проблемы и перспективы развития</a:t>
            </a:r>
            <a:endParaRPr lang="ru-RU" sz="2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66CD4D-88CD-4886-9F59-E8E7DE1CDF73}"/>
              </a:ext>
            </a:extLst>
          </p:cNvPr>
          <p:cNvSpPr txBox="1"/>
          <p:nvPr/>
        </p:nvSpPr>
        <p:spPr>
          <a:xfrm>
            <a:off x="4943872" y="283888"/>
            <a:ext cx="668955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онференция учителей естественно-математического цикла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Советского района г. Нижнего Новгорода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2DFEBF-29AB-4DB4-B93B-DB02A9F2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0" y="2383875"/>
            <a:ext cx="8386683" cy="24860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FDBCE45-3864-4B97-9E83-06EDD31BBD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2303" y="4474125"/>
            <a:ext cx="3071665" cy="217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E7EBD9B-055A-4BC3-83FD-722D62FCF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872" y="4474123"/>
            <a:ext cx="3140046" cy="2172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81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563" y="1091910"/>
            <a:ext cx="6434909" cy="214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инновационная площадка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«Сетевой проект подготовки наставников по развитию», направление инновационной деятельности «Модели сопровождения проектной (исследовательской, творческой и т.п.) деятельности обучающихся в соответствии с их индивидуальными потребностями на разных уровнях образования, в том числе в цифровой среде», ФГБОУ ВО НГПУ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К.Минина</a:t>
            </a:r>
            <a:endParaRPr kumimoji="0" lang="ru-RU" altLang="ru-RU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1DAEFF-5649-4C82-819B-77B84F17EEA4}"/>
              </a:ext>
            </a:extLst>
          </p:cNvPr>
          <p:cNvSpPr/>
          <p:nvPr/>
        </p:nvSpPr>
        <p:spPr>
          <a:xfrm>
            <a:off x="3370897" y="176633"/>
            <a:ext cx="6463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530944" y="995026"/>
            <a:ext cx="5899578" cy="5446641"/>
            <a:chOff x="141718" y="1142171"/>
            <a:chExt cx="5899578" cy="54466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B4595CD8-8E69-4D13-A26B-6AC37C6C7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18" y="1142171"/>
              <a:ext cx="5899578" cy="5446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47" y="2384559"/>
              <a:ext cx="3761775" cy="289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214AC8-C69E-4C41-ABCA-0E7DF8509C11}"/>
              </a:ext>
            </a:extLst>
          </p:cNvPr>
          <p:cNvSpPr/>
          <p:nvPr/>
        </p:nvSpPr>
        <p:spPr>
          <a:xfrm>
            <a:off x="5421469" y="3928175"/>
            <a:ext cx="6434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 ФГБНУ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изучения детства, семьи и воспитания», направление «Уклад образовательной организации как основа воспитательного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02D62E1E-79D4-41DD-AAC8-FAA3D1E7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5589240"/>
            <a:ext cx="5899578" cy="9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площадка ГБОУ ДПО НИРО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Проектный офис»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DF979E9-9A92-467E-AC30-79F76572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7" y="2164269"/>
            <a:ext cx="2320563" cy="28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61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806D959-134D-4903-89D4-F6AC3C5438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0072" y="4215716"/>
            <a:ext cx="6653845" cy="2468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470C377-893D-4DE5-BACC-001391976C8A}"/>
              </a:ext>
            </a:extLst>
          </p:cNvPr>
          <p:cNvSpPr/>
          <p:nvPr/>
        </p:nvSpPr>
        <p:spPr>
          <a:xfrm>
            <a:off x="0" y="0"/>
            <a:ext cx="2232248" cy="6858000"/>
          </a:xfrm>
          <a:prstGeom prst="rect">
            <a:avLst/>
          </a:prstGeom>
          <a:solidFill>
            <a:srgbClr val="C60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1ED523-879F-4074-91F7-0CD414D36B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343" y="2090040"/>
            <a:ext cx="4180035" cy="44559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1AF8C2-E158-4FAE-AEAE-866DC78B2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3" y="476672"/>
            <a:ext cx="7118809" cy="13014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1078DEE-01FC-42D7-8DEF-E02578B550F9}"/>
              </a:ext>
            </a:extLst>
          </p:cNvPr>
          <p:cNvSpPr/>
          <p:nvPr/>
        </p:nvSpPr>
        <p:spPr>
          <a:xfrm>
            <a:off x="6096000" y="285700"/>
            <a:ext cx="5951984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предметов естественно-научного цикла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учеников в научно-техническое творчество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престижа инженерных профессий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школьников навыков практического решения инженерно-технических задач.</a:t>
            </a:r>
          </a:p>
        </p:txBody>
      </p:sp>
    </p:spTree>
    <p:extLst>
      <p:ext uri="{BB962C8B-B14F-4D97-AF65-F5344CB8AC3E}">
        <p14:creationId xmlns:p14="http://schemas.microsoft.com/office/powerpoint/2010/main" xmlns="" val="2560804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13;p13">
            <a:extLst>
              <a:ext uri="{FF2B5EF4-FFF2-40B4-BE49-F238E27FC236}">
                <a16:creationId xmlns:a16="http://schemas.microsoft.com/office/drawing/2014/main" xmlns="" id="{3683247A-2D5B-4BEE-B96D-82AA4A27D807}"/>
              </a:ext>
            </a:extLst>
          </p:cNvPr>
          <p:cNvSpPr/>
          <p:nvPr/>
        </p:nvSpPr>
        <p:spPr>
          <a:xfrm>
            <a:off x="8262672" y="724239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448500" y="3219994"/>
            <a:ext cx="11295000" cy="135000"/>
          </a:xfrm>
          <a:prstGeom prst="rect">
            <a:avLst/>
          </a:prstGeom>
          <a:solidFill>
            <a:srgbClr val="664D2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3"/>
          <p:cNvGrpSpPr/>
          <p:nvPr/>
        </p:nvGrpSpPr>
        <p:grpSpPr>
          <a:xfrm>
            <a:off x="3013581" y="3107494"/>
            <a:ext cx="360000" cy="360000"/>
            <a:chOff x="3013581" y="3249000"/>
            <a:chExt cx="360000" cy="360000"/>
          </a:xfrm>
        </p:grpSpPr>
        <p:sp>
          <p:nvSpPr>
            <p:cNvPr id="88" name="Google Shape;88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572102" y="3103589"/>
            <a:ext cx="360000" cy="360000"/>
            <a:chOff x="3013581" y="3249000"/>
            <a:chExt cx="360000" cy="360000"/>
          </a:xfrm>
        </p:grpSpPr>
        <p:sp>
          <p:nvSpPr>
            <p:cNvPr id="91" name="Google Shape;91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1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4455060" y="3100919"/>
            <a:ext cx="360000" cy="360000"/>
            <a:chOff x="3013581" y="3249000"/>
            <a:chExt cx="360000" cy="360000"/>
          </a:xfrm>
        </p:grpSpPr>
        <p:sp>
          <p:nvSpPr>
            <p:cNvPr id="94" name="Google Shape;94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3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7377326" y="3107494"/>
            <a:ext cx="360000" cy="360000"/>
            <a:chOff x="3013581" y="3249000"/>
            <a:chExt cx="360000" cy="360000"/>
          </a:xfrm>
        </p:grpSpPr>
        <p:sp>
          <p:nvSpPr>
            <p:cNvPr id="100" name="Google Shape;100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5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8818421" y="3098249"/>
            <a:ext cx="360000" cy="360000"/>
            <a:chOff x="3013581" y="3249000"/>
            <a:chExt cx="360000" cy="360000"/>
          </a:xfrm>
        </p:grpSpPr>
        <p:sp>
          <p:nvSpPr>
            <p:cNvPr id="103" name="Google Shape;103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10296780" y="3095579"/>
            <a:ext cx="360000" cy="360000"/>
            <a:chOff x="3013581" y="3249000"/>
            <a:chExt cx="360000" cy="360000"/>
          </a:xfrm>
        </p:grpSpPr>
        <p:sp>
          <p:nvSpPr>
            <p:cNvPr id="106" name="Google Shape;106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rgbClr val="B45F06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rgbClr val="B45F0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/>
          <p:nvPr/>
        </p:nvSpPr>
        <p:spPr>
          <a:xfrm>
            <a:off x="1046492" y="4668447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2481850" y="3954190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3929450" y="4668447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6857958" y="4668094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5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8292810" y="3923447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9771170" y="4668094"/>
            <a:ext cx="1404594" cy="1404594"/>
          </a:xfrm>
          <a:prstGeom prst="donut">
            <a:avLst>
              <a:gd name="adj" fmla="val 8904"/>
            </a:avLst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/>
          <p:nvPr/>
        </p:nvSpPr>
        <p:spPr>
          <a:xfrm rot="10800000" flipH="1">
            <a:off x="1631957" y="4502494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/>
          <p:nvPr/>
        </p:nvSpPr>
        <p:spPr>
          <a:xfrm rot="10800000" flipH="1">
            <a:off x="3072466" y="3798382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"/>
          <p:cNvSpPr/>
          <p:nvPr/>
        </p:nvSpPr>
        <p:spPr>
          <a:xfrm rot="10800000" flipH="1">
            <a:off x="4513801" y="4502494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3"/>
          <p:cNvSpPr/>
          <p:nvPr/>
        </p:nvSpPr>
        <p:spPr>
          <a:xfrm rot="10800000" flipH="1">
            <a:off x="8908009" y="1911725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3"/>
          <p:cNvSpPr/>
          <p:nvPr/>
        </p:nvSpPr>
        <p:spPr>
          <a:xfrm rot="10800000" flipH="1">
            <a:off x="7438782" y="4502494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3"/>
          <p:cNvSpPr/>
          <p:nvPr/>
        </p:nvSpPr>
        <p:spPr>
          <a:xfrm rot="10800000" flipH="1">
            <a:off x="10361412" y="4505248"/>
            <a:ext cx="217108" cy="217108"/>
          </a:xfrm>
          <a:prstGeom prst="donut">
            <a:avLst>
              <a:gd name="adj" fmla="val 31490"/>
            </a:avLst>
          </a:prstGeom>
          <a:solidFill>
            <a:srgbClr val="B45F06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3"/>
          <p:cNvCxnSpPr>
            <a:cxnSpLocks/>
          </p:cNvCxnSpPr>
          <p:nvPr/>
        </p:nvCxnSpPr>
        <p:spPr>
          <a:xfrm flipV="1">
            <a:off x="3171000" y="3482082"/>
            <a:ext cx="0" cy="44191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cxnSp>
      <p:sp>
        <p:nvSpPr>
          <p:cNvPr id="123" name="Google Shape;123;p13"/>
          <p:cNvSpPr/>
          <p:nvPr/>
        </p:nvSpPr>
        <p:spPr>
          <a:xfrm rot="-2796233">
            <a:off x="2988624" y="3014401"/>
            <a:ext cx="411184" cy="411184"/>
          </a:xfrm>
          <a:prstGeom prst="arc">
            <a:avLst>
              <a:gd name="adj1" fmla="val 15721807"/>
              <a:gd name="adj2" fmla="val 666735"/>
            </a:avLst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13"/>
          <p:cNvGrpSpPr/>
          <p:nvPr/>
        </p:nvGrpSpPr>
        <p:grpSpPr>
          <a:xfrm>
            <a:off x="8792193" y="2128834"/>
            <a:ext cx="411184" cy="1295173"/>
            <a:chOff x="8794294" y="2185643"/>
            <a:chExt cx="411184" cy="1364796"/>
          </a:xfrm>
        </p:grpSpPr>
        <p:cxnSp>
          <p:nvCxnSpPr>
            <p:cNvPr id="127" name="Google Shape;127;p13"/>
            <p:cNvCxnSpPr>
              <a:cxnSpLocks/>
              <a:stCxn id="119" idx="0"/>
            </p:cNvCxnSpPr>
            <p:nvPr/>
          </p:nvCxnSpPr>
          <p:spPr>
            <a:xfrm>
              <a:off x="9018664" y="2185643"/>
              <a:ext cx="864" cy="1021152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8" name="Google Shape;128;p13"/>
            <p:cNvSpPr/>
            <p:nvPr/>
          </p:nvSpPr>
          <p:spPr>
            <a:xfrm rot="-2796233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3"/>
          <p:cNvGrpSpPr/>
          <p:nvPr/>
        </p:nvGrpSpPr>
        <p:grpSpPr>
          <a:xfrm rot="10800000">
            <a:off x="10186005" y="3055745"/>
            <a:ext cx="581274" cy="1483136"/>
            <a:chOff x="8709249" y="2152348"/>
            <a:chExt cx="581274" cy="1483136"/>
          </a:xfrm>
        </p:grpSpPr>
        <p:cxnSp>
          <p:nvCxnSpPr>
            <p:cNvPr id="130" name="Google Shape;130;p13"/>
            <p:cNvCxnSpPr/>
            <p:nvPr/>
          </p:nvCxnSpPr>
          <p:spPr>
            <a:xfrm>
              <a:off x="9006562" y="2152348"/>
              <a:ext cx="0" cy="990000"/>
            </a:xfrm>
            <a:prstGeom prst="straightConnector1">
              <a:avLst/>
            </a:prstGeom>
            <a:noFill/>
            <a:ln w="19050" cap="flat" cmpd="sng">
              <a:solidFill>
                <a:srgbClr val="B45F0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1" name="Google Shape;131;p13"/>
            <p:cNvSpPr/>
            <p:nvPr/>
          </p:nvSpPr>
          <p:spPr>
            <a:xfrm rot="-2796233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noFill/>
            <a:ln w="19050" cap="flat" cmpd="sng">
              <a:solidFill>
                <a:srgbClr val="B45F0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3"/>
          <p:cNvGrpSpPr/>
          <p:nvPr/>
        </p:nvGrpSpPr>
        <p:grpSpPr>
          <a:xfrm rot="10800000">
            <a:off x="7263375" y="3056649"/>
            <a:ext cx="581274" cy="1483136"/>
            <a:chOff x="8709249" y="2152348"/>
            <a:chExt cx="581274" cy="1483136"/>
          </a:xfrm>
        </p:grpSpPr>
        <p:cxnSp>
          <p:nvCxnSpPr>
            <p:cNvPr id="133" name="Google Shape;133;p13"/>
            <p:cNvCxnSpPr/>
            <p:nvPr/>
          </p:nvCxnSpPr>
          <p:spPr>
            <a:xfrm>
              <a:off x="9006562" y="2152348"/>
              <a:ext cx="0" cy="990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4" name="Google Shape;134;p13"/>
            <p:cNvSpPr/>
            <p:nvPr/>
          </p:nvSpPr>
          <p:spPr>
            <a:xfrm rot="-2796233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13"/>
          <p:cNvGrpSpPr/>
          <p:nvPr/>
        </p:nvGrpSpPr>
        <p:grpSpPr>
          <a:xfrm rot="10800000">
            <a:off x="4343823" y="3056649"/>
            <a:ext cx="581274" cy="1483136"/>
            <a:chOff x="8709249" y="2152348"/>
            <a:chExt cx="581274" cy="1483136"/>
          </a:xfrm>
        </p:grpSpPr>
        <p:cxnSp>
          <p:nvCxnSpPr>
            <p:cNvPr id="136" name="Google Shape;136;p13"/>
            <p:cNvCxnSpPr/>
            <p:nvPr/>
          </p:nvCxnSpPr>
          <p:spPr>
            <a:xfrm>
              <a:off x="9006562" y="2152348"/>
              <a:ext cx="0" cy="990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" name="Google Shape;137;p13"/>
            <p:cNvSpPr/>
            <p:nvPr/>
          </p:nvSpPr>
          <p:spPr>
            <a:xfrm rot="-2796233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13"/>
          <p:cNvGrpSpPr/>
          <p:nvPr/>
        </p:nvGrpSpPr>
        <p:grpSpPr>
          <a:xfrm rot="10800000">
            <a:off x="1456549" y="3055745"/>
            <a:ext cx="581274" cy="1483136"/>
            <a:chOff x="8709249" y="2152348"/>
            <a:chExt cx="581274" cy="1483136"/>
          </a:xfrm>
        </p:grpSpPr>
        <p:cxnSp>
          <p:nvCxnSpPr>
            <p:cNvPr id="139" name="Google Shape;139;p13"/>
            <p:cNvCxnSpPr/>
            <p:nvPr/>
          </p:nvCxnSpPr>
          <p:spPr>
            <a:xfrm>
              <a:off x="9006562" y="2152348"/>
              <a:ext cx="0" cy="990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0" name="Google Shape;140;p13"/>
            <p:cNvSpPr/>
            <p:nvPr/>
          </p:nvSpPr>
          <p:spPr>
            <a:xfrm rot="-2796233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13"/>
          <p:cNvSpPr txBox="1"/>
          <p:nvPr/>
        </p:nvSpPr>
        <p:spPr>
          <a:xfrm>
            <a:off x="1160382" y="6074460"/>
            <a:ext cx="12938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3"/>
          <p:cNvSpPr txBox="1"/>
          <p:nvPr/>
        </p:nvSpPr>
        <p:spPr>
          <a:xfrm>
            <a:off x="2550255" y="5413803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3"/>
          <p:cNvSpPr txBox="1"/>
          <p:nvPr/>
        </p:nvSpPr>
        <p:spPr>
          <a:xfrm>
            <a:off x="2475867" y="265630"/>
            <a:ext cx="16274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-202</a:t>
            </a: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3"/>
          <p:cNvSpPr txBox="1"/>
          <p:nvPr/>
        </p:nvSpPr>
        <p:spPr>
          <a:xfrm>
            <a:off x="3975451" y="6074460"/>
            <a:ext cx="12938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22;p13">
            <a:extLst>
              <a:ext uri="{FF2B5EF4-FFF2-40B4-BE49-F238E27FC236}">
                <a16:creationId xmlns:a16="http://schemas.microsoft.com/office/drawing/2014/main" xmlns="" id="{D43D7699-7A39-47FC-8235-4F2FB52E44A7}"/>
              </a:ext>
            </a:extLst>
          </p:cNvPr>
          <p:cNvCxnSpPr>
            <a:cxnSpLocks/>
          </p:cNvCxnSpPr>
          <p:nvPr/>
        </p:nvCxnSpPr>
        <p:spPr>
          <a:xfrm flipV="1">
            <a:off x="3197331" y="2187997"/>
            <a:ext cx="0" cy="101534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cxnSp>
      <p:sp>
        <p:nvSpPr>
          <p:cNvPr id="170" name="Google Shape;110;p13">
            <a:extLst>
              <a:ext uri="{FF2B5EF4-FFF2-40B4-BE49-F238E27FC236}">
                <a16:creationId xmlns:a16="http://schemas.microsoft.com/office/drawing/2014/main" xmlns="" id="{5ED5EDBB-A030-4569-B3D7-605530098FEA}"/>
              </a:ext>
            </a:extLst>
          </p:cNvPr>
          <p:cNvSpPr/>
          <p:nvPr/>
        </p:nvSpPr>
        <p:spPr>
          <a:xfrm>
            <a:off x="2481208" y="776922"/>
            <a:ext cx="1404594" cy="1404594"/>
          </a:xfrm>
          <a:prstGeom prst="donut">
            <a:avLst>
              <a:gd name="adj" fmla="val 8904"/>
            </a:avLst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16;p13">
            <a:extLst>
              <a:ext uri="{FF2B5EF4-FFF2-40B4-BE49-F238E27FC236}">
                <a16:creationId xmlns:a16="http://schemas.microsoft.com/office/drawing/2014/main" xmlns="" id="{7F123B53-F1D5-4BE7-8565-20AB1DBA139F}"/>
              </a:ext>
            </a:extLst>
          </p:cNvPr>
          <p:cNvSpPr/>
          <p:nvPr/>
        </p:nvSpPr>
        <p:spPr>
          <a:xfrm rot="10800000" flipH="1">
            <a:off x="3088777" y="2020279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27;p13">
            <a:extLst>
              <a:ext uri="{FF2B5EF4-FFF2-40B4-BE49-F238E27FC236}">
                <a16:creationId xmlns:a16="http://schemas.microsoft.com/office/drawing/2014/main" xmlns="" id="{5F420F0A-F61D-404E-B4EF-37E20E17AB20}"/>
              </a:ext>
            </a:extLst>
          </p:cNvPr>
          <p:cNvCxnSpPr>
            <a:cxnSpLocks/>
            <a:stCxn id="104" idx="4"/>
            <a:endCxn id="113" idx="0"/>
          </p:cNvCxnSpPr>
          <p:nvPr/>
        </p:nvCxnSpPr>
        <p:spPr>
          <a:xfrm flipH="1">
            <a:off x="8995107" y="3458249"/>
            <a:ext cx="3314" cy="465198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19;p13">
            <a:extLst>
              <a:ext uri="{FF2B5EF4-FFF2-40B4-BE49-F238E27FC236}">
                <a16:creationId xmlns:a16="http://schemas.microsoft.com/office/drawing/2014/main" xmlns="" id="{D718D96E-BD2A-4B52-8D04-A1EAB9428D49}"/>
              </a:ext>
            </a:extLst>
          </p:cNvPr>
          <p:cNvSpPr/>
          <p:nvPr/>
        </p:nvSpPr>
        <p:spPr>
          <a:xfrm rot="10800000" flipH="1">
            <a:off x="8886553" y="3798382"/>
            <a:ext cx="217108" cy="217108"/>
          </a:xfrm>
          <a:prstGeom prst="donut">
            <a:avLst>
              <a:gd name="adj" fmla="val 31490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64;p13">
            <a:extLst>
              <a:ext uri="{FF2B5EF4-FFF2-40B4-BE49-F238E27FC236}">
                <a16:creationId xmlns:a16="http://schemas.microsoft.com/office/drawing/2014/main" xmlns="" id="{16888B8A-C738-4C27-A458-8BDA50797C35}"/>
              </a:ext>
            </a:extLst>
          </p:cNvPr>
          <p:cNvSpPr txBox="1"/>
          <p:nvPr/>
        </p:nvSpPr>
        <p:spPr>
          <a:xfrm>
            <a:off x="8292810" y="287643"/>
            <a:ext cx="16274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21-2022</a:t>
            </a:r>
          </a:p>
        </p:txBody>
      </p:sp>
      <p:sp>
        <p:nvSpPr>
          <p:cNvPr id="178" name="Google Shape;162;p13">
            <a:extLst>
              <a:ext uri="{FF2B5EF4-FFF2-40B4-BE49-F238E27FC236}">
                <a16:creationId xmlns:a16="http://schemas.microsoft.com/office/drawing/2014/main" xmlns="" id="{B5CD6E42-3680-4236-B5E7-AFA3B2211898}"/>
              </a:ext>
            </a:extLst>
          </p:cNvPr>
          <p:cNvSpPr txBox="1"/>
          <p:nvPr/>
        </p:nvSpPr>
        <p:spPr>
          <a:xfrm>
            <a:off x="7012988" y="6106729"/>
            <a:ext cx="12938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63;p13">
            <a:extLst>
              <a:ext uri="{FF2B5EF4-FFF2-40B4-BE49-F238E27FC236}">
                <a16:creationId xmlns:a16="http://schemas.microsoft.com/office/drawing/2014/main" xmlns="" id="{2364A2F4-85DC-4277-88EC-A541EDF97A75}"/>
              </a:ext>
            </a:extLst>
          </p:cNvPr>
          <p:cNvSpPr txBox="1"/>
          <p:nvPr/>
        </p:nvSpPr>
        <p:spPr>
          <a:xfrm>
            <a:off x="8371828" y="5386028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66;p13">
            <a:extLst>
              <a:ext uri="{FF2B5EF4-FFF2-40B4-BE49-F238E27FC236}">
                <a16:creationId xmlns:a16="http://schemas.microsoft.com/office/drawing/2014/main" xmlns="" id="{B18114E9-877D-4FAC-8E6E-2FAFCF41D97A}"/>
              </a:ext>
            </a:extLst>
          </p:cNvPr>
          <p:cNvSpPr txBox="1"/>
          <p:nvPr/>
        </p:nvSpPr>
        <p:spPr>
          <a:xfrm>
            <a:off x="9931617" y="6072688"/>
            <a:ext cx="12938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класс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63;p13">
            <a:extLst>
              <a:ext uri="{FF2B5EF4-FFF2-40B4-BE49-F238E27FC236}">
                <a16:creationId xmlns:a16="http://schemas.microsoft.com/office/drawing/2014/main" xmlns="" id="{2EEB8B6F-7B81-4133-8101-8A1AE13FF88E}"/>
              </a:ext>
            </a:extLst>
          </p:cNvPr>
          <p:cNvSpPr txBox="1"/>
          <p:nvPr/>
        </p:nvSpPr>
        <p:spPr>
          <a:xfrm>
            <a:off x="2518231" y="1188960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615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63;p13">
            <a:extLst>
              <a:ext uri="{FF2B5EF4-FFF2-40B4-BE49-F238E27FC236}">
                <a16:creationId xmlns:a16="http://schemas.microsoft.com/office/drawing/2014/main" xmlns="" id="{93F81870-1AA8-4E97-9D70-F5FF3E8A049E}"/>
              </a:ext>
            </a:extLst>
          </p:cNvPr>
          <p:cNvSpPr txBox="1"/>
          <p:nvPr/>
        </p:nvSpPr>
        <p:spPr>
          <a:xfrm>
            <a:off x="8332319" y="1126434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618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63;p13">
            <a:extLst>
              <a:ext uri="{FF2B5EF4-FFF2-40B4-BE49-F238E27FC236}">
                <a16:creationId xmlns:a16="http://schemas.microsoft.com/office/drawing/2014/main" xmlns="" id="{34D01BF5-5192-4572-A899-BA6455FF5B5B}"/>
              </a:ext>
            </a:extLst>
          </p:cNvPr>
          <p:cNvSpPr txBox="1"/>
          <p:nvPr/>
        </p:nvSpPr>
        <p:spPr>
          <a:xfrm>
            <a:off x="1133158" y="5133902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66,8%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63;p13">
            <a:extLst>
              <a:ext uri="{FF2B5EF4-FFF2-40B4-BE49-F238E27FC236}">
                <a16:creationId xmlns:a16="http://schemas.microsoft.com/office/drawing/2014/main" xmlns="" id="{B97A6183-FB9F-4146-B610-3976F36A1BC4}"/>
              </a:ext>
            </a:extLst>
          </p:cNvPr>
          <p:cNvSpPr txBox="1"/>
          <p:nvPr/>
        </p:nvSpPr>
        <p:spPr>
          <a:xfrm>
            <a:off x="3958517" y="5108643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66,3%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63;p13">
            <a:extLst>
              <a:ext uri="{FF2B5EF4-FFF2-40B4-BE49-F238E27FC236}">
                <a16:creationId xmlns:a16="http://schemas.microsoft.com/office/drawing/2014/main" xmlns="" id="{D5221DE5-0289-4171-8AA9-C46B07A0D70E}"/>
              </a:ext>
            </a:extLst>
          </p:cNvPr>
          <p:cNvSpPr txBox="1"/>
          <p:nvPr/>
        </p:nvSpPr>
        <p:spPr>
          <a:xfrm>
            <a:off x="6867611" y="5155195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69,6%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63;p13">
            <a:extLst>
              <a:ext uri="{FF2B5EF4-FFF2-40B4-BE49-F238E27FC236}">
                <a16:creationId xmlns:a16="http://schemas.microsoft.com/office/drawing/2014/main" xmlns="" id="{31E3B8E3-7345-4F26-9C5E-DC49E8023985}"/>
              </a:ext>
            </a:extLst>
          </p:cNvPr>
          <p:cNvSpPr txBox="1"/>
          <p:nvPr/>
        </p:nvSpPr>
        <p:spPr>
          <a:xfrm>
            <a:off x="9830169" y="5128920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64,6%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63;p13">
            <a:extLst>
              <a:ext uri="{FF2B5EF4-FFF2-40B4-BE49-F238E27FC236}">
                <a16:creationId xmlns:a16="http://schemas.microsoft.com/office/drawing/2014/main" xmlns="" id="{C8629609-9478-45A8-B832-98FC03067D7D}"/>
              </a:ext>
            </a:extLst>
          </p:cNvPr>
          <p:cNvSpPr txBox="1"/>
          <p:nvPr/>
        </p:nvSpPr>
        <p:spPr>
          <a:xfrm>
            <a:off x="2567688" y="4421369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53,7%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63;p13">
            <a:extLst>
              <a:ext uri="{FF2B5EF4-FFF2-40B4-BE49-F238E27FC236}">
                <a16:creationId xmlns:a16="http://schemas.microsoft.com/office/drawing/2014/main" xmlns="" id="{BB0C16EF-1DC2-4D80-8534-D6BC7BE6342F}"/>
              </a:ext>
            </a:extLst>
          </p:cNvPr>
          <p:cNvSpPr txBox="1"/>
          <p:nvPr/>
        </p:nvSpPr>
        <p:spPr>
          <a:xfrm>
            <a:off x="8359407" y="4328972"/>
            <a:ext cx="1325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61,9%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xmlns="" id="{B175E7A3-D002-4266-8FE4-6C11DECF8D2A}"/>
              </a:ext>
            </a:extLst>
          </p:cNvPr>
          <p:cNvSpPr txBox="1">
            <a:spLocks/>
          </p:cNvSpPr>
          <p:nvPr/>
        </p:nvSpPr>
        <p:spPr>
          <a:xfrm>
            <a:off x="3652202" y="1129640"/>
            <a:ext cx="4936384" cy="13912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82829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5339</TotalTime>
  <Words>1683</Words>
  <Application>Microsoft Office PowerPoint</Application>
  <PresentationFormat>Произвольный</PresentationFormat>
  <Paragraphs>545</Paragraphs>
  <Slides>48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Публичный отчет  МАОУ «Лицей № 38»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ОГЭ-2023</vt:lpstr>
      <vt:lpstr>ЕГЭ-2023</vt:lpstr>
      <vt:lpstr>ЕГЭ-2023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Продолжение образования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Подготовка Лицея к 2023-2024 учебному году</vt:lpstr>
      <vt:lpstr>Результаты опроса родителей по определению степени удовлетворенности деятельностью МАОУ «Лицей № 38» </vt:lpstr>
      <vt:lpstr>Слайд 42</vt:lpstr>
      <vt:lpstr>Слайд 43</vt:lpstr>
      <vt:lpstr>Слайд 44</vt:lpstr>
      <vt:lpstr>Слайд 45</vt:lpstr>
      <vt:lpstr>Слайд 46</vt:lpstr>
      <vt:lpstr>Задачи развития Лицея на 2023-2024 уч.г.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Ирина Кучерова</cp:lastModifiedBy>
  <cp:revision>339</cp:revision>
  <dcterms:created xsi:type="dcterms:W3CDTF">2020-08-08T15:33:15Z</dcterms:created>
  <dcterms:modified xsi:type="dcterms:W3CDTF">2023-10-26T07:03:46Z</dcterms:modified>
</cp:coreProperties>
</file>