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0"/>
  </p:notesMasterIdLst>
  <p:sldIdLst>
    <p:sldId id="256" r:id="rId2"/>
    <p:sldId id="313" r:id="rId3"/>
    <p:sldId id="312" r:id="rId4"/>
    <p:sldId id="314" r:id="rId5"/>
    <p:sldId id="305" r:id="rId6"/>
    <p:sldId id="258" r:id="rId7"/>
    <p:sldId id="257" r:id="rId8"/>
    <p:sldId id="260" r:id="rId9"/>
  </p:sldIdLst>
  <p:sldSz cx="9144000" cy="5143500" type="screen16x9"/>
  <p:notesSz cx="9144000" cy="51435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2B1262"/>
    <a:srgbClr val="BB17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00A15C55-8517-42AA-B614-E9B94910E393}" styleName="Средний стиль 2 —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269D01E-BC32-4049-B463-5C60D7B0CCD2}" styleName="Стиль из темы 2 - акцент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929F9F4-4A8F-4326-A1B4-22849713DDAB}" styleName="Темный стиль 1 — акцент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E171933-4619-4E11-9A3F-F7608DF75F80}" styleName="Средний стиль 1 —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880" autoAdjust="0"/>
    <p:restoredTop sz="93979" autoAdjust="0"/>
  </p:normalViewPr>
  <p:slideViewPr>
    <p:cSldViewPr>
      <p:cViewPr varScale="1">
        <p:scale>
          <a:sx n="112" d="100"/>
          <a:sy n="112" d="100"/>
        </p:scale>
        <p:origin x="922" y="6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257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257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F0B8F7-2BAA-4E4D-AE7F-5968E538E3BA}" type="datetimeFigureOut">
              <a:rPr lang="ru-RU" smtClean="0"/>
              <a:t>13.07.2023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028950" y="642938"/>
            <a:ext cx="3086100" cy="17367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14400" y="2474913"/>
            <a:ext cx="7315200" cy="20256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4886325"/>
            <a:ext cx="3962400" cy="257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180013" y="4886325"/>
            <a:ext cx="3962400" cy="257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4D483B-5339-40F4-9415-84D59E6458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75201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4D483B-5339-40F4-9415-84D59E64585D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7666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9144000" cy="5143500"/>
          </a:xfrm>
          <a:custGeom>
            <a:avLst/>
            <a:gdLst/>
            <a:ahLst/>
            <a:cxnLst/>
            <a:rect l="l" t="t" r="r" b="b"/>
            <a:pathLst>
              <a:path w="9144000" h="5143500">
                <a:moveTo>
                  <a:pt x="9144000" y="0"/>
                </a:moveTo>
                <a:lnTo>
                  <a:pt x="0" y="0"/>
                </a:lnTo>
                <a:lnTo>
                  <a:pt x="0" y="5143500"/>
                </a:lnTo>
                <a:lnTo>
                  <a:pt x="9144000" y="5143500"/>
                </a:lnTo>
                <a:lnTo>
                  <a:pt x="9144000" y="0"/>
                </a:lnTo>
                <a:close/>
              </a:path>
            </a:pathLst>
          </a:custGeom>
          <a:solidFill>
            <a:srgbClr val="2B126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73379" y="1850263"/>
            <a:ext cx="7597241" cy="134238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2880360"/>
            <a:ext cx="6400800" cy="12858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7/13/2023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rgbClr val="2B1262"/>
                </a:solidFill>
                <a:latin typeface="Euclid Circular B"/>
                <a:cs typeface="Euclid Circular B"/>
              </a:defRPr>
            </a:lvl1pPr>
          </a:lstStyle>
          <a:p>
            <a:pPr marL="38100">
              <a:lnSpc>
                <a:spcPct val="100000"/>
              </a:lnSpc>
              <a:spcBef>
                <a:spcPts val="105"/>
              </a:spcBef>
            </a:pPr>
            <a:fld id="{81D60167-4931-47E6-BA6A-407CBD079E47}" type="slidenum">
              <a:rPr spc="-25" dirty="0"/>
              <a:t>‹#›</a:t>
            </a:fld>
            <a:endParaRPr spc="-25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chemeClr val="tx1"/>
                </a:solidFill>
                <a:latin typeface="Euclid Circular B SemiBold"/>
                <a:cs typeface="Euclid Circular B SemiBol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bg1"/>
                </a:solidFill>
                <a:latin typeface="Euclid Circular B Medium"/>
                <a:cs typeface="Euclid Circular B Medium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7/13/2023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rgbClr val="2B1262"/>
                </a:solidFill>
                <a:latin typeface="Euclid Circular B"/>
                <a:cs typeface="Euclid Circular B"/>
              </a:defRPr>
            </a:lvl1pPr>
          </a:lstStyle>
          <a:p>
            <a:pPr marL="38100">
              <a:lnSpc>
                <a:spcPct val="100000"/>
              </a:lnSpc>
              <a:spcBef>
                <a:spcPts val="105"/>
              </a:spcBef>
            </a:pPr>
            <a:fld id="{81D60167-4931-47E6-BA6A-407CBD079E47}" type="slidenum">
              <a:rPr spc="-25" dirty="0"/>
              <a:t>‹#›</a:t>
            </a:fld>
            <a:endParaRPr spc="-25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chemeClr val="tx1"/>
                </a:solidFill>
                <a:latin typeface="Euclid Circular B SemiBold"/>
                <a:cs typeface="Euclid Circular B SemiBol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183005"/>
            <a:ext cx="3977640" cy="3394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183005"/>
            <a:ext cx="3977640" cy="3394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7/13/2023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rgbClr val="2B1262"/>
                </a:solidFill>
                <a:latin typeface="Euclid Circular B"/>
                <a:cs typeface="Euclid Circular B"/>
              </a:defRPr>
            </a:lvl1pPr>
          </a:lstStyle>
          <a:p>
            <a:pPr marL="38100">
              <a:lnSpc>
                <a:spcPct val="100000"/>
              </a:lnSpc>
              <a:spcBef>
                <a:spcPts val="105"/>
              </a:spcBef>
            </a:pPr>
            <a:fld id="{81D60167-4931-47E6-BA6A-407CBD079E47}" type="slidenum">
              <a:rPr spc="-25" dirty="0"/>
              <a:t>‹#›</a:t>
            </a:fld>
            <a:endParaRPr spc="-25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chemeClr val="tx1"/>
                </a:solidFill>
                <a:latin typeface="Euclid Circular B SemiBold"/>
                <a:cs typeface="Euclid Circular B SemiBol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7/13/2023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rgbClr val="2B1262"/>
                </a:solidFill>
                <a:latin typeface="Euclid Circular B"/>
                <a:cs typeface="Euclid Circular B"/>
              </a:defRPr>
            </a:lvl1pPr>
          </a:lstStyle>
          <a:p>
            <a:pPr marL="38100">
              <a:lnSpc>
                <a:spcPct val="100000"/>
              </a:lnSpc>
              <a:spcBef>
                <a:spcPts val="105"/>
              </a:spcBef>
            </a:pPr>
            <a:fld id="{81D60167-4931-47E6-BA6A-407CBD079E47}" type="slidenum">
              <a:rPr spc="-25" dirty="0"/>
              <a:t>‹#›</a:t>
            </a:fld>
            <a:endParaRPr spc="-25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261859" y="214884"/>
            <a:ext cx="1746503" cy="1744979"/>
          </a:xfrm>
          <a:prstGeom prst="rect">
            <a:avLst/>
          </a:prstGeom>
        </p:spPr>
      </p:pic>
      <p:sp>
        <p:nvSpPr>
          <p:cNvPr id="17" name="bg object 17"/>
          <p:cNvSpPr/>
          <p:nvPr/>
        </p:nvSpPr>
        <p:spPr>
          <a:xfrm>
            <a:off x="0" y="4165091"/>
            <a:ext cx="9144000" cy="978535"/>
          </a:xfrm>
          <a:custGeom>
            <a:avLst/>
            <a:gdLst/>
            <a:ahLst/>
            <a:cxnLst/>
            <a:rect l="l" t="t" r="r" b="b"/>
            <a:pathLst>
              <a:path w="9144000" h="978535">
                <a:moveTo>
                  <a:pt x="9144000" y="0"/>
                </a:moveTo>
                <a:lnTo>
                  <a:pt x="0" y="0"/>
                </a:lnTo>
                <a:lnTo>
                  <a:pt x="0" y="978408"/>
                </a:lnTo>
                <a:lnTo>
                  <a:pt x="9144000" y="978408"/>
                </a:lnTo>
                <a:lnTo>
                  <a:pt x="9144000" y="0"/>
                </a:lnTo>
                <a:close/>
              </a:path>
            </a:pathLst>
          </a:custGeom>
          <a:solidFill>
            <a:srgbClr val="2B1262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8" name="bg object 18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248143" y="2136648"/>
            <a:ext cx="1744979" cy="1744979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7/13/2023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rgbClr val="2B1262"/>
                </a:solidFill>
                <a:latin typeface="Euclid Circular B"/>
                <a:cs typeface="Euclid Circular B"/>
              </a:defRPr>
            </a:lvl1pPr>
          </a:lstStyle>
          <a:p>
            <a:pPr marL="38100">
              <a:lnSpc>
                <a:spcPct val="100000"/>
              </a:lnSpc>
              <a:spcBef>
                <a:spcPts val="105"/>
              </a:spcBef>
            </a:pPr>
            <a:fld id="{81D60167-4931-47E6-BA6A-407CBD079E47}" type="slidenum">
              <a:rPr spc="-25" dirty="0"/>
              <a:t>‹#›</a:t>
            </a:fld>
            <a:endParaRPr spc="-25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80822" y="138811"/>
            <a:ext cx="5442585" cy="4521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1" i="0">
                <a:solidFill>
                  <a:schemeClr val="tx1"/>
                </a:solidFill>
                <a:latin typeface="Euclid Circular B SemiBold"/>
                <a:cs typeface="Euclid Circular B SemiBol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48131" y="2401316"/>
            <a:ext cx="7760970" cy="10680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chemeClr val="bg1"/>
                </a:solidFill>
                <a:latin typeface="Euclid Circular B Medium"/>
                <a:cs typeface="Euclid Circular B Medium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4783455"/>
            <a:ext cx="292608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4783455"/>
            <a:ext cx="210312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7/13/2023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846819" y="4843983"/>
            <a:ext cx="254634" cy="203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100" b="0" i="0">
                <a:solidFill>
                  <a:srgbClr val="2B1262"/>
                </a:solidFill>
                <a:latin typeface="Euclid Circular B"/>
                <a:cs typeface="Euclid Circular B"/>
              </a:defRPr>
            </a:lvl1pPr>
          </a:lstStyle>
          <a:p>
            <a:pPr marL="38100">
              <a:lnSpc>
                <a:spcPct val="100000"/>
              </a:lnSpc>
              <a:spcBef>
                <a:spcPts val="105"/>
              </a:spcBef>
            </a:pPr>
            <a:fld id="{81D60167-4931-47E6-BA6A-407CBD079E47}" type="slidenum">
              <a:rPr spc="-25" dirty="0"/>
              <a:t>‹#›</a:t>
            </a:fld>
            <a:endParaRPr spc="-25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dobro.ru/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Скругленный прямоугольник 9"/>
          <p:cNvSpPr/>
          <p:nvPr/>
        </p:nvSpPr>
        <p:spPr>
          <a:xfrm>
            <a:off x="443112" y="895351"/>
            <a:ext cx="5043288" cy="4007822"/>
          </a:xfrm>
          <a:prstGeom prst="roundRect">
            <a:avLst>
              <a:gd name="adj" fmla="val 543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522916" y="1034236"/>
            <a:ext cx="4800600" cy="470714"/>
          </a:xfrm>
          <a:prstGeom prst="roundRect">
            <a:avLst>
              <a:gd name="adj" fmla="val 50000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object 2"/>
          <p:cNvSpPr txBox="1"/>
          <p:nvPr/>
        </p:nvSpPr>
        <p:spPr>
          <a:xfrm>
            <a:off x="1905000" y="273043"/>
            <a:ext cx="3691861" cy="47448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  <a:tabLst>
                <a:tab pos="1871345" algn="l"/>
              </a:tabLst>
            </a:pPr>
            <a:r>
              <a:rPr lang="ru-RU" sz="3000" b="1" spc="-20" dirty="0">
                <a:solidFill>
                  <a:srgbClr val="FFFFFF"/>
                </a:solidFill>
                <a:latin typeface="Euclid Circular B SemiBold"/>
                <a:cs typeface="Euclid Circular B SemiBold"/>
              </a:rPr>
              <a:t>Знакомство</a:t>
            </a:r>
            <a:endParaRPr sz="3000" dirty="0">
              <a:latin typeface="Euclid Circular B SemiBold"/>
              <a:cs typeface="Euclid Circular B SemiBold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734" y="361950"/>
            <a:ext cx="1039266" cy="385582"/>
          </a:xfrm>
          <a:prstGeom prst="rect">
            <a:avLst/>
          </a:prstGeom>
        </p:spPr>
      </p:pic>
      <p:sp>
        <p:nvSpPr>
          <p:cNvPr id="14" name="object 8"/>
          <p:cNvSpPr txBox="1"/>
          <p:nvPr/>
        </p:nvSpPr>
        <p:spPr>
          <a:xfrm>
            <a:off x="609600" y="1066717"/>
            <a:ext cx="4343400" cy="31014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84150" indent="-171450">
              <a:lnSpc>
                <a:spcPct val="100000"/>
              </a:lnSpc>
              <a:spcBef>
                <a:spcPts val="105"/>
              </a:spcBef>
              <a:buClr>
                <a:schemeClr val="accent6"/>
              </a:buClr>
              <a:buFont typeface="Arial" panose="020B0604020202020204" pitchFamily="34" charset="0"/>
              <a:buChar char="•"/>
            </a:pPr>
            <a:r>
              <a:rPr lang="ru-RU" sz="1050" b="1" dirty="0">
                <a:solidFill>
                  <a:schemeClr val="bg1"/>
                </a:solidFill>
                <a:latin typeface="Euclid Circular B SemiBold"/>
                <a:cs typeface="Euclid Circular B SemiBold"/>
              </a:rPr>
              <a:t>Наименование организации: МБУ ДО «Детско – юношеский Центр» </a:t>
            </a:r>
          </a:p>
          <a:p>
            <a:pPr marL="184150" indent="-171450">
              <a:lnSpc>
                <a:spcPct val="100000"/>
              </a:lnSpc>
              <a:spcBef>
                <a:spcPts val="105"/>
              </a:spcBef>
              <a:buClr>
                <a:schemeClr val="accent6"/>
              </a:buClr>
              <a:buFont typeface="Arial" panose="020B0604020202020204" pitchFamily="34" charset="0"/>
              <a:buChar char="•"/>
            </a:pPr>
            <a:endParaRPr lang="ru-RU" sz="1050" b="1" dirty="0">
              <a:solidFill>
                <a:schemeClr val="bg1"/>
              </a:solidFill>
              <a:latin typeface="Euclid Circular B SemiBold"/>
              <a:cs typeface="Euclid Circular B SemiBold"/>
            </a:endParaRPr>
          </a:p>
          <a:p>
            <a:pPr marL="184150" indent="-171450">
              <a:lnSpc>
                <a:spcPct val="100000"/>
              </a:lnSpc>
              <a:spcBef>
                <a:spcPts val="105"/>
              </a:spcBef>
              <a:buClr>
                <a:schemeClr val="accent6"/>
              </a:buClr>
              <a:buFont typeface="Arial" panose="020B0604020202020204" pitchFamily="34" charset="0"/>
              <a:buChar char="•"/>
            </a:pPr>
            <a:endParaRPr lang="ru-RU" sz="1050" b="1" dirty="0">
              <a:solidFill>
                <a:srgbClr val="2B1262"/>
              </a:solidFill>
              <a:latin typeface="Euclid Circular B SemiBold"/>
              <a:cs typeface="Euclid Circular B SemiBold"/>
            </a:endParaRPr>
          </a:p>
          <a:p>
            <a:pPr marL="184150" indent="-171450">
              <a:lnSpc>
                <a:spcPct val="100000"/>
              </a:lnSpc>
              <a:spcBef>
                <a:spcPts val="105"/>
              </a:spcBef>
              <a:buClr>
                <a:schemeClr val="accent6"/>
              </a:buClr>
              <a:buFont typeface="Arial" panose="020B0604020202020204" pitchFamily="34" charset="0"/>
              <a:buChar char="•"/>
            </a:pPr>
            <a:r>
              <a:rPr lang="ru-RU" sz="1050" b="1" dirty="0">
                <a:solidFill>
                  <a:srgbClr val="2B1262"/>
                </a:solidFill>
                <a:latin typeface="Euclid Circular B SemiBold"/>
                <a:cs typeface="Euclid Circular B SemiBold"/>
              </a:rPr>
              <a:t>Фактический адрес: Курганская область </a:t>
            </a:r>
            <a:r>
              <a:rPr lang="ru-RU" sz="1050" b="1" dirty="0" err="1">
                <a:solidFill>
                  <a:srgbClr val="2B1262"/>
                </a:solidFill>
                <a:latin typeface="Euclid Circular B SemiBold"/>
                <a:cs typeface="Euclid Circular B SemiBold"/>
              </a:rPr>
              <a:t>Шадринский</a:t>
            </a:r>
            <a:r>
              <a:rPr lang="ru-RU" sz="1050" b="1" dirty="0">
                <a:solidFill>
                  <a:srgbClr val="2B1262"/>
                </a:solidFill>
                <a:latin typeface="Euclid Circular B SemiBold"/>
                <a:cs typeface="Euclid Circular B SemiBold"/>
              </a:rPr>
              <a:t> район село </a:t>
            </a:r>
            <a:r>
              <a:rPr lang="ru-RU" sz="1050" b="1" dirty="0" err="1">
                <a:solidFill>
                  <a:srgbClr val="2B1262"/>
                </a:solidFill>
                <a:latin typeface="Euclid Circular B SemiBold"/>
                <a:cs typeface="Euclid Circular B SemiBold"/>
              </a:rPr>
              <a:t>Погорелка</a:t>
            </a:r>
            <a:r>
              <a:rPr lang="ru-RU" sz="1050" b="1" dirty="0">
                <a:solidFill>
                  <a:srgbClr val="2B1262"/>
                </a:solidFill>
                <a:latin typeface="Euclid Circular B SemiBold"/>
                <a:cs typeface="Euclid Circular B SemiBold"/>
              </a:rPr>
              <a:t> ул. Северная д.15 </a:t>
            </a:r>
          </a:p>
          <a:p>
            <a:pPr marL="184150" indent="-171450">
              <a:lnSpc>
                <a:spcPct val="100000"/>
              </a:lnSpc>
              <a:spcBef>
                <a:spcPts val="105"/>
              </a:spcBef>
              <a:buClr>
                <a:schemeClr val="accent6"/>
              </a:buClr>
              <a:buFont typeface="Arial" panose="020B0604020202020204" pitchFamily="34" charset="0"/>
              <a:buChar char="•"/>
            </a:pPr>
            <a:endParaRPr lang="ru-RU" sz="1050" b="1" dirty="0">
              <a:solidFill>
                <a:srgbClr val="2B1262"/>
              </a:solidFill>
              <a:latin typeface="Euclid Circular B SemiBold"/>
              <a:cs typeface="Euclid Circular B SemiBold"/>
            </a:endParaRPr>
          </a:p>
          <a:p>
            <a:pPr marL="184150" indent="-171450">
              <a:lnSpc>
                <a:spcPct val="100000"/>
              </a:lnSpc>
              <a:spcBef>
                <a:spcPts val="105"/>
              </a:spcBef>
              <a:buClr>
                <a:schemeClr val="accent6"/>
              </a:buClr>
              <a:buFont typeface="Arial" panose="020B0604020202020204" pitchFamily="34" charset="0"/>
              <a:buChar char="•"/>
            </a:pPr>
            <a:r>
              <a:rPr lang="ru-RU" sz="1050" b="1" dirty="0">
                <a:solidFill>
                  <a:srgbClr val="2B1262"/>
                </a:solidFill>
                <a:latin typeface="Euclid Circular B SemiBold"/>
                <a:cs typeface="Euclid Circular B SemiBold"/>
              </a:rPr>
              <a:t>Социальные сети организации: </a:t>
            </a:r>
          </a:p>
          <a:p>
            <a:pPr marL="12700">
              <a:lnSpc>
                <a:spcPct val="100000"/>
              </a:lnSpc>
              <a:spcBef>
                <a:spcPts val="105"/>
              </a:spcBef>
              <a:buClr>
                <a:schemeClr val="accent6"/>
              </a:buClr>
            </a:pPr>
            <a:r>
              <a:rPr lang="ru-RU" sz="1050" b="1" dirty="0">
                <a:solidFill>
                  <a:srgbClr val="2B1262"/>
                </a:solidFill>
                <a:latin typeface="Euclid Circular B SemiBold"/>
                <a:cs typeface="Euclid Circular B SemiBold"/>
              </a:rPr>
              <a:t>       Сообщество в </a:t>
            </a:r>
            <a:r>
              <a:rPr lang="ru-RU" sz="1050" b="1" dirty="0" err="1">
                <a:solidFill>
                  <a:srgbClr val="2B1262"/>
                </a:solidFill>
                <a:latin typeface="Euclid Circular B SemiBold"/>
                <a:cs typeface="Euclid Circular B SemiBold"/>
              </a:rPr>
              <a:t>Вконтакте</a:t>
            </a:r>
            <a:r>
              <a:rPr lang="ru-RU" sz="1050" b="1" dirty="0">
                <a:solidFill>
                  <a:srgbClr val="2B1262"/>
                </a:solidFill>
                <a:latin typeface="Euclid Circular B SemiBold"/>
                <a:cs typeface="Euclid Circular B SemiBold"/>
              </a:rPr>
              <a:t>: </a:t>
            </a:r>
            <a:r>
              <a:rPr lang="en-US" sz="1050" b="1" dirty="0">
                <a:solidFill>
                  <a:srgbClr val="2B1262"/>
                </a:solidFill>
                <a:latin typeface="Euclid Circular B SemiBold"/>
                <a:cs typeface="Euclid Circular B SemiBold"/>
              </a:rPr>
              <a:t>https://vk.com/pogorelkaddt</a:t>
            </a:r>
            <a:endParaRPr lang="ru-RU" sz="1050" b="1" dirty="0">
              <a:solidFill>
                <a:srgbClr val="2B1262"/>
              </a:solidFill>
              <a:latin typeface="Euclid Circular B SemiBold"/>
              <a:cs typeface="Euclid Circular B SemiBold"/>
            </a:endParaRPr>
          </a:p>
          <a:p>
            <a:pPr marL="184150" indent="-171450">
              <a:lnSpc>
                <a:spcPct val="100000"/>
              </a:lnSpc>
              <a:spcBef>
                <a:spcPts val="105"/>
              </a:spcBef>
              <a:buClr>
                <a:schemeClr val="accent6"/>
              </a:buClr>
              <a:buFont typeface="Arial" panose="020B0604020202020204" pitchFamily="34" charset="0"/>
              <a:buChar char="•"/>
            </a:pPr>
            <a:endParaRPr lang="ru-RU" sz="1050" b="1" dirty="0">
              <a:solidFill>
                <a:srgbClr val="2B1262"/>
              </a:solidFill>
              <a:latin typeface="Euclid Circular B SemiBold"/>
              <a:cs typeface="Euclid Circular B SemiBold"/>
            </a:endParaRPr>
          </a:p>
          <a:p>
            <a:pPr marL="184150" indent="-171450">
              <a:spcBef>
                <a:spcPts val="105"/>
              </a:spcBef>
              <a:buClr>
                <a:schemeClr val="accent6"/>
              </a:buClr>
              <a:buFont typeface="Arial" panose="020B0604020202020204" pitchFamily="34" charset="0"/>
              <a:buChar char="•"/>
            </a:pPr>
            <a:r>
              <a:rPr lang="ru-RU" sz="1050" b="1" dirty="0">
                <a:solidFill>
                  <a:srgbClr val="2B1262"/>
                </a:solidFill>
                <a:latin typeface="Euclid Circular B SemiBold"/>
                <a:cs typeface="Euclid Circular B SemiBold"/>
              </a:rPr>
              <a:t>Площадь вашего помещения:  80,1 </a:t>
            </a:r>
          </a:p>
          <a:p>
            <a:pPr marL="184150" indent="-171450">
              <a:lnSpc>
                <a:spcPct val="100000"/>
              </a:lnSpc>
              <a:spcBef>
                <a:spcPts val="105"/>
              </a:spcBef>
              <a:buClr>
                <a:schemeClr val="accent6"/>
              </a:buClr>
              <a:buFont typeface="Arial" panose="020B0604020202020204" pitchFamily="34" charset="0"/>
              <a:buChar char="•"/>
            </a:pPr>
            <a:endParaRPr lang="ru-RU" sz="1050" b="1" dirty="0">
              <a:solidFill>
                <a:srgbClr val="2B1262"/>
              </a:solidFill>
              <a:latin typeface="Euclid Circular B SemiBold"/>
              <a:cs typeface="Euclid Circular B SemiBold"/>
            </a:endParaRPr>
          </a:p>
          <a:p>
            <a:pPr marL="184150" indent="-171450">
              <a:lnSpc>
                <a:spcPct val="100000"/>
              </a:lnSpc>
              <a:spcBef>
                <a:spcPts val="105"/>
              </a:spcBef>
              <a:buClr>
                <a:schemeClr val="accent6"/>
              </a:buClr>
              <a:buFont typeface="Arial" panose="020B0604020202020204" pitchFamily="34" charset="0"/>
              <a:buChar char="•"/>
            </a:pPr>
            <a:r>
              <a:rPr lang="ru-RU" sz="1050" b="1" dirty="0">
                <a:solidFill>
                  <a:srgbClr val="2B1262"/>
                </a:solidFill>
                <a:latin typeface="Euclid Circular B SemiBold"/>
                <a:cs typeface="Euclid Circular B SemiBold"/>
              </a:rPr>
              <a:t>Лидер команды: Жданова Татьяна Алексеевна </a:t>
            </a:r>
          </a:p>
          <a:p>
            <a:pPr marL="184150" indent="-171450">
              <a:lnSpc>
                <a:spcPct val="100000"/>
              </a:lnSpc>
              <a:spcBef>
                <a:spcPts val="105"/>
              </a:spcBef>
              <a:buClr>
                <a:schemeClr val="accent6"/>
              </a:buClr>
              <a:buFont typeface="Arial" panose="020B0604020202020204" pitchFamily="34" charset="0"/>
              <a:buChar char="•"/>
            </a:pPr>
            <a:endParaRPr lang="ru-RU" sz="1050" b="1" dirty="0">
              <a:solidFill>
                <a:srgbClr val="2B1262"/>
              </a:solidFill>
              <a:latin typeface="Euclid Circular B SemiBold"/>
              <a:cs typeface="Euclid Circular B SemiBold"/>
            </a:endParaRPr>
          </a:p>
          <a:p>
            <a:pPr marL="184150" indent="-171450">
              <a:lnSpc>
                <a:spcPct val="100000"/>
              </a:lnSpc>
              <a:spcBef>
                <a:spcPts val="105"/>
              </a:spcBef>
              <a:buClr>
                <a:schemeClr val="accent6"/>
              </a:buClr>
              <a:buFont typeface="Arial" panose="020B0604020202020204" pitchFamily="34" charset="0"/>
              <a:buChar char="•"/>
            </a:pPr>
            <a:r>
              <a:rPr lang="ru-RU" sz="1050" b="1" dirty="0">
                <a:solidFill>
                  <a:srgbClr val="2B1262"/>
                </a:solidFill>
                <a:latin typeface="Euclid Circular B SemiBold"/>
                <a:cs typeface="Euclid Circular B SemiBold"/>
              </a:rPr>
              <a:t>Наименование основного вида деятельности согласно ОКВЭД:  дополнительное образование детей и взрослых </a:t>
            </a:r>
          </a:p>
          <a:p>
            <a:pPr marL="184150" indent="-171450">
              <a:lnSpc>
                <a:spcPct val="100000"/>
              </a:lnSpc>
              <a:spcBef>
                <a:spcPts val="105"/>
              </a:spcBef>
              <a:buClr>
                <a:schemeClr val="accent6"/>
              </a:buClr>
              <a:buFont typeface="Arial" panose="020B0604020202020204" pitchFamily="34" charset="0"/>
              <a:buChar char="•"/>
            </a:pPr>
            <a:endParaRPr lang="ru-RU" sz="1050" b="1" dirty="0">
              <a:solidFill>
                <a:srgbClr val="2B1262"/>
              </a:solidFill>
              <a:latin typeface="Euclid Circular B SemiBold"/>
              <a:cs typeface="Euclid Circular B SemiBold"/>
            </a:endParaRPr>
          </a:p>
          <a:p>
            <a:pPr marL="184150" indent="-171450">
              <a:lnSpc>
                <a:spcPct val="100000"/>
              </a:lnSpc>
              <a:spcBef>
                <a:spcPts val="105"/>
              </a:spcBef>
              <a:buClr>
                <a:schemeClr val="accent6"/>
              </a:buClr>
              <a:buFont typeface="Arial" panose="020B0604020202020204" pitchFamily="34" charset="0"/>
              <a:buChar char="•"/>
            </a:pPr>
            <a:endParaRPr lang="ru-RU" sz="1050" b="1" dirty="0">
              <a:solidFill>
                <a:srgbClr val="2B1262"/>
              </a:solidFill>
              <a:latin typeface="Euclid Circular B SemiBold"/>
              <a:cs typeface="Euclid Circular B SemiBold"/>
            </a:endParaRPr>
          </a:p>
        </p:txBody>
      </p:sp>
      <p:pic>
        <p:nvPicPr>
          <p:cNvPr id="20" name="Рисунок 19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517" t="6897" r="12069" b="5172"/>
          <a:stretch/>
        </p:blipFill>
        <p:spPr>
          <a:xfrm>
            <a:off x="5715000" y="1123950"/>
            <a:ext cx="3200400" cy="38862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object 2"/>
          <p:cNvSpPr txBox="1"/>
          <p:nvPr/>
        </p:nvSpPr>
        <p:spPr>
          <a:xfrm>
            <a:off x="1048483" y="653121"/>
            <a:ext cx="1828800" cy="47448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  <a:tabLst>
                <a:tab pos="1871345" algn="l"/>
              </a:tabLst>
            </a:pPr>
            <a:r>
              <a:rPr lang="ru-RU" sz="3000" b="1" spc="-20" dirty="0">
                <a:solidFill>
                  <a:srgbClr val="2B1262"/>
                </a:solidFill>
                <a:latin typeface="Euclid Circular B SemiBold"/>
                <a:cs typeface="Euclid Circular B SemiBold"/>
              </a:rPr>
              <a:t>Цели</a:t>
            </a:r>
            <a:endParaRPr sz="3000" dirty="0">
              <a:solidFill>
                <a:srgbClr val="2B1262"/>
              </a:solidFill>
              <a:latin typeface="Euclid Circular B SemiBold"/>
              <a:cs typeface="Euclid Circular B SemiBold"/>
            </a:endParaRPr>
          </a:p>
        </p:txBody>
      </p:sp>
      <p:pic>
        <p:nvPicPr>
          <p:cNvPr id="49" name="Рисунок 4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734" y="361950"/>
            <a:ext cx="1039266" cy="385582"/>
          </a:xfrm>
          <a:prstGeom prst="rect">
            <a:avLst/>
          </a:prstGeom>
        </p:spPr>
      </p:pic>
      <p:sp>
        <p:nvSpPr>
          <p:cNvPr id="7" name="Скругленный прямоугольник 6"/>
          <p:cNvSpPr/>
          <p:nvPr/>
        </p:nvSpPr>
        <p:spPr>
          <a:xfrm>
            <a:off x="513376" y="1276410"/>
            <a:ext cx="7878884" cy="1240134"/>
          </a:xfrm>
          <a:prstGeom prst="roundRect">
            <a:avLst>
              <a:gd name="adj" fmla="val 9594"/>
            </a:avLst>
          </a:prstGeom>
          <a:solidFill>
            <a:srgbClr val="2B126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object 8"/>
          <p:cNvSpPr txBox="1"/>
          <p:nvPr/>
        </p:nvSpPr>
        <p:spPr>
          <a:xfrm>
            <a:off x="637203" y="1291970"/>
            <a:ext cx="7631230" cy="1244571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ts val="1600"/>
              </a:lnSpc>
              <a:buClr>
                <a:schemeClr val="accent6"/>
              </a:buClr>
            </a:pPr>
            <a:r>
              <a:rPr lang="ru-RU" sz="1400" b="1" dirty="0">
                <a:solidFill>
                  <a:schemeClr val="accent6"/>
                </a:solidFill>
                <a:latin typeface="Euclid Circular B SemiBold"/>
                <a:cs typeface="Euclid Circular B SemiBold"/>
              </a:rPr>
              <a:t>Чем занимается ваша организация?</a:t>
            </a:r>
          </a:p>
          <a:p>
            <a:pPr marL="12700">
              <a:lnSpc>
                <a:spcPts val="1600"/>
              </a:lnSpc>
              <a:buClr>
                <a:schemeClr val="accent6"/>
              </a:buClr>
            </a:pPr>
            <a:r>
              <a:rPr lang="ru-RU" sz="1100" b="1" dirty="0">
                <a:solidFill>
                  <a:schemeClr val="bg1"/>
                </a:solidFill>
                <a:latin typeface="Euclid Circular B SemiBold"/>
                <a:cs typeface="Euclid Circular B SemiBold"/>
              </a:rPr>
              <a:t>Детско-юношеский  Центр осуществляет  деятельность, непосредственно направленную на реализацию программ дополнительного образования по следующим направленностям:</a:t>
            </a:r>
          </a:p>
          <a:p>
            <a:pPr marL="12700">
              <a:lnSpc>
                <a:spcPts val="1600"/>
              </a:lnSpc>
              <a:buClr>
                <a:schemeClr val="accent6"/>
              </a:buClr>
            </a:pPr>
            <a:r>
              <a:rPr lang="ru-RU" sz="1100" b="1" dirty="0">
                <a:solidFill>
                  <a:schemeClr val="bg1"/>
                </a:solidFill>
                <a:latin typeface="Euclid Circular B SemiBold"/>
                <a:cs typeface="Euclid Circular B SemiBold"/>
              </a:rPr>
              <a:t>       -физкультурно-спортивной;</a:t>
            </a:r>
          </a:p>
          <a:p>
            <a:pPr marL="12700">
              <a:lnSpc>
                <a:spcPts val="1600"/>
              </a:lnSpc>
              <a:buClr>
                <a:schemeClr val="accent6"/>
              </a:buClr>
            </a:pPr>
            <a:r>
              <a:rPr lang="ru-RU" sz="1100" b="1" dirty="0">
                <a:solidFill>
                  <a:schemeClr val="bg1"/>
                </a:solidFill>
                <a:latin typeface="Euclid Circular B SemiBold"/>
                <a:cs typeface="Euclid Circular B SemiBold"/>
              </a:rPr>
              <a:t>       -туристско-краеведческой;</a:t>
            </a:r>
          </a:p>
          <a:p>
            <a:pPr marL="12700">
              <a:lnSpc>
                <a:spcPts val="1600"/>
              </a:lnSpc>
              <a:buClr>
                <a:schemeClr val="accent6"/>
              </a:buClr>
            </a:pPr>
            <a:r>
              <a:rPr lang="ru-RU" sz="1100" b="1" dirty="0">
                <a:solidFill>
                  <a:schemeClr val="bg1"/>
                </a:solidFill>
                <a:latin typeface="Euclid Circular B SemiBold"/>
                <a:cs typeface="Euclid Circular B SemiBold"/>
              </a:rPr>
              <a:t>       -социально-гуманитарной.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537926" y="3546682"/>
            <a:ext cx="7878080" cy="1495423"/>
          </a:xfrm>
          <a:prstGeom prst="roundRect">
            <a:avLst>
              <a:gd name="adj" fmla="val 9594"/>
            </a:avLst>
          </a:prstGeom>
          <a:solidFill>
            <a:srgbClr val="2B126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" name="object 8"/>
          <p:cNvSpPr txBox="1"/>
          <p:nvPr/>
        </p:nvSpPr>
        <p:spPr>
          <a:xfrm>
            <a:off x="637203" y="3624264"/>
            <a:ext cx="6673687" cy="1039387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ts val="1600"/>
              </a:lnSpc>
              <a:buClr>
                <a:schemeClr val="accent6"/>
              </a:buClr>
            </a:pPr>
            <a:r>
              <a:rPr lang="ru-RU" sz="1400" b="1" dirty="0">
                <a:solidFill>
                  <a:schemeClr val="accent6"/>
                </a:solidFill>
                <a:latin typeface="Euclid Circular B SemiBold"/>
                <a:cs typeface="Euclid Circular B SemiBold"/>
              </a:rPr>
              <a:t>Чем бы занимался ваш </a:t>
            </a:r>
            <a:r>
              <a:rPr lang="ru-RU" sz="1400" b="1" dirty="0" err="1">
                <a:solidFill>
                  <a:schemeClr val="accent6"/>
                </a:solidFill>
                <a:latin typeface="Euclid Circular B SemiBold"/>
                <a:cs typeface="Euclid Circular B SemiBold"/>
              </a:rPr>
              <a:t>Добро.Центр</a:t>
            </a:r>
            <a:r>
              <a:rPr lang="ru-RU" sz="1400" b="1" dirty="0">
                <a:solidFill>
                  <a:schemeClr val="accent6"/>
                </a:solidFill>
                <a:latin typeface="Euclid Circular B SemiBold"/>
                <a:cs typeface="Euclid Circular B SemiBold"/>
              </a:rPr>
              <a:t>?</a:t>
            </a:r>
          </a:p>
          <a:p>
            <a:pPr marL="12700">
              <a:lnSpc>
                <a:spcPts val="1600"/>
              </a:lnSpc>
              <a:buClr>
                <a:schemeClr val="accent6"/>
              </a:buClr>
            </a:pPr>
            <a:r>
              <a:rPr lang="ru-RU" sz="1100" b="1" dirty="0">
                <a:solidFill>
                  <a:schemeClr val="bg1"/>
                </a:solidFill>
                <a:latin typeface="Euclid Circular B SemiBold"/>
                <a:cs typeface="Euclid Circular B SemiBold"/>
              </a:rPr>
              <a:t>Привлечению граждан к добровольческой деятельности, координацией  работы волонтерских отрядов, оказывал помощь в разработке и реализации социальных проектов по различным направлениям добровольчества.</a:t>
            </a:r>
          </a:p>
          <a:p>
            <a:pPr marL="12700">
              <a:lnSpc>
                <a:spcPts val="1600"/>
              </a:lnSpc>
              <a:buClr>
                <a:schemeClr val="accent6"/>
              </a:buClr>
            </a:pPr>
            <a:endParaRPr lang="ru-RU" sz="1050" b="1" dirty="0">
              <a:solidFill>
                <a:schemeClr val="bg1"/>
              </a:solidFill>
              <a:latin typeface="Euclid Circular B SemiBold"/>
              <a:cs typeface="Euclid Circular B SemiBold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537926" y="2619970"/>
            <a:ext cx="7878080" cy="813039"/>
          </a:xfrm>
          <a:prstGeom prst="roundRect">
            <a:avLst>
              <a:gd name="adj" fmla="val 9594"/>
            </a:avLst>
          </a:prstGeom>
          <a:solidFill>
            <a:srgbClr val="2B126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3" name="object 8"/>
          <p:cNvSpPr txBox="1"/>
          <p:nvPr/>
        </p:nvSpPr>
        <p:spPr>
          <a:xfrm>
            <a:off x="637203" y="2733411"/>
            <a:ext cx="7592397" cy="834203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ts val="1600"/>
              </a:lnSpc>
              <a:buClr>
                <a:schemeClr val="accent6"/>
              </a:buClr>
            </a:pPr>
            <a:r>
              <a:rPr lang="ru-RU" sz="1400" b="1" dirty="0">
                <a:solidFill>
                  <a:schemeClr val="accent6"/>
                </a:solidFill>
                <a:latin typeface="Euclid Circular B SemiBold"/>
                <a:cs typeface="Euclid Circular B SemiBold"/>
              </a:rPr>
              <a:t>Зачем вам </a:t>
            </a:r>
            <a:r>
              <a:rPr lang="ru-RU" sz="1400" b="1" dirty="0" err="1">
                <a:solidFill>
                  <a:schemeClr val="accent6"/>
                </a:solidFill>
                <a:latin typeface="Euclid Circular B SemiBold"/>
                <a:cs typeface="Euclid Circular B SemiBold"/>
              </a:rPr>
              <a:t>Добро.Центр</a:t>
            </a:r>
            <a:r>
              <a:rPr lang="ru-RU" sz="1400" b="1" dirty="0">
                <a:solidFill>
                  <a:schemeClr val="accent6"/>
                </a:solidFill>
                <a:latin typeface="Euclid Circular B SemiBold"/>
                <a:cs typeface="Euclid Circular B SemiBold"/>
              </a:rPr>
              <a:t>? </a:t>
            </a:r>
          </a:p>
          <a:p>
            <a:pPr marL="12700" marR="0" lvl="0" indent="0" defTabSz="914400" eaLnBrk="1" fontAlgn="auto" latinLnBrk="0" hangingPunct="1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Clr>
                <a:srgbClr val="F79646"/>
              </a:buClr>
              <a:buSzTx/>
              <a:buFontTx/>
              <a:buNone/>
              <a:tabLst/>
              <a:defRPr/>
            </a:pPr>
            <a:r>
              <a:rPr kumimoji="0" lang="ru-RU" sz="11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Euclid Circular B SemiBold"/>
                <a:cs typeface="Euclid Circular B SemiBold"/>
              </a:rPr>
              <a:t>Нашей целью является  вовлечь как можно больше людей </a:t>
            </a:r>
            <a:r>
              <a:rPr kumimoji="0" lang="ru-RU" sz="1100" b="1" i="0" u="none" strike="noStrike" kern="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Euclid Circular B SemiBold"/>
                <a:cs typeface="Euclid Circular B SemiBold"/>
              </a:rPr>
              <a:t>Шадринского</a:t>
            </a:r>
            <a:r>
              <a:rPr kumimoji="0" lang="ru-RU" sz="11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Euclid Circular B SemiBold"/>
                <a:cs typeface="Euclid Circular B SemiBold"/>
              </a:rPr>
              <a:t> муниципального округа  в добровольческую деятельность. </a:t>
            </a:r>
            <a:endParaRPr kumimoji="0" lang="ru-RU" sz="105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Euclid Circular B SemiBold"/>
              <a:cs typeface="Euclid Circular B SemiBold"/>
            </a:endParaRPr>
          </a:p>
          <a:p>
            <a:pPr marL="12700">
              <a:lnSpc>
                <a:spcPts val="1600"/>
              </a:lnSpc>
              <a:buClr>
                <a:schemeClr val="accent6"/>
              </a:buClr>
            </a:pPr>
            <a:endParaRPr lang="ru-RU" sz="1400" b="1" dirty="0">
              <a:solidFill>
                <a:schemeClr val="accent6"/>
              </a:solidFill>
              <a:latin typeface="Euclid Circular B SemiBold"/>
              <a:cs typeface="Euclid Circular B SemiBold"/>
            </a:endParaRPr>
          </a:p>
        </p:txBody>
      </p:sp>
    </p:spTree>
    <p:extLst>
      <p:ext uri="{BB962C8B-B14F-4D97-AF65-F5344CB8AC3E}">
        <p14:creationId xmlns:p14="http://schemas.microsoft.com/office/powerpoint/2010/main" val="30217329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-1761"/>
            <a:ext cx="9296400" cy="523875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361950"/>
            <a:ext cx="1039266" cy="385583"/>
          </a:xfrm>
          <a:prstGeom prst="rect">
            <a:avLst/>
          </a:prstGeom>
        </p:spPr>
      </p:pic>
      <p:sp>
        <p:nvSpPr>
          <p:cNvPr id="7" name="object 2"/>
          <p:cNvSpPr txBox="1"/>
          <p:nvPr/>
        </p:nvSpPr>
        <p:spPr>
          <a:xfrm>
            <a:off x="1752600" y="279456"/>
            <a:ext cx="6781800" cy="47448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  <a:tabLst>
                <a:tab pos="1871345" algn="l"/>
              </a:tabLst>
            </a:pPr>
            <a:r>
              <a:rPr lang="ru-RU" sz="3000" b="1" spc="-20" dirty="0">
                <a:solidFill>
                  <a:srgbClr val="2B1262"/>
                </a:solidFill>
                <a:latin typeface="Euclid Circular B SemiBold"/>
                <a:cs typeface="Euclid Circular B SemiBold"/>
              </a:rPr>
              <a:t>Пакет </a:t>
            </a:r>
            <a:r>
              <a:rPr lang="ru-RU" sz="3000" b="1" u="sng" spc="-20" dirty="0">
                <a:solidFill>
                  <a:srgbClr val="2B1262"/>
                </a:solidFill>
                <a:latin typeface="Euclid Circular B SemiBold"/>
                <a:cs typeface="Euclid Circular B SemiBold"/>
              </a:rPr>
              <a:t>«Стандарт»</a:t>
            </a:r>
            <a:endParaRPr sz="3000" dirty="0">
              <a:solidFill>
                <a:srgbClr val="2B1262"/>
              </a:solidFill>
              <a:latin typeface="Euclid Circular B SemiBold"/>
              <a:cs typeface="Euclid Circular B SemiBold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293078" y="1252640"/>
            <a:ext cx="4343399" cy="1584775"/>
          </a:xfrm>
          <a:prstGeom prst="roundRect">
            <a:avLst>
              <a:gd name="adj" fmla="val 543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5" name="object 8"/>
          <p:cNvSpPr txBox="1"/>
          <p:nvPr/>
        </p:nvSpPr>
        <p:spPr>
          <a:xfrm>
            <a:off x="533400" y="1409918"/>
            <a:ext cx="4020349" cy="127022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ts val="1400"/>
              </a:lnSpc>
              <a:buClr>
                <a:schemeClr val="accent6"/>
              </a:buClr>
            </a:pPr>
            <a:r>
              <a:rPr lang="ru-RU" sz="1400" b="1" dirty="0">
                <a:solidFill>
                  <a:schemeClr val="accent6"/>
                </a:solidFill>
                <a:latin typeface="Euclid Circular B SemiBold"/>
                <a:cs typeface="Euclid Circular B SemiBold"/>
              </a:rPr>
              <a:t>Базовые сервисы:</a:t>
            </a:r>
            <a:endParaRPr lang="ru-RU" sz="1400" b="1" dirty="0">
              <a:solidFill>
                <a:srgbClr val="2B1262"/>
              </a:solidFill>
              <a:latin typeface="Euclid Circular B SemiBold"/>
              <a:cs typeface="Euclid Circular B SemiBold"/>
            </a:endParaRPr>
          </a:p>
          <a:p>
            <a:pPr marL="12700">
              <a:lnSpc>
                <a:spcPts val="1400"/>
              </a:lnSpc>
              <a:buClr>
                <a:schemeClr val="accent6"/>
              </a:buClr>
            </a:pPr>
            <a:endParaRPr lang="ru-RU" sz="1400" b="1" dirty="0">
              <a:solidFill>
                <a:srgbClr val="2B1262"/>
              </a:solidFill>
              <a:latin typeface="Euclid Circular B SemiBold"/>
              <a:cs typeface="Euclid Circular B SemiBold"/>
            </a:endParaRPr>
          </a:p>
          <a:p>
            <a:pPr marL="12700">
              <a:lnSpc>
                <a:spcPts val="1400"/>
              </a:lnSpc>
              <a:buClr>
                <a:schemeClr val="accent6"/>
              </a:buClr>
            </a:pPr>
            <a:r>
              <a:rPr lang="ru-RU" sz="1050" b="1" dirty="0">
                <a:solidFill>
                  <a:srgbClr val="2B1262"/>
                </a:solidFill>
                <a:latin typeface="Euclid Circular B SemiBold"/>
                <a:cs typeface="Euclid Circular B SemiBold"/>
              </a:rPr>
              <a:t>1. Информирование граждан и организаторов</a:t>
            </a:r>
          </a:p>
          <a:p>
            <a:pPr marL="12700">
              <a:lnSpc>
                <a:spcPts val="1400"/>
              </a:lnSpc>
              <a:buClr>
                <a:schemeClr val="accent6"/>
              </a:buClr>
            </a:pPr>
            <a:r>
              <a:rPr lang="ru-RU" sz="1050" b="1" dirty="0">
                <a:solidFill>
                  <a:srgbClr val="2B1262"/>
                </a:solidFill>
                <a:latin typeface="Euclid Circular B SemiBold"/>
                <a:cs typeface="Euclid Circular B SemiBold"/>
              </a:rPr>
              <a:t>2. Анкетирование граждан через Платформу </a:t>
            </a:r>
            <a:r>
              <a:rPr lang="ru-RU" sz="1050" b="1" dirty="0">
                <a:solidFill>
                  <a:srgbClr val="2B1262"/>
                </a:solidFill>
                <a:latin typeface="Euclid Circular B SemiBold"/>
                <a:cs typeface="Euclid Circular B SemiBold"/>
                <a:hlinkClick r:id="rId3"/>
              </a:rPr>
              <a:t>ДОБРО.РФ</a:t>
            </a:r>
            <a:endParaRPr lang="ru-RU" sz="1050" b="1" dirty="0">
              <a:solidFill>
                <a:srgbClr val="2B1262"/>
              </a:solidFill>
              <a:latin typeface="Euclid Circular B SemiBold"/>
              <a:cs typeface="Euclid Circular B SemiBold"/>
            </a:endParaRPr>
          </a:p>
          <a:p>
            <a:pPr marL="12700">
              <a:lnSpc>
                <a:spcPts val="1400"/>
              </a:lnSpc>
              <a:buClr>
                <a:schemeClr val="accent6"/>
              </a:buClr>
            </a:pPr>
            <a:r>
              <a:rPr lang="ru-RU" sz="1050" b="1" dirty="0">
                <a:solidFill>
                  <a:srgbClr val="2B1262"/>
                </a:solidFill>
                <a:latin typeface="Euclid Circular B SemiBold"/>
                <a:cs typeface="Euclid Circular B SemiBold"/>
              </a:rPr>
              <a:t>3. Консультация по работе с Платформой </a:t>
            </a:r>
            <a:r>
              <a:rPr lang="ru-RU" sz="1050" b="1" dirty="0">
                <a:solidFill>
                  <a:srgbClr val="2B1262"/>
                </a:solidFill>
                <a:latin typeface="Euclid Circular B SemiBold"/>
                <a:cs typeface="Euclid Circular B SemiBold"/>
                <a:hlinkClick r:id="rId3"/>
              </a:rPr>
              <a:t>ДОБРО.РФ</a:t>
            </a:r>
            <a:endParaRPr lang="ru-RU" sz="1050" b="1" dirty="0">
              <a:solidFill>
                <a:srgbClr val="2B1262"/>
              </a:solidFill>
              <a:latin typeface="Euclid Circular B SemiBold"/>
              <a:cs typeface="Euclid Circular B SemiBold"/>
            </a:endParaRPr>
          </a:p>
          <a:p>
            <a:pPr marL="12700">
              <a:lnSpc>
                <a:spcPts val="1400"/>
              </a:lnSpc>
              <a:buClr>
                <a:schemeClr val="accent6"/>
              </a:buClr>
            </a:pPr>
            <a:r>
              <a:rPr lang="ru-RU" sz="1050" b="1" dirty="0">
                <a:solidFill>
                  <a:srgbClr val="2B1262"/>
                </a:solidFill>
                <a:latin typeface="Euclid Circular B SemiBold"/>
                <a:cs typeface="Euclid Circular B SemiBold"/>
              </a:rPr>
              <a:t>4. Помощь в подборе проектов и мероприятий</a:t>
            </a:r>
          </a:p>
          <a:p>
            <a:pPr marL="12700">
              <a:lnSpc>
                <a:spcPts val="1400"/>
              </a:lnSpc>
              <a:buClr>
                <a:schemeClr val="accent6"/>
              </a:buClr>
            </a:pPr>
            <a:r>
              <a:rPr lang="ru-RU" sz="1050" b="1" dirty="0">
                <a:solidFill>
                  <a:srgbClr val="2B1262"/>
                </a:solidFill>
                <a:latin typeface="Euclid Circular B SemiBold"/>
                <a:cs typeface="Euclid Circular B SemiBold"/>
              </a:rPr>
              <a:t>5. Консультирование граждан</a:t>
            </a: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4953000" y="1137522"/>
            <a:ext cx="3962400" cy="3692815"/>
          </a:xfrm>
          <a:prstGeom prst="roundRect">
            <a:avLst>
              <a:gd name="adj" fmla="val 1883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3" name="object 8"/>
          <p:cNvSpPr txBox="1"/>
          <p:nvPr/>
        </p:nvSpPr>
        <p:spPr>
          <a:xfrm>
            <a:off x="5105401" y="1007106"/>
            <a:ext cx="3639349" cy="3953646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>
              <a:lnSpc>
                <a:spcPct val="114000"/>
              </a:lnSpc>
              <a:buClr>
                <a:schemeClr val="accent6"/>
              </a:buClr>
            </a:pPr>
            <a:endParaRPr lang="ru-RU" sz="1400" b="1" dirty="0">
              <a:solidFill>
                <a:srgbClr val="2B1262"/>
              </a:solidFill>
              <a:latin typeface="+mn-lt"/>
              <a:cs typeface="Euclid Circular B SemiBold"/>
            </a:endParaRPr>
          </a:p>
          <a:p>
            <a:pPr algn="l">
              <a:lnSpc>
                <a:spcPct val="114000"/>
              </a:lnSpc>
            </a:pPr>
            <a:r>
              <a:rPr lang="ru-RU" sz="1400" dirty="0">
                <a:solidFill>
                  <a:schemeClr val="accent4">
                    <a:lumMod val="50000"/>
                  </a:schemeClr>
                </a:solidFill>
                <a:latin typeface="+mn-lt"/>
                <a:cs typeface="Euclid Circular B SemiBold"/>
              </a:rPr>
              <a:t>1. </a:t>
            </a:r>
            <a:r>
              <a:rPr lang="ru-RU" sz="1400" b="1" i="0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Информировать граждан о развитии добровольчества, гражданских инициатив</a:t>
            </a:r>
          </a:p>
          <a:p>
            <a:pPr>
              <a:lnSpc>
                <a:spcPct val="114000"/>
              </a:lnSpc>
              <a:buClr>
                <a:schemeClr val="accent6"/>
              </a:buClr>
            </a:pPr>
            <a:endParaRPr lang="ru-RU" sz="1400" b="1" dirty="0">
              <a:solidFill>
                <a:srgbClr val="2B1262"/>
              </a:solidFill>
              <a:latin typeface="Calibri" panose="020F0502020204030204" pitchFamily="34" charset="0"/>
              <a:cs typeface="Euclid Circular B SemiBold"/>
            </a:endParaRPr>
          </a:p>
          <a:p>
            <a:pPr>
              <a:lnSpc>
                <a:spcPct val="114000"/>
              </a:lnSpc>
              <a:buClr>
                <a:schemeClr val="accent6"/>
              </a:buClr>
            </a:pPr>
            <a:r>
              <a:rPr lang="ru-RU" sz="1400" b="1" dirty="0">
                <a:solidFill>
                  <a:srgbClr val="2B1262"/>
                </a:solidFill>
                <a:latin typeface="Calibri" panose="020F0502020204030204" pitchFamily="34" charset="0"/>
                <a:cs typeface="Euclid Circular B SemiBold"/>
              </a:rPr>
              <a:t>2. Наша команда ждет обучение, включая доступ к базе знаний эффективных практик</a:t>
            </a:r>
          </a:p>
          <a:p>
            <a:pPr>
              <a:lnSpc>
                <a:spcPct val="114000"/>
              </a:lnSpc>
              <a:buClr>
                <a:schemeClr val="accent6"/>
              </a:buClr>
            </a:pPr>
            <a:endParaRPr lang="ru-RU" sz="1400" b="1" dirty="0">
              <a:solidFill>
                <a:srgbClr val="2B1262"/>
              </a:solidFill>
              <a:latin typeface="Calibri" panose="020F0502020204030204" pitchFamily="34" charset="0"/>
              <a:cs typeface="Euclid Circular B SemiBold"/>
            </a:endParaRPr>
          </a:p>
          <a:p>
            <a:pPr>
              <a:lnSpc>
                <a:spcPct val="114000"/>
              </a:lnSpc>
              <a:buClr>
                <a:schemeClr val="accent6"/>
              </a:buClr>
            </a:pPr>
            <a:r>
              <a:rPr lang="ru-RU" sz="1400" b="1" dirty="0">
                <a:solidFill>
                  <a:srgbClr val="2B1262"/>
                </a:solidFill>
                <a:latin typeface="Calibri" panose="020F0502020204030204" pitchFamily="34" charset="0"/>
                <a:cs typeface="Euclid Circular B SemiBold"/>
              </a:rPr>
              <a:t>3. Повысить общественную значимость нашей организации </a:t>
            </a:r>
          </a:p>
          <a:p>
            <a:pPr>
              <a:lnSpc>
                <a:spcPct val="114000"/>
              </a:lnSpc>
              <a:buClr>
                <a:schemeClr val="accent6"/>
              </a:buClr>
            </a:pPr>
            <a:endParaRPr lang="ru-RU" sz="1400" b="1" dirty="0">
              <a:solidFill>
                <a:srgbClr val="2B1262"/>
              </a:solidFill>
              <a:latin typeface="Calibri" panose="020F0502020204030204" pitchFamily="34" charset="0"/>
              <a:cs typeface="Euclid Circular B SemiBold"/>
            </a:endParaRPr>
          </a:p>
          <a:p>
            <a:pPr>
              <a:lnSpc>
                <a:spcPct val="114000"/>
              </a:lnSpc>
              <a:buClr>
                <a:schemeClr val="accent6"/>
              </a:buClr>
            </a:pPr>
            <a:r>
              <a:rPr lang="ru-RU" sz="1400" b="1" dirty="0">
                <a:solidFill>
                  <a:srgbClr val="2B1262"/>
                </a:solidFill>
                <a:latin typeface="Calibri" panose="020F0502020204030204" pitchFamily="34" charset="0"/>
                <a:cs typeface="Euclid Circular B SemiBold"/>
              </a:rPr>
              <a:t>4. Помощь в подборе проектов и мероприятий для волонтеров</a:t>
            </a:r>
          </a:p>
          <a:p>
            <a:pPr>
              <a:lnSpc>
                <a:spcPct val="114000"/>
              </a:lnSpc>
              <a:buClr>
                <a:schemeClr val="accent6"/>
              </a:buClr>
            </a:pPr>
            <a:endParaRPr lang="ru-RU" sz="1400" b="1" dirty="0">
              <a:solidFill>
                <a:srgbClr val="2B1262"/>
              </a:solidFill>
              <a:latin typeface="Calibri" panose="020F0502020204030204" pitchFamily="34" charset="0"/>
              <a:cs typeface="Euclid Circular B SemiBold"/>
            </a:endParaRPr>
          </a:p>
          <a:p>
            <a:pPr>
              <a:lnSpc>
                <a:spcPct val="114000"/>
              </a:lnSpc>
              <a:buClr>
                <a:schemeClr val="accent6"/>
              </a:buClr>
            </a:pPr>
            <a:r>
              <a:rPr lang="ru-RU" sz="1400" b="1" dirty="0">
                <a:solidFill>
                  <a:srgbClr val="2B1262"/>
                </a:solidFill>
                <a:latin typeface="Calibri" panose="020F0502020204030204" pitchFamily="34" charset="0"/>
                <a:cs typeface="Euclid Circular B SemiBold"/>
              </a:rPr>
              <a:t>5. Создать единую площадку для общения и обмена опытом среди добровольцев</a:t>
            </a:r>
          </a:p>
          <a:p>
            <a:pPr marL="12700">
              <a:lnSpc>
                <a:spcPts val="1000"/>
              </a:lnSpc>
              <a:buClr>
                <a:schemeClr val="accent6"/>
              </a:buClr>
            </a:pPr>
            <a:r>
              <a:rPr lang="ru-RU" sz="1050" b="1" dirty="0">
                <a:solidFill>
                  <a:srgbClr val="2B1262"/>
                </a:solidFill>
                <a:latin typeface="Calibri" panose="020F0502020204030204" pitchFamily="34" charset="0"/>
                <a:cs typeface="Euclid Circular B SemiBold"/>
              </a:rPr>
              <a:t> </a:t>
            </a:r>
          </a:p>
          <a:p>
            <a:pPr marL="12700">
              <a:lnSpc>
                <a:spcPts val="1000"/>
              </a:lnSpc>
              <a:buClr>
                <a:schemeClr val="accent6"/>
              </a:buClr>
            </a:pPr>
            <a:endParaRPr lang="ru-RU" sz="1050" b="1" dirty="0">
              <a:solidFill>
                <a:srgbClr val="2B1262"/>
              </a:solidFill>
              <a:latin typeface="Euclid Circular B SemiBold"/>
              <a:cs typeface="Euclid Circular B SemiBold"/>
            </a:endParaRPr>
          </a:p>
        </p:txBody>
      </p:sp>
    </p:spTree>
    <p:extLst>
      <p:ext uri="{BB962C8B-B14F-4D97-AF65-F5344CB8AC3E}">
        <p14:creationId xmlns:p14="http://schemas.microsoft.com/office/powerpoint/2010/main" val="40258850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-1761"/>
            <a:ext cx="9296400" cy="5238750"/>
          </a:xfrm>
          <a:prstGeom prst="rect">
            <a:avLst/>
          </a:prstGeom>
          <a:solidFill>
            <a:srgbClr val="2B126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1" name="Рисунок 3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734" y="361950"/>
            <a:ext cx="1039266" cy="385582"/>
          </a:xfrm>
          <a:prstGeom prst="rect">
            <a:avLst/>
          </a:prstGeom>
        </p:spPr>
      </p:pic>
      <p:sp>
        <p:nvSpPr>
          <p:cNvPr id="30" name="object 2"/>
          <p:cNvSpPr txBox="1"/>
          <p:nvPr/>
        </p:nvSpPr>
        <p:spPr>
          <a:xfrm>
            <a:off x="2667000" y="273043"/>
            <a:ext cx="3962399" cy="47448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  <a:tabLst>
                <a:tab pos="1871345" algn="l"/>
              </a:tabLst>
            </a:pPr>
            <a:r>
              <a:rPr lang="ru-RU" sz="3000" b="1" spc="-20" dirty="0">
                <a:solidFill>
                  <a:schemeClr val="bg1"/>
                </a:solidFill>
                <a:latin typeface="Euclid Circular B SemiBold"/>
                <a:cs typeface="Euclid Circular B SemiBold"/>
              </a:rPr>
              <a:t>Целевая аудитория</a:t>
            </a:r>
            <a:endParaRPr sz="3000" dirty="0">
              <a:solidFill>
                <a:schemeClr val="bg1"/>
              </a:solidFill>
              <a:latin typeface="Euclid Circular B SemiBold"/>
              <a:cs typeface="Euclid Circular B SemiBold"/>
            </a:endParaRPr>
          </a:p>
        </p:txBody>
      </p:sp>
      <p:graphicFrame>
        <p:nvGraphicFramePr>
          <p:cNvPr id="34" name="Таблица 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3640864"/>
              </p:ext>
            </p:extLst>
          </p:nvPr>
        </p:nvGraphicFramePr>
        <p:xfrm>
          <a:off x="762000" y="988246"/>
          <a:ext cx="8049666" cy="4008029"/>
        </p:xfrm>
        <a:graphic>
          <a:graphicData uri="http://schemas.openxmlformats.org/drawingml/2006/table">
            <a:tbl>
              <a:tblPr firstRow="1" bandRow="1">
                <a:tableStyleId>{08FB837D-C827-4EFA-A057-4D05807E0F7C}</a:tableStyleId>
              </a:tblPr>
              <a:tblGrid>
                <a:gridCol w="1828800">
                  <a:extLst>
                    <a:ext uri="{9D8B030D-6E8A-4147-A177-3AD203B41FA5}">
                      <a16:colId xmlns:a16="http://schemas.microsoft.com/office/drawing/2014/main" val="2882312876"/>
                    </a:ext>
                  </a:extLst>
                </a:gridCol>
                <a:gridCol w="3810000">
                  <a:extLst>
                    <a:ext uri="{9D8B030D-6E8A-4147-A177-3AD203B41FA5}">
                      <a16:colId xmlns:a16="http://schemas.microsoft.com/office/drawing/2014/main" val="3611189064"/>
                    </a:ext>
                  </a:extLst>
                </a:gridCol>
                <a:gridCol w="2410866">
                  <a:extLst>
                    <a:ext uri="{9D8B030D-6E8A-4147-A177-3AD203B41FA5}">
                      <a16:colId xmlns:a16="http://schemas.microsoft.com/office/drawing/2014/main" val="2576594692"/>
                    </a:ext>
                  </a:extLst>
                </a:gridCol>
              </a:tblGrid>
              <a:tr h="472349"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u="none" strike="noStrike" dirty="0">
                          <a:solidFill>
                            <a:schemeClr val="lt1"/>
                          </a:solidFill>
                          <a:effectLst/>
                          <a:latin typeface="Euclid Circular B Medium" panose="020B0604000000000000" pitchFamily="34" charset="-52"/>
                          <a:ea typeface="Euclid Circular B Medium" panose="020B0604000000000000" pitchFamily="34" charset="-52"/>
                          <a:cs typeface="+mn-cs"/>
                        </a:rPr>
                        <a:t>Целевая группа</a:t>
                      </a:r>
                      <a:endParaRPr lang="ru-RU" sz="1200" dirty="0">
                        <a:latin typeface="Euclid Circular B Medium" panose="020B0604000000000000" pitchFamily="34" charset="-52"/>
                        <a:ea typeface="Euclid Circular B Medium" panose="020B0604000000000000" pitchFamily="34" charset="-5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u="none" strike="noStrike" dirty="0">
                          <a:solidFill>
                            <a:schemeClr val="lt1"/>
                          </a:solidFill>
                          <a:effectLst/>
                          <a:latin typeface="Euclid Circular B Medium" panose="020B0604000000000000" pitchFamily="34" charset="-52"/>
                          <a:ea typeface="Euclid Circular B Medium" panose="020B0604000000000000" pitchFamily="34" charset="-52"/>
                          <a:cs typeface="+mn-cs"/>
                        </a:rPr>
                        <a:t>Ее портрет (возраст, образование, увлечения)</a:t>
                      </a:r>
                      <a:endParaRPr lang="ru-RU" sz="1200" dirty="0">
                        <a:latin typeface="Euclid Circular B Medium" panose="020B0604000000000000" pitchFamily="34" charset="-52"/>
                        <a:ea typeface="Euclid Circular B Medium" panose="020B0604000000000000" pitchFamily="34" charset="-5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u="none" strike="noStrike" dirty="0">
                          <a:solidFill>
                            <a:schemeClr val="lt1"/>
                          </a:solidFill>
                          <a:effectLst/>
                          <a:latin typeface="Euclid Circular B Medium" panose="020B0604000000000000" pitchFamily="34" charset="-52"/>
                          <a:ea typeface="Euclid Circular B Medium" panose="020B0604000000000000" pitchFamily="34" charset="-52"/>
                          <a:cs typeface="+mn-cs"/>
                        </a:rPr>
                        <a:t>Инструменты по работе</a:t>
                      </a:r>
                    </a:p>
                    <a:p>
                      <a:pPr algn="ctr"/>
                      <a:r>
                        <a:rPr lang="ru-RU" sz="1200" b="0" i="0" u="none" strike="noStrike" dirty="0">
                          <a:solidFill>
                            <a:schemeClr val="lt1"/>
                          </a:solidFill>
                          <a:effectLst/>
                          <a:latin typeface="Euclid Circular B Medium" panose="020B0604000000000000" pitchFamily="34" charset="-52"/>
                          <a:ea typeface="Euclid Circular B Medium" panose="020B0604000000000000" pitchFamily="34" charset="-52"/>
                          <a:cs typeface="+mn-cs"/>
                        </a:rPr>
                        <a:t>с данной целевой группой</a:t>
                      </a:r>
                      <a:endParaRPr lang="ru-RU" sz="1200" dirty="0">
                        <a:latin typeface="Euclid Circular B Medium" panose="020B0604000000000000" pitchFamily="34" charset="-52"/>
                        <a:ea typeface="Euclid Circular B Medium" panose="020B0604000000000000" pitchFamily="34" charset="-52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47517787"/>
                  </a:ext>
                </a:extLst>
              </a:tr>
              <a:tr h="975451">
                <a:tc>
                  <a:txBody>
                    <a:bodyPr/>
                    <a:lstStyle/>
                    <a:p>
                      <a:r>
                        <a:rPr lang="ru-RU" sz="1600" dirty="0"/>
                        <a:t>Дети</a:t>
                      </a:r>
                      <a:r>
                        <a:rPr lang="ru-RU" sz="1600" baseline="0" dirty="0"/>
                        <a:t> и подростки 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/>
                        <a:t>8 – 18 лет</a:t>
                      </a:r>
                    </a:p>
                    <a:p>
                      <a:r>
                        <a:rPr lang="ru-RU" sz="1600" dirty="0"/>
                        <a:t>Обучающиеся в образовательных</a:t>
                      </a:r>
                      <a:r>
                        <a:rPr lang="ru-RU" sz="1600" baseline="0" dirty="0"/>
                        <a:t>  учреждениях Шадринского МО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/>
                        <a:t>Взаимодействие с руководителями школьных отрядов, с администрацией школы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97947145"/>
                  </a:ext>
                </a:extLst>
              </a:tr>
              <a:tr h="472440">
                <a:tc>
                  <a:txBody>
                    <a:bodyPr/>
                    <a:lstStyle/>
                    <a:p>
                      <a:r>
                        <a:rPr lang="ru-RU" sz="1600" dirty="0"/>
                        <a:t>Работающая молодежь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/>
                        <a:t>20 – 35 лет (молодежь,</a:t>
                      </a:r>
                      <a:r>
                        <a:rPr lang="ru-RU" sz="1600" baseline="0" dirty="0"/>
                        <a:t> работающая в учреждениях Шадринского МО)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/>
                        <a:t>Взаимодействие</a:t>
                      </a:r>
                      <a:r>
                        <a:rPr lang="ru-RU" sz="1600" baseline="0" dirty="0"/>
                        <a:t> с образовательными организациями. Учреждениями культуры</a:t>
                      </a:r>
                      <a:endParaRPr lang="ru-RU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4497">
                <a:tc>
                  <a:txBody>
                    <a:bodyPr/>
                    <a:lstStyle/>
                    <a:p>
                      <a:r>
                        <a:rPr lang="ru-RU" sz="1600" dirty="0"/>
                        <a:t>Серебряные</a:t>
                      </a:r>
                      <a:r>
                        <a:rPr lang="ru-RU" sz="1600" baseline="0" dirty="0"/>
                        <a:t> волонтёры 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/>
                        <a:t>Старше</a:t>
                      </a:r>
                      <a:r>
                        <a:rPr lang="ru-RU" sz="1600" baseline="0" dirty="0"/>
                        <a:t> 55 лет (активисты Совета ветеранов)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/>
                        <a:t>Взаимодействие с ЦСО№2, Советом ветеранов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099111"/>
                  </a:ext>
                </a:extLst>
              </a:tr>
              <a:tr h="374497">
                <a:tc>
                  <a:txBody>
                    <a:bodyPr/>
                    <a:lstStyle/>
                    <a:p>
                      <a:r>
                        <a:rPr lang="ru-RU" sz="1600" dirty="0"/>
                        <a:t>Волонтёры культуры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/>
                        <a:t>14- 45 лет (активиста сел,</a:t>
                      </a:r>
                      <a:r>
                        <a:rPr lang="ru-RU" sz="1600" baseline="0" dirty="0"/>
                        <a:t> участвующих в организации мероприятий)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/>
                        <a:t>Взаимодействие</a:t>
                      </a:r>
                      <a:r>
                        <a:rPr lang="ru-RU" sz="1600" baseline="0" dirty="0"/>
                        <a:t> с ОО. Учреждениями культуры</a:t>
                      </a:r>
                      <a:endParaRPr lang="ru-RU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46208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157811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-1761"/>
            <a:ext cx="9296400" cy="5238750"/>
          </a:xfrm>
          <a:prstGeom prst="rect">
            <a:avLst/>
          </a:prstGeom>
          <a:solidFill>
            <a:srgbClr val="2B126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1" name="Рисунок 3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734" y="361950"/>
            <a:ext cx="1039266" cy="385582"/>
          </a:xfrm>
          <a:prstGeom prst="rect">
            <a:avLst/>
          </a:prstGeom>
        </p:spPr>
      </p:pic>
      <p:sp>
        <p:nvSpPr>
          <p:cNvPr id="30" name="object 2"/>
          <p:cNvSpPr txBox="1"/>
          <p:nvPr/>
        </p:nvSpPr>
        <p:spPr>
          <a:xfrm>
            <a:off x="5715000" y="273043"/>
            <a:ext cx="3962399" cy="47448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  <a:tabLst>
                <a:tab pos="1871345" algn="l"/>
              </a:tabLst>
            </a:pPr>
            <a:r>
              <a:rPr lang="ru-RU" sz="3000" b="1" spc="-20" dirty="0">
                <a:solidFill>
                  <a:schemeClr val="bg1"/>
                </a:solidFill>
                <a:latin typeface="Euclid Circular B SemiBold"/>
                <a:cs typeface="Euclid Circular B SemiBold"/>
              </a:rPr>
              <a:t>Сообщество</a:t>
            </a:r>
            <a:endParaRPr sz="3000" dirty="0">
              <a:solidFill>
                <a:schemeClr val="bg1"/>
              </a:solidFill>
              <a:latin typeface="Euclid Circular B SemiBold"/>
              <a:cs typeface="Euclid Circular B SemiBold"/>
            </a:endParaRPr>
          </a:p>
        </p:txBody>
      </p:sp>
      <p:graphicFrame>
        <p:nvGraphicFramePr>
          <p:cNvPr id="34" name="Таблица 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7097297"/>
              </p:ext>
            </p:extLst>
          </p:nvPr>
        </p:nvGraphicFramePr>
        <p:xfrm>
          <a:off x="685800" y="1001332"/>
          <a:ext cx="8125868" cy="3042270"/>
        </p:xfrm>
        <a:graphic>
          <a:graphicData uri="http://schemas.openxmlformats.org/drawingml/2006/table">
            <a:tbl>
              <a:tblPr firstRow="1" bandRow="1">
                <a:tableStyleId>{08FB837D-C827-4EFA-A057-4D05807E0F7C}</a:tableStyleId>
              </a:tblPr>
              <a:tblGrid>
                <a:gridCol w="2590800">
                  <a:extLst>
                    <a:ext uri="{9D8B030D-6E8A-4147-A177-3AD203B41FA5}">
                      <a16:colId xmlns:a16="http://schemas.microsoft.com/office/drawing/2014/main" val="2882312876"/>
                    </a:ext>
                  </a:extLst>
                </a:gridCol>
                <a:gridCol w="5535068">
                  <a:extLst>
                    <a:ext uri="{9D8B030D-6E8A-4147-A177-3AD203B41FA5}">
                      <a16:colId xmlns:a16="http://schemas.microsoft.com/office/drawing/2014/main" val="3611189064"/>
                    </a:ext>
                  </a:extLst>
                </a:gridCol>
              </a:tblGrid>
              <a:tr h="573390"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u="none" strike="noStrike" dirty="0">
                          <a:solidFill>
                            <a:schemeClr val="lt1"/>
                          </a:solidFill>
                          <a:effectLst/>
                          <a:latin typeface="Euclid Circular B Medium" panose="020B0604000000000000" pitchFamily="34" charset="-52"/>
                          <a:ea typeface="Euclid Circular B Medium" panose="020B0604000000000000" pitchFamily="34" charset="-52"/>
                          <a:cs typeface="+mn-cs"/>
                        </a:rPr>
                        <a:t>Сообщество</a:t>
                      </a:r>
                      <a:endParaRPr lang="ru-RU" sz="1200" dirty="0">
                        <a:latin typeface="Euclid Circular B Medium" panose="020B0604000000000000" pitchFamily="34" charset="-52"/>
                        <a:ea typeface="Euclid Circular B Medium" panose="020B0604000000000000" pitchFamily="34" charset="-5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u="none" strike="noStrike" dirty="0">
                          <a:solidFill>
                            <a:schemeClr val="lt1"/>
                          </a:solidFill>
                          <a:effectLst/>
                          <a:latin typeface="Euclid Circular B Medium" panose="020B0604000000000000" pitchFamily="34" charset="-52"/>
                          <a:ea typeface="Euclid Circular B Medium" panose="020B0604000000000000" pitchFamily="34" charset="-52"/>
                          <a:cs typeface="+mn-cs"/>
                        </a:rPr>
                        <a:t>Взаимодействие</a:t>
                      </a:r>
                      <a:r>
                        <a:rPr lang="ru-RU" sz="1200" b="0" i="0" u="none" strike="noStrike" baseline="0" dirty="0">
                          <a:solidFill>
                            <a:schemeClr val="lt1"/>
                          </a:solidFill>
                          <a:effectLst/>
                          <a:latin typeface="Euclid Circular B Medium" panose="020B0604000000000000" pitchFamily="34" charset="-52"/>
                          <a:ea typeface="Euclid Circular B Medium" panose="020B0604000000000000" pitchFamily="34" charset="-52"/>
                          <a:cs typeface="+mn-cs"/>
                        </a:rPr>
                        <a:t> с сообществом</a:t>
                      </a:r>
                      <a:endParaRPr lang="ru-RU" sz="1200" dirty="0">
                        <a:latin typeface="Euclid Circular B Medium" panose="020B0604000000000000" pitchFamily="34" charset="-52"/>
                        <a:ea typeface="Euclid Circular B Medium" panose="020B0604000000000000" pitchFamily="34" charset="-52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47517787"/>
                  </a:ext>
                </a:extLst>
              </a:tr>
              <a:tr h="434701">
                <a:tc>
                  <a:txBody>
                    <a:bodyPr/>
                    <a:lstStyle/>
                    <a:p>
                      <a:r>
                        <a:rPr lang="ru-RU" sz="1600" dirty="0"/>
                        <a:t>Волонтерские отряды (Образовательные организации, учреждения</a:t>
                      </a:r>
                      <a:r>
                        <a:rPr lang="ru-RU" sz="1600" baseline="0" dirty="0"/>
                        <a:t> культуры)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0" i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Аккумуляция работы волонтеров: предоставление вакансий, консультирование, обучение, сопровождение, поддержка инициатив, выстраивание взаимодействия между НКО, властью и СМИ</a:t>
                      </a:r>
                      <a:endParaRPr lang="ru-RU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4701">
                <a:tc>
                  <a:txBody>
                    <a:bodyPr/>
                    <a:lstStyle/>
                    <a:p>
                      <a:r>
                        <a:rPr lang="ru-RU" sz="1600" dirty="0"/>
                        <a:t>Совет ветеранов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/>
                        <a:t>Координация</a:t>
                      </a:r>
                      <a:r>
                        <a:rPr lang="ru-RU" sz="1600" baseline="0" dirty="0"/>
                        <a:t> волонтёров для помощи пожилым людям, оставшимся без попечения родственников и </a:t>
                      </a:r>
                      <a:r>
                        <a:rPr lang="ru-RU" sz="1600" baseline="0" dirty="0" err="1"/>
                        <a:t>т.п</a:t>
                      </a:r>
                      <a:endParaRPr lang="ru-RU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97947145"/>
                  </a:ext>
                </a:extLst>
              </a:tr>
              <a:tr h="434701">
                <a:tc>
                  <a:txBody>
                    <a:bodyPr/>
                    <a:lstStyle/>
                    <a:p>
                      <a:r>
                        <a:rPr lang="ru-RU" sz="1600" dirty="0"/>
                        <a:t>Боевое братство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/>
                        <a:t>Совместное</a:t>
                      </a:r>
                      <a:r>
                        <a:rPr lang="ru-RU" sz="1600" baseline="0" dirty="0"/>
                        <a:t> проведение акций, мероприятий направленные на гражданско – патриотическое воспитания детей и молодёжи </a:t>
                      </a:r>
                      <a:endParaRPr lang="ru-RU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0991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11978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object 2"/>
          <p:cNvSpPr txBox="1"/>
          <p:nvPr/>
        </p:nvSpPr>
        <p:spPr>
          <a:xfrm>
            <a:off x="2209800" y="317496"/>
            <a:ext cx="1828800" cy="47448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  <a:tabLst>
                <a:tab pos="1871345" algn="l"/>
              </a:tabLst>
            </a:pPr>
            <a:r>
              <a:rPr lang="ru-RU" sz="3000" b="1" spc="-20" dirty="0">
                <a:solidFill>
                  <a:srgbClr val="2B1262"/>
                </a:solidFill>
                <a:latin typeface="Euclid Circular B SemiBold"/>
                <a:cs typeface="Euclid Circular B SemiBold"/>
              </a:rPr>
              <a:t>Команда</a:t>
            </a:r>
            <a:endParaRPr sz="3000" dirty="0">
              <a:solidFill>
                <a:srgbClr val="2B1262"/>
              </a:solidFill>
              <a:latin typeface="Euclid Circular B SemiBold"/>
              <a:cs typeface="Euclid Circular B SemiBold"/>
            </a:endParaRPr>
          </a:p>
        </p:txBody>
      </p:sp>
      <p:pic>
        <p:nvPicPr>
          <p:cNvPr id="49" name="Рисунок 4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734" y="361950"/>
            <a:ext cx="1039266" cy="385582"/>
          </a:xfrm>
          <a:prstGeom prst="rect">
            <a:avLst/>
          </a:prstGeom>
        </p:spPr>
      </p:pic>
      <p:graphicFrame>
        <p:nvGraphicFramePr>
          <p:cNvPr id="55" name="Таблица 5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3612025"/>
              </p:ext>
            </p:extLst>
          </p:nvPr>
        </p:nvGraphicFramePr>
        <p:xfrm>
          <a:off x="762000" y="1123950"/>
          <a:ext cx="8278266" cy="3877295"/>
        </p:xfrm>
        <a:graphic>
          <a:graphicData uri="http://schemas.openxmlformats.org/drawingml/2006/table">
            <a:tbl>
              <a:tblPr firstRow="1" bandRow="1">
                <a:tableStyleId>{08FB837D-C827-4EFA-A057-4D05807E0F7C}</a:tableStyleId>
              </a:tblPr>
              <a:tblGrid>
                <a:gridCol w="2487067">
                  <a:extLst>
                    <a:ext uri="{9D8B030D-6E8A-4147-A177-3AD203B41FA5}">
                      <a16:colId xmlns:a16="http://schemas.microsoft.com/office/drawing/2014/main" val="2882312876"/>
                    </a:ext>
                  </a:extLst>
                </a:gridCol>
                <a:gridCol w="2362200">
                  <a:extLst>
                    <a:ext uri="{9D8B030D-6E8A-4147-A177-3AD203B41FA5}">
                      <a16:colId xmlns:a16="http://schemas.microsoft.com/office/drawing/2014/main" val="3611189064"/>
                    </a:ext>
                  </a:extLst>
                </a:gridCol>
                <a:gridCol w="3428999">
                  <a:extLst>
                    <a:ext uri="{9D8B030D-6E8A-4147-A177-3AD203B41FA5}">
                      <a16:colId xmlns:a16="http://schemas.microsoft.com/office/drawing/2014/main" val="2576594692"/>
                    </a:ext>
                  </a:extLst>
                </a:gridCol>
              </a:tblGrid>
              <a:tr h="615935"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u="none" strike="noStrike" dirty="0">
                          <a:solidFill>
                            <a:schemeClr val="lt1"/>
                          </a:solidFill>
                          <a:effectLst/>
                          <a:latin typeface="Euclid Circular B Medium" panose="020B0604000000000000" pitchFamily="34" charset="-52"/>
                          <a:ea typeface="Euclid Circular B Medium" panose="020B0604000000000000" pitchFamily="34" charset="-52"/>
                          <a:cs typeface="+mn-cs"/>
                        </a:rPr>
                        <a:t>ФИО</a:t>
                      </a:r>
                      <a:endParaRPr lang="ru-RU" sz="1200" dirty="0">
                        <a:latin typeface="Euclid Circular B Medium" panose="020B0604000000000000" pitchFamily="34" charset="-52"/>
                        <a:ea typeface="Euclid Circular B Medium" panose="020B0604000000000000" pitchFamily="34" charset="-5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u="none" strike="noStrike" dirty="0">
                          <a:solidFill>
                            <a:schemeClr val="lt1"/>
                          </a:solidFill>
                          <a:effectLst/>
                          <a:latin typeface="Euclid Circular B Medium" panose="020B0604000000000000" pitchFamily="34" charset="-52"/>
                          <a:ea typeface="Euclid Circular B Medium" panose="020B0604000000000000" pitchFamily="34" charset="-52"/>
                          <a:cs typeface="+mn-cs"/>
                        </a:rPr>
                        <a:t>Должность</a:t>
                      </a:r>
                      <a:endParaRPr lang="ru-RU" sz="1200" dirty="0">
                        <a:latin typeface="Euclid Circular B Medium" panose="020B0604000000000000" pitchFamily="34" charset="-52"/>
                        <a:ea typeface="Euclid Circular B Medium" panose="020B0604000000000000" pitchFamily="34" charset="-5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0" i="0" u="none" strike="noStrike" dirty="0">
                          <a:solidFill>
                            <a:schemeClr val="lt1"/>
                          </a:solidFill>
                          <a:effectLst/>
                          <a:latin typeface="Euclid Circular B Medium" panose="020B0604000000000000" pitchFamily="34" charset="-52"/>
                          <a:ea typeface="Euclid Circular B Medium" panose="020B0604000000000000" pitchFamily="34" charset="-52"/>
                          <a:cs typeface="+mn-cs"/>
                        </a:rPr>
                        <a:t>Выполняемые задачи, за какие сервисы человек ответственен</a:t>
                      </a:r>
                      <a:endParaRPr lang="ru-RU" sz="1200" dirty="0">
                        <a:latin typeface="Euclid Circular B Medium" panose="020B0604000000000000" pitchFamily="34" charset="-52"/>
                        <a:ea typeface="Euclid Circular B Medium" panose="020B0604000000000000" pitchFamily="34" charset="-52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47517787"/>
                  </a:ext>
                </a:extLst>
              </a:tr>
              <a:tr h="923903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err="1">
                          <a:latin typeface="+mj-lt"/>
                        </a:rPr>
                        <a:t>Кокшарова</a:t>
                      </a:r>
                      <a:endParaRPr lang="ru-RU" sz="1400" dirty="0">
                        <a:latin typeface="+mj-lt"/>
                      </a:endParaRPr>
                    </a:p>
                    <a:p>
                      <a:pPr algn="ctr"/>
                      <a:r>
                        <a:rPr lang="ru-RU" sz="1400" dirty="0">
                          <a:latin typeface="+mj-lt"/>
                        </a:rPr>
                        <a:t>Ольга Александровна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+mj-lt"/>
                        </a:rPr>
                        <a:t>Координатор добровольческой</a:t>
                      </a:r>
                      <a:r>
                        <a:rPr lang="ru-RU" sz="1400" baseline="0" dirty="0">
                          <a:latin typeface="+mj-lt"/>
                        </a:rPr>
                        <a:t> деятельности Шадринского муниципального округа</a:t>
                      </a:r>
                      <a:endParaRPr lang="ru-RU" sz="1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+mj-lt"/>
                        </a:rPr>
                        <a:t>Аккумуляция волонтеров. Осуществляет взаимодействие с Администрацией муниципалитета, образовательными организациями,</a:t>
                      </a:r>
                      <a:r>
                        <a:rPr lang="ru-RU" sz="1400" baseline="0" dirty="0">
                          <a:latin typeface="+mj-lt"/>
                        </a:rPr>
                        <a:t> учреждениями культуры, общественными организациями</a:t>
                      </a:r>
                      <a:r>
                        <a:rPr lang="ru-RU" sz="1400" dirty="0">
                          <a:latin typeface="+mj-lt"/>
                        </a:rPr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97947145"/>
                  </a:ext>
                </a:extLst>
              </a:tr>
              <a:tr h="923903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+mj-lt"/>
                        </a:rPr>
                        <a:t>Жданова </a:t>
                      </a:r>
                    </a:p>
                    <a:p>
                      <a:pPr algn="ctr"/>
                      <a:r>
                        <a:rPr lang="ru-RU" sz="1400" dirty="0">
                          <a:latin typeface="+mj-lt"/>
                        </a:rPr>
                        <a:t>Татьяна Алексеевна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+mj-lt"/>
                        </a:rPr>
                        <a:t>Руководитель </a:t>
                      </a:r>
                    </a:p>
                    <a:p>
                      <a:pPr algn="ctr"/>
                      <a:r>
                        <a:rPr lang="ru-RU" sz="1400" dirty="0" err="1">
                          <a:latin typeface="+mj-lt"/>
                        </a:rPr>
                        <a:t>ДоброЦентра</a:t>
                      </a:r>
                      <a:endParaRPr lang="ru-RU" sz="1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+mj-lt"/>
                        </a:rPr>
                        <a:t>Осуществляет взаимодействие с общеобразовательными организациями, учреждениями культуры, с иными организациями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27162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+mj-lt"/>
                        </a:rPr>
                        <a:t>Степанова Юлия Александровна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+mj-lt"/>
                        </a:rPr>
                        <a:t>Специалист центра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+mj-lt"/>
                        </a:rPr>
                        <a:t>Информирует членов Волонтерского центра о мероприятиях центра, знакомит с обязанностями, техникой безопасности, </a:t>
                      </a:r>
                      <a:r>
                        <a:rPr lang="ru-RU" sz="1400" dirty="0" err="1">
                          <a:latin typeface="+mj-lt"/>
                        </a:rPr>
                        <a:t>дресс</a:t>
                      </a:r>
                      <a:r>
                        <a:rPr lang="ru-RU" sz="1400" dirty="0">
                          <a:latin typeface="+mj-lt"/>
                        </a:rPr>
                        <a:t>-кодом, правилами поведения в зависимости от специфики мероприятия;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09911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Прямоугольник 56"/>
          <p:cNvSpPr/>
          <p:nvPr/>
        </p:nvSpPr>
        <p:spPr>
          <a:xfrm>
            <a:off x="0" y="0"/>
            <a:ext cx="9296400" cy="523875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0" name="Рисунок 5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361950"/>
            <a:ext cx="1039266" cy="385583"/>
          </a:xfrm>
          <a:prstGeom prst="rect">
            <a:avLst/>
          </a:prstGeom>
        </p:spPr>
      </p:pic>
      <p:sp>
        <p:nvSpPr>
          <p:cNvPr id="63" name="object 2"/>
          <p:cNvSpPr txBox="1"/>
          <p:nvPr/>
        </p:nvSpPr>
        <p:spPr>
          <a:xfrm>
            <a:off x="1752600" y="220204"/>
            <a:ext cx="7162800" cy="93615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  <a:tabLst>
                <a:tab pos="1871345" algn="l"/>
              </a:tabLst>
            </a:pPr>
            <a:r>
              <a:rPr lang="ru-RU" sz="3000" b="1" spc="-20" dirty="0">
                <a:solidFill>
                  <a:schemeClr val="bg1"/>
                </a:solidFill>
                <a:latin typeface="Euclid Circular B SemiBold"/>
                <a:cs typeface="Euclid Circular B SemiBold"/>
              </a:rPr>
              <a:t>Финансирование и организационная модель </a:t>
            </a:r>
            <a:r>
              <a:rPr lang="ru-RU" sz="3000" b="1" spc="-20" dirty="0" err="1">
                <a:solidFill>
                  <a:schemeClr val="bg1"/>
                </a:solidFill>
                <a:latin typeface="Euclid Circular B SemiBold"/>
                <a:cs typeface="Euclid Circular B SemiBold"/>
              </a:rPr>
              <a:t>Добро.Центра</a:t>
            </a:r>
            <a:endParaRPr sz="3000" dirty="0">
              <a:solidFill>
                <a:schemeClr val="bg1"/>
              </a:solidFill>
              <a:latin typeface="Euclid Circular B SemiBold"/>
              <a:cs typeface="Euclid Circular B SemiBold"/>
            </a:endParaRPr>
          </a:p>
        </p:txBody>
      </p:sp>
      <p:graphicFrame>
        <p:nvGraphicFramePr>
          <p:cNvPr id="13" name="Таблица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8002778"/>
              </p:ext>
            </p:extLst>
          </p:nvPr>
        </p:nvGraphicFramePr>
        <p:xfrm>
          <a:off x="533400" y="1687830"/>
          <a:ext cx="8157243" cy="2888005"/>
        </p:xfrm>
        <a:graphic>
          <a:graphicData uri="http://schemas.openxmlformats.org/drawingml/2006/table">
            <a:tbl>
              <a:tblPr firstRow="1" bandRow="1">
                <a:tableStyleId>{E269D01E-BC32-4049-B463-5C60D7B0CCD2}</a:tableStyleId>
              </a:tblPr>
              <a:tblGrid>
                <a:gridCol w="2719081">
                  <a:extLst>
                    <a:ext uri="{9D8B030D-6E8A-4147-A177-3AD203B41FA5}">
                      <a16:colId xmlns:a16="http://schemas.microsoft.com/office/drawing/2014/main" val="491557576"/>
                    </a:ext>
                  </a:extLst>
                </a:gridCol>
                <a:gridCol w="2719081">
                  <a:extLst>
                    <a:ext uri="{9D8B030D-6E8A-4147-A177-3AD203B41FA5}">
                      <a16:colId xmlns:a16="http://schemas.microsoft.com/office/drawing/2014/main" val="689377150"/>
                    </a:ext>
                  </a:extLst>
                </a:gridCol>
                <a:gridCol w="2719081">
                  <a:extLst>
                    <a:ext uri="{9D8B030D-6E8A-4147-A177-3AD203B41FA5}">
                      <a16:colId xmlns:a16="http://schemas.microsoft.com/office/drawing/2014/main" val="2997061127"/>
                    </a:ext>
                  </a:extLst>
                </a:gridCol>
              </a:tblGrid>
              <a:tr h="693445"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u="none" strike="noStrike" dirty="0">
                          <a:solidFill>
                            <a:schemeClr val="lt1"/>
                          </a:solidFill>
                          <a:effectLst/>
                          <a:latin typeface="Euclid Circular B Medium" panose="020B0604000000000000" pitchFamily="34" charset="-52"/>
                          <a:ea typeface="Euclid Circular B Medium" panose="020B0604000000000000" pitchFamily="34" charset="-52"/>
                          <a:cs typeface="+mn-cs"/>
                        </a:rPr>
                        <a:t>Источник финансирования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Euclid Circular B Medium" panose="020B0604000000000000" pitchFamily="34" charset="-52"/>
                          <a:ea typeface="Euclid Circular B Medium" panose="020B0604000000000000" pitchFamily="34" charset="-52"/>
                          <a:cs typeface="+mn-cs"/>
                        </a:rPr>
                        <a:t>Для чего обращаемся</a:t>
                      </a:r>
                    </a:p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Euclid Circular B Medium" panose="020B0604000000000000" pitchFamily="34" charset="-52"/>
                          <a:ea typeface="Euclid Circular B Medium" panose="020B0604000000000000" pitchFamily="34" charset="-52"/>
                          <a:cs typeface="+mn-cs"/>
                        </a:rPr>
                        <a:t>к этому источники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Euclid Circular B Medium" panose="020B0604000000000000" pitchFamily="34" charset="-52"/>
                          <a:ea typeface="Euclid Circular B Medium" panose="020B0604000000000000" pitchFamily="34" charset="-52"/>
                          <a:cs typeface="+mn-cs"/>
                        </a:rPr>
                        <a:t>Что нужно сделать, чтобы получить финансирование?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3510774"/>
                  </a:ext>
                </a:extLst>
              </a:tr>
              <a:tr h="444500">
                <a:tc>
                  <a:txBody>
                    <a:bodyPr/>
                    <a:lstStyle/>
                    <a:p>
                      <a:r>
                        <a:rPr lang="ru-RU" sz="1400" dirty="0"/>
                        <a:t>Местный бюджет</a:t>
                      </a:r>
                    </a:p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Организация работы </a:t>
                      </a:r>
                      <a:r>
                        <a:rPr lang="ru-RU" sz="1400" dirty="0" err="1"/>
                        <a:t>Добро.Центра</a:t>
                      </a:r>
                      <a:r>
                        <a:rPr lang="ru-RU" sz="1400" baseline="0" dirty="0"/>
                        <a:t> 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+mj-lt"/>
                        </a:rPr>
                        <a:t>Внести изменения в программу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8532505"/>
                  </a:ext>
                </a:extLst>
              </a:tr>
              <a:tr h="444500">
                <a:tc>
                  <a:txBody>
                    <a:bodyPr/>
                    <a:lstStyle/>
                    <a:p>
                      <a:r>
                        <a:rPr lang="ru-RU" sz="1400" dirty="0"/>
                        <a:t>Федеральный и областной</a:t>
                      </a:r>
                      <a:r>
                        <a:rPr lang="ru-RU" sz="1400" baseline="0" dirty="0"/>
                        <a:t> бюджет 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Поддержка</a:t>
                      </a:r>
                      <a:r>
                        <a:rPr lang="ru-RU" sz="1400" baseline="0" dirty="0"/>
                        <a:t> инициатив  добровольцев. </a:t>
                      </a:r>
                    </a:p>
                    <a:p>
                      <a:r>
                        <a:rPr lang="ru-RU" sz="1400" dirty="0"/>
                        <a:t>Реализация проектов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+mj-lt"/>
                        </a:rPr>
                        <a:t>Участие в </a:t>
                      </a:r>
                      <a:r>
                        <a:rPr lang="ru-RU" sz="1400" dirty="0" err="1">
                          <a:latin typeface="+mj-lt"/>
                        </a:rPr>
                        <a:t>грантовых</a:t>
                      </a:r>
                      <a:r>
                        <a:rPr lang="ru-RU" sz="1400" dirty="0">
                          <a:latin typeface="+mj-lt"/>
                        </a:rPr>
                        <a:t> конкурсах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4500">
                <a:tc>
                  <a:txBody>
                    <a:bodyPr/>
                    <a:lstStyle/>
                    <a:p>
                      <a:r>
                        <a:rPr lang="ru-RU" sz="1400" dirty="0"/>
                        <a:t>Спонсорская помощь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Поддержка </a:t>
                      </a:r>
                      <a:r>
                        <a:rPr lang="ru-RU" sz="1400" baseline="0" dirty="0"/>
                        <a:t>инициатив  добровольцев. </a:t>
                      </a:r>
                    </a:p>
                    <a:p>
                      <a:r>
                        <a:rPr lang="ru-RU" sz="1400" dirty="0"/>
                        <a:t>Реализация проектов</a:t>
                      </a:r>
                    </a:p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+mj-lt"/>
                        </a:rPr>
                        <a:t>Выстраивание партнерских взаимоотношений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Прямоугольник 29"/>
          <p:cNvSpPr/>
          <p:nvPr/>
        </p:nvSpPr>
        <p:spPr>
          <a:xfrm>
            <a:off x="-76200" y="-1761"/>
            <a:ext cx="9296400" cy="523875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1" name="Рисунок 3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361950"/>
            <a:ext cx="1039266" cy="385583"/>
          </a:xfrm>
          <a:prstGeom prst="rect">
            <a:avLst/>
          </a:prstGeom>
        </p:spPr>
      </p:pic>
      <p:sp>
        <p:nvSpPr>
          <p:cNvPr id="32" name="Скругленный прямоугольник 31"/>
          <p:cNvSpPr/>
          <p:nvPr/>
        </p:nvSpPr>
        <p:spPr>
          <a:xfrm>
            <a:off x="457200" y="1581150"/>
            <a:ext cx="8229600" cy="1828800"/>
          </a:xfrm>
          <a:prstGeom prst="round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2B1262"/>
              </a:solidFill>
            </a:endParaRPr>
          </a:p>
        </p:txBody>
      </p:sp>
      <p:sp>
        <p:nvSpPr>
          <p:cNvPr id="33" name="object 2"/>
          <p:cNvSpPr txBox="1"/>
          <p:nvPr/>
        </p:nvSpPr>
        <p:spPr>
          <a:xfrm>
            <a:off x="457200" y="895350"/>
            <a:ext cx="7162800" cy="47448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  <a:tabLst>
                <a:tab pos="1871345" algn="l"/>
              </a:tabLst>
            </a:pPr>
            <a:r>
              <a:rPr lang="ru-RU" sz="3000" b="1" spc="-20" dirty="0">
                <a:solidFill>
                  <a:schemeClr val="bg1"/>
                </a:solidFill>
                <a:latin typeface="Euclid Circular B SemiBold"/>
                <a:cs typeface="Euclid Circular B SemiBold"/>
              </a:rPr>
              <a:t>Пространство и </a:t>
            </a:r>
            <a:r>
              <a:rPr lang="ru-RU" sz="3000" b="1" spc="-20" dirty="0" err="1">
                <a:solidFill>
                  <a:schemeClr val="bg1"/>
                </a:solidFill>
                <a:latin typeface="Euclid Circular B SemiBold"/>
                <a:cs typeface="Euclid Circular B SemiBold"/>
              </a:rPr>
              <a:t>брендинг</a:t>
            </a:r>
            <a:endParaRPr sz="3000" dirty="0">
              <a:solidFill>
                <a:schemeClr val="bg1"/>
              </a:solidFill>
              <a:latin typeface="Euclid Circular B SemiBold"/>
              <a:cs typeface="Euclid Circular B SemiBold"/>
            </a:endParaRPr>
          </a:p>
        </p:txBody>
      </p:sp>
      <p:sp>
        <p:nvSpPr>
          <p:cNvPr id="34" name="object 8"/>
          <p:cNvSpPr txBox="1"/>
          <p:nvPr/>
        </p:nvSpPr>
        <p:spPr>
          <a:xfrm>
            <a:off x="609600" y="1686113"/>
            <a:ext cx="7848600" cy="1718547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algn="just">
              <a:lnSpc>
                <a:spcPct val="114000"/>
              </a:lnSpc>
              <a:buClr>
                <a:schemeClr val="accent6"/>
              </a:buClr>
            </a:pPr>
            <a:r>
              <a:rPr lang="ru-RU" sz="1400" b="1" dirty="0">
                <a:solidFill>
                  <a:srgbClr val="2B1262"/>
                </a:solidFill>
                <a:latin typeface="+mn-lt"/>
                <a:cs typeface="Euclid Circular B SemiBold"/>
              </a:rPr>
              <a:t>Часть помещения, в отдельном здании школы, площадью 35 м2, которое находится в одном из крупных сёл муниципалитета.</a:t>
            </a:r>
          </a:p>
          <a:p>
            <a:pPr algn="just">
              <a:lnSpc>
                <a:spcPct val="114000"/>
              </a:lnSpc>
              <a:buClr>
                <a:schemeClr val="accent6"/>
              </a:buClr>
            </a:pPr>
            <a:r>
              <a:rPr lang="ru-RU" sz="1400" b="1" dirty="0">
                <a:solidFill>
                  <a:srgbClr val="2B1262"/>
                </a:solidFill>
                <a:latin typeface="+mn-lt"/>
                <a:cs typeface="Euclid Circular B SemiBold"/>
              </a:rPr>
              <a:t>При поддержке Администрации </a:t>
            </a:r>
            <a:r>
              <a:rPr lang="ru-RU" sz="1400" b="1" dirty="0" err="1">
                <a:solidFill>
                  <a:srgbClr val="2B1262"/>
                </a:solidFill>
                <a:latin typeface="+mn-lt"/>
                <a:cs typeface="Euclid Circular B SemiBold"/>
              </a:rPr>
              <a:t>Шадринского</a:t>
            </a:r>
            <a:r>
              <a:rPr lang="ru-RU" sz="1400" b="1" dirty="0">
                <a:solidFill>
                  <a:srgbClr val="2B1262"/>
                </a:solidFill>
                <a:latin typeface="+mn-lt"/>
                <a:cs typeface="Euclid Circular B SemiBold"/>
              </a:rPr>
              <a:t> муниципального округа будет осуществлен косметический ремонт, произведена закупка мебели.</a:t>
            </a:r>
          </a:p>
          <a:p>
            <a:pPr algn="just">
              <a:lnSpc>
                <a:spcPct val="114000"/>
              </a:lnSpc>
              <a:buClr>
                <a:schemeClr val="accent6"/>
              </a:buClr>
            </a:pPr>
            <a:r>
              <a:rPr lang="ru-RU" sz="1400" b="1" dirty="0">
                <a:solidFill>
                  <a:srgbClr val="2B1262"/>
                </a:solidFill>
                <a:latin typeface="+mn-lt"/>
                <a:cs typeface="Euclid Circular B SemiBold"/>
              </a:rPr>
              <a:t>Зонально будет распределено:</a:t>
            </a:r>
          </a:p>
          <a:p>
            <a:pPr indent="-171450" algn="just">
              <a:lnSpc>
                <a:spcPct val="114000"/>
              </a:lnSpc>
              <a:buClr>
                <a:schemeClr val="accent6"/>
              </a:buClr>
              <a:buFont typeface="Wingdings" pitchFamily="2" charset="2"/>
              <a:buChar char="ü"/>
            </a:pPr>
            <a:r>
              <a:rPr lang="ru-RU" sz="1400" b="1" dirty="0">
                <a:solidFill>
                  <a:srgbClr val="2B1262"/>
                </a:solidFill>
                <a:latin typeface="+mn-lt"/>
                <a:cs typeface="Euclid Circular B SemiBold"/>
              </a:rPr>
              <a:t>Образовательная зона </a:t>
            </a:r>
          </a:p>
          <a:p>
            <a:pPr indent="-171450" algn="just">
              <a:lnSpc>
                <a:spcPct val="114000"/>
              </a:lnSpc>
              <a:buClr>
                <a:schemeClr val="accent6"/>
              </a:buClr>
              <a:buFont typeface="Wingdings" pitchFamily="2" charset="2"/>
              <a:buChar char="ü"/>
            </a:pPr>
            <a:r>
              <a:rPr lang="ru-RU" sz="1400" b="1" dirty="0">
                <a:solidFill>
                  <a:srgbClr val="2B1262"/>
                </a:solidFill>
                <a:latin typeface="+mn-lt"/>
                <a:cs typeface="Euclid Circular B SemiBold"/>
              </a:rPr>
              <a:t>Зона для </a:t>
            </a:r>
            <a:r>
              <a:rPr lang="ru-RU" sz="1400" b="1" dirty="0" err="1">
                <a:solidFill>
                  <a:srgbClr val="2B1262"/>
                </a:solidFill>
                <a:latin typeface="+mn-lt"/>
                <a:cs typeface="Euclid Circular B SemiBold"/>
              </a:rPr>
              <a:t>коворкинга</a:t>
            </a:r>
            <a:r>
              <a:rPr lang="ru-RU" sz="1400" b="1" dirty="0">
                <a:solidFill>
                  <a:srgbClr val="2B1262"/>
                </a:solidFill>
                <a:latin typeface="+mn-lt"/>
                <a:cs typeface="Euclid Circular B SemiBold"/>
              </a:rPr>
              <a:t>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12426</TotalTime>
  <Words>616</Words>
  <Application>Microsoft Office PowerPoint</Application>
  <PresentationFormat>Экран (16:9)</PresentationFormat>
  <Paragraphs>109</Paragraphs>
  <Slides>8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5" baseType="lpstr">
      <vt:lpstr>Arial</vt:lpstr>
      <vt:lpstr>Calibri</vt:lpstr>
      <vt:lpstr>Euclid Circular B</vt:lpstr>
      <vt:lpstr>Euclid Circular B Medium</vt:lpstr>
      <vt:lpstr>Euclid Circular B SemiBold</vt:lpstr>
      <vt:lpstr>Wingdings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Арина</dc:creator>
  <cp:lastModifiedBy>uFox</cp:lastModifiedBy>
  <cp:revision>198</cp:revision>
  <cp:lastPrinted>2023-05-25T03:58:56Z</cp:lastPrinted>
  <dcterms:created xsi:type="dcterms:W3CDTF">2023-03-13T00:14:48Z</dcterms:created>
  <dcterms:modified xsi:type="dcterms:W3CDTF">2023-07-13T09:40:18Z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2023-02-15T00:00:00Z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2023-03-13T00:00:00Z</vt:filetime>
  </property>
</Properties>
</file>