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313" r:id="rId3"/>
    <p:sldId id="312" r:id="rId4"/>
    <p:sldId id="314" r:id="rId5"/>
    <p:sldId id="305" r:id="rId6"/>
    <p:sldId id="258" r:id="rId7"/>
    <p:sldId id="257" r:id="rId8"/>
    <p:sldId id="260" r:id="rId9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B1262"/>
    <a:srgbClr val="BB1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Темный стиль 1 —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80" autoAdjust="0"/>
    <p:restoredTop sz="93979" autoAdjust="0"/>
  </p:normalViewPr>
  <p:slideViewPr>
    <p:cSldViewPr>
      <p:cViewPr varScale="1">
        <p:scale>
          <a:sx n="112" d="100"/>
          <a:sy n="112" d="100"/>
        </p:scale>
        <p:origin x="922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0B8F7-2BAA-4E4D-AE7F-5968E538E3BA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D483B-5339-40F4-9415-84D59E645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520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D483B-5339-40F4-9415-84D59E64585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66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2B12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73379" y="1850263"/>
            <a:ext cx="7597241" cy="13423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2B1262"/>
                </a:solidFill>
                <a:latin typeface="Euclid Circular B"/>
                <a:cs typeface="Euclid Circular B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Euclid Circular B SemiBold"/>
                <a:cs typeface="Euclid Circular B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Euclid Circular B Medium"/>
                <a:cs typeface="Euclid Circular B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2B1262"/>
                </a:solidFill>
                <a:latin typeface="Euclid Circular B"/>
                <a:cs typeface="Euclid Circular B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Euclid Circular B SemiBold"/>
                <a:cs typeface="Euclid Circular B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2B1262"/>
                </a:solidFill>
                <a:latin typeface="Euclid Circular B"/>
                <a:cs typeface="Euclid Circular B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Euclid Circular B SemiBold"/>
                <a:cs typeface="Euclid Circular B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2B1262"/>
                </a:solidFill>
                <a:latin typeface="Euclid Circular B"/>
                <a:cs typeface="Euclid Circular B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61859" y="214884"/>
            <a:ext cx="1746503" cy="174497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4165091"/>
            <a:ext cx="9144000" cy="978535"/>
          </a:xfrm>
          <a:custGeom>
            <a:avLst/>
            <a:gdLst/>
            <a:ahLst/>
            <a:cxnLst/>
            <a:rect l="l" t="t" r="r" b="b"/>
            <a:pathLst>
              <a:path w="9144000" h="978535">
                <a:moveTo>
                  <a:pt x="9144000" y="0"/>
                </a:moveTo>
                <a:lnTo>
                  <a:pt x="0" y="0"/>
                </a:lnTo>
                <a:lnTo>
                  <a:pt x="0" y="978408"/>
                </a:lnTo>
                <a:lnTo>
                  <a:pt x="9144000" y="978408"/>
                </a:lnTo>
                <a:lnTo>
                  <a:pt x="9144000" y="0"/>
                </a:lnTo>
                <a:close/>
              </a:path>
            </a:pathLst>
          </a:custGeom>
          <a:solidFill>
            <a:srgbClr val="2B126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48143" y="2136648"/>
            <a:ext cx="1744979" cy="174497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2B1262"/>
                </a:solidFill>
                <a:latin typeface="Euclid Circular B"/>
                <a:cs typeface="Euclid Circular B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0822" y="138811"/>
            <a:ext cx="5442585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Euclid Circular B SemiBold"/>
                <a:cs typeface="Euclid Circular B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8131" y="2401316"/>
            <a:ext cx="7760970" cy="1068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Euclid Circular B Medium"/>
                <a:cs typeface="Euclid Circular B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46819" y="4843983"/>
            <a:ext cx="254634" cy="203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2B1262"/>
                </a:solidFill>
                <a:latin typeface="Euclid Circular B"/>
                <a:cs typeface="Euclid Circular B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bro.ru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443112" y="895351"/>
            <a:ext cx="5043288" cy="4007822"/>
          </a:xfrm>
          <a:prstGeom prst="roundRect">
            <a:avLst>
              <a:gd name="adj" fmla="val 543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2916" y="1034236"/>
            <a:ext cx="4800600" cy="470714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object 2"/>
          <p:cNvSpPr txBox="1"/>
          <p:nvPr/>
        </p:nvSpPr>
        <p:spPr>
          <a:xfrm>
            <a:off x="1905000" y="273043"/>
            <a:ext cx="3691861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>
                <a:solidFill>
                  <a:srgbClr val="FFFFFF"/>
                </a:solidFill>
                <a:latin typeface="Euclid Circular B SemiBold"/>
                <a:cs typeface="Euclid Circular B SemiBold"/>
              </a:rPr>
              <a:t>Знакомство</a:t>
            </a:r>
            <a:endParaRPr sz="3000" dirty="0">
              <a:latin typeface="Euclid Circular B SemiBold"/>
              <a:cs typeface="Euclid Circular B SemiBold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34" y="361950"/>
            <a:ext cx="1039266" cy="385582"/>
          </a:xfrm>
          <a:prstGeom prst="rect">
            <a:avLst/>
          </a:prstGeom>
        </p:spPr>
      </p:pic>
      <p:sp>
        <p:nvSpPr>
          <p:cNvPr id="14" name="object 8"/>
          <p:cNvSpPr txBox="1"/>
          <p:nvPr/>
        </p:nvSpPr>
        <p:spPr>
          <a:xfrm>
            <a:off x="609600" y="1066717"/>
            <a:ext cx="4343400" cy="31014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ru-RU" sz="1050" b="1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Наименование организации: МБУ ДО «Детско – юношеский Центр» </a:t>
            </a: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ru-RU" sz="1050" b="1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ru-RU" sz="1050" b="1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Фактический адрес: Курганская область </a:t>
            </a:r>
            <a:r>
              <a:rPr lang="ru-RU" sz="1050" b="1" dirty="0" err="1">
                <a:solidFill>
                  <a:srgbClr val="2B1262"/>
                </a:solidFill>
                <a:latin typeface="Euclid Circular B SemiBold"/>
                <a:cs typeface="Euclid Circular B SemiBold"/>
              </a:rPr>
              <a:t>Шадринский</a:t>
            </a: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 район село </a:t>
            </a:r>
            <a:r>
              <a:rPr lang="ru-RU" sz="1050" b="1" dirty="0" err="1">
                <a:solidFill>
                  <a:srgbClr val="2B1262"/>
                </a:solidFill>
                <a:latin typeface="Euclid Circular B SemiBold"/>
                <a:cs typeface="Euclid Circular B SemiBold"/>
              </a:rPr>
              <a:t>Погорелка</a:t>
            </a: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 ул. Северная д.15 </a:t>
            </a: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ru-RU" sz="1050" b="1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Социальные сети организации: 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</a:pP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       Сообщество в </a:t>
            </a:r>
            <a:r>
              <a:rPr lang="ru-RU" sz="1050" b="1" dirty="0" err="1">
                <a:solidFill>
                  <a:srgbClr val="2B1262"/>
                </a:solidFill>
                <a:latin typeface="Euclid Circular B SemiBold"/>
                <a:cs typeface="Euclid Circular B SemiBold"/>
              </a:rPr>
              <a:t>Вконтакте</a:t>
            </a: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: </a:t>
            </a:r>
            <a:r>
              <a:rPr lang="en-US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https://vk.com/pogorelkaddt</a:t>
            </a:r>
            <a:endParaRPr lang="ru-RU" sz="1050" b="1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ru-RU" sz="1050" b="1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84150" indent="-171450"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Площадь вашего помещения:  80,1 </a:t>
            </a: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ru-RU" sz="1050" b="1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Лидер команды: Жданова Татьяна Алексеевна </a:t>
            </a: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ru-RU" sz="1050" b="1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Наименование основного вида деятельности согласно ОКВЭД:  дополнительное образование детей и взрослых </a:t>
            </a: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ru-RU" sz="1050" b="1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ru-RU" sz="1050" b="1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7" t="6897" r="12069" b="5172"/>
          <a:stretch/>
        </p:blipFill>
        <p:spPr>
          <a:xfrm>
            <a:off x="5715000" y="1123950"/>
            <a:ext cx="3200400" cy="3886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bject 2"/>
          <p:cNvSpPr txBox="1"/>
          <p:nvPr/>
        </p:nvSpPr>
        <p:spPr>
          <a:xfrm>
            <a:off x="1048483" y="653121"/>
            <a:ext cx="182880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Цели</a:t>
            </a:r>
            <a:endParaRPr sz="3000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</p:txBody>
      </p:sp>
      <p:pic>
        <p:nvPicPr>
          <p:cNvPr id="49" name="Рисунок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34" y="361950"/>
            <a:ext cx="1039266" cy="385582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513376" y="1276410"/>
            <a:ext cx="7878884" cy="1240134"/>
          </a:xfrm>
          <a:prstGeom prst="roundRect">
            <a:avLst>
              <a:gd name="adj" fmla="val 9594"/>
            </a:avLst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object 8"/>
          <p:cNvSpPr txBox="1"/>
          <p:nvPr/>
        </p:nvSpPr>
        <p:spPr>
          <a:xfrm>
            <a:off x="637203" y="1291970"/>
            <a:ext cx="7631230" cy="12445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400" b="1" dirty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Чем занимается ваша организация?</a:t>
            </a:r>
          </a:p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100" b="1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Детско-юношеский  Центр осуществляет  деятельность, непосредственно направленную на реализацию программ дополнительного образования по следующим направленностям:</a:t>
            </a:r>
          </a:p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100" b="1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       -физкультурно-спортивной;</a:t>
            </a:r>
          </a:p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100" b="1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       -туристско-краеведческой;</a:t>
            </a:r>
          </a:p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100" b="1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       -социально-гуманитарной.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7926" y="3546682"/>
            <a:ext cx="7878080" cy="1495423"/>
          </a:xfrm>
          <a:prstGeom prst="roundRect">
            <a:avLst>
              <a:gd name="adj" fmla="val 9594"/>
            </a:avLst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object 8"/>
          <p:cNvSpPr txBox="1"/>
          <p:nvPr/>
        </p:nvSpPr>
        <p:spPr>
          <a:xfrm>
            <a:off x="637203" y="3624264"/>
            <a:ext cx="6673687" cy="10393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400" b="1" dirty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Чем бы занимался ваш </a:t>
            </a:r>
            <a:r>
              <a:rPr lang="ru-RU" sz="1400" b="1" dirty="0" err="1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Добро.Центр</a:t>
            </a:r>
            <a:r>
              <a:rPr lang="ru-RU" sz="1400" b="1" dirty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?</a:t>
            </a:r>
          </a:p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100" b="1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Привлечению граждан к добровольческой деятельности, координацией  работы волонтерских отрядов, оказывал помощь в разработке и реализации социальных проектов по различным направлениям добровольчества.</a:t>
            </a:r>
          </a:p>
          <a:p>
            <a:pPr marL="12700">
              <a:lnSpc>
                <a:spcPts val="1600"/>
              </a:lnSpc>
              <a:buClr>
                <a:schemeClr val="accent6"/>
              </a:buClr>
            </a:pPr>
            <a:endParaRPr lang="ru-RU" sz="1050" b="1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7926" y="2619970"/>
            <a:ext cx="7878080" cy="813039"/>
          </a:xfrm>
          <a:prstGeom prst="roundRect">
            <a:avLst>
              <a:gd name="adj" fmla="val 9594"/>
            </a:avLst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object 8"/>
          <p:cNvSpPr txBox="1"/>
          <p:nvPr/>
        </p:nvSpPr>
        <p:spPr>
          <a:xfrm>
            <a:off x="637203" y="2733411"/>
            <a:ext cx="7592397" cy="8342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400" b="1" dirty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Зачем вам </a:t>
            </a:r>
            <a:r>
              <a:rPr lang="ru-RU" sz="1400" b="1" dirty="0" err="1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Добро.Центр</a:t>
            </a:r>
            <a:r>
              <a:rPr lang="ru-RU" sz="1400" b="1" dirty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? </a:t>
            </a:r>
          </a:p>
          <a:p>
            <a:pPr marL="12700" marR="0" lvl="0" indent="0" defTabSz="91440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>
                <a:srgbClr val="F79646"/>
              </a:buClr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uclid Circular B SemiBold"/>
                <a:cs typeface="Euclid Circular B SemiBold"/>
              </a:rPr>
              <a:t>Нашей целью является  вовлечь как можно больше людей </a:t>
            </a:r>
            <a:r>
              <a:rPr kumimoji="0" lang="ru-RU" sz="11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uclid Circular B SemiBold"/>
                <a:cs typeface="Euclid Circular B SemiBold"/>
              </a:rPr>
              <a:t>Шадринского</a:t>
            </a: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uclid Circular B SemiBold"/>
                <a:cs typeface="Euclid Circular B SemiBold"/>
              </a:rPr>
              <a:t> муниципального округа  в добровольческую деятельность. </a:t>
            </a:r>
            <a:endParaRPr kumimoji="0" lang="ru-RU" sz="105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Euclid Circular B SemiBold"/>
              <a:cs typeface="Euclid Circular B SemiBold"/>
            </a:endParaRPr>
          </a:p>
          <a:p>
            <a:pPr marL="12700">
              <a:lnSpc>
                <a:spcPts val="1600"/>
              </a:lnSpc>
              <a:buClr>
                <a:schemeClr val="accent6"/>
              </a:buClr>
            </a:pPr>
            <a:endParaRPr lang="ru-RU" sz="1400" b="1" dirty="0">
              <a:solidFill>
                <a:schemeClr val="accent6"/>
              </a:solidFill>
              <a:latin typeface="Euclid Circular B SemiBold"/>
              <a:cs typeface="Euclid Circular B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021732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-1761"/>
            <a:ext cx="9296400" cy="523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61950"/>
            <a:ext cx="1039266" cy="385583"/>
          </a:xfrm>
          <a:prstGeom prst="rect">
            <a:avLst/>
          </a:prstGeom>
        </p:spPr>
      </p:pic>
      <p:sp>
        <p:nvSpPr>
          <p:cNvPr id="7" name="object 2"/>
          <p:cNvSpPr txBox="1"/>
          <p:nvPr/>
        </p:nvSpPr>
        <p:spPr>
          <a:xfrm>
            <a:off x="1752600" y="279456"/>
            <a:ext cx="678180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Пакет </a:t>
            </a:r>
            <a:r>
              <a:rPr lang="ru-RU" sz="3000" b="1" u="sng" spc="-20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«Стандарт»</a:t>
            </a:r>
            <a:endParaRPr sz="3000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93078" y="1252640"/>
            <a:ext cx="4343399" cy="1584775"/>
          </a:xfrm>
          <a:prstGeom prst="roundRect">
            <a:avLst>
              <a:gd name="adj" fmla="val 543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object 8"/>
          <p:cNvSpPr txBox="1"/>
          <p:nvPr/>
        </p:nvSpPr>
        <p:spPr>
          <a:xfrm>
            <a:off x="533400" y="1409918"/>
            <a:ext cx="4020349" cy="12702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400" b="1" dirty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Базовые сервисы:</a:t>
            </a:r>
            <a:endParaRPr lang="ru-RU" sz="1400" b="1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2700">
              <a:lnSpc>
                <a:spcPts val="1400"/>
              </a:lnSpc>
              <a:buClr>
                <a:schemeClr val="accent6"/>
              </a:buClr>
            </a:pPr>
            <a:endParaRPr lang="ru-RU" sz="1400" b="1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1. Информирование граждан и организаторов</a:t>
            </a:r>
          </a:p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2. Анкетирование граждан через Платформу </a:t>
            </a: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  <a:hlinkClick r:id="rId3"/>
              </a:rPr>
              <a:t>ДОБРО.РФ</a:t>
            </a:r>
            <a:endParaRPr lang="ru-RU" sz="1050" b="1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3. Консультация по работе с Платформой </a:t>
            </a: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  <a:hlinkClick r:id="rId3"/>
              </a:rPr>
              <a:t>ДОБРО.РФ</a:t>
            </a:r>
            <a:endParaRPr lang="ru-RU" sz="1050" b="1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4. Помощь в подборе проектов и мероприятий</a:t>
            </a:r>
          </a:p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5. Консультирование граждан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953000" y="1137522"/>
            <a:ext cx="3962400" cy="3692815"/>
          </a:xfrm>
          <a:prstGeom prst="roundRect">
            <a:avLst>
              <a:gd name="adj" fmla="val 188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object 8"/>
          <p:cNvSpPr txBox="1"/>
          <p:nvPr/>
        </p:nvSpPr>
        <p:spPr>
          <a:xfrm>
            <a:off x="5105401" y="1007106"/>
            <a:ext cx="3639349" cy="395364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14000"/>
              </a:lnSpc>
              <a:buClr>
                <a:schemeClr val="accent6"/>
              </a:buClr>
            </a:pPr>
            <a:endParaRPr lang="ru-RU" sz="1400" b="1" dirty="0">
              <a:solidFill>
                <a:srgbClr val="2B1262"/>
              </a:solidFill>
              <a:latin typeface="+mn-lt"/>
              <a:cs typeface="Euclid Circular B SemiBold"/>
            </a:endParaRPr>
          </a:p>
          <a:p>
            <a:pPr algn="l">
              <a:lnSpc>
                <a:spcPct val="114000"/>
              </a:lnSpc>
            </a:pPr>
            <a:r>
              <a:rPr lang="ru-RU" sz="1400" dirty="0">
                <a:solidFill>
                  <a:schemeClr val="accent4">
                    <a:lumMod val="50000"/>
                  </a:schemeClr>
                </a:solidFill>
                <a:latin typeface="+mn-lt"/>
                <a:cs typeface="Euclid Circular B SemiBold"/>
              </a:rPr>
              <a:t>1. </a:t>
            </a:r>
            <a:r>
              <a:rPr lang="ru-RU" sz="1400" b="1" i="0" dirty="0">
                <a:solidFill>
                  <a:schemeClr val="accent4">
                    <a:lumMod val="50000"/>
                  </a:schemeClr>
                </a:solidFill>
                <a:latin typeface="+mn-lt"/>
              </a:rPr>
              <a:t>Информировать граждан о развитии добровольчества, гражданских инициатив</a:t>
            </a:r>
          </a:p>
          <a:p>
            <a:pPr>
              <a:lnSpc>
                <a:spcPct val="114000"/>
              </a:lnSpc>
              <a:buClr>
                <a:schemeClr val="accent6"/>
              </a:buClr>
            </a:pPr>
            <a:endParaRPr lang="ru-RU" sz="1400" b="1" dirty="0">
              <a:solidFill>
                <a:srgbClr val="2B1262"/>
              </a:solidFill>
              <a:latin typeface="Calibri" panose="020F0502020204030204" pitchFamily="34" charset="0"/>
              <a:cs typeface="Euclid Circular B SemiBold"/>
            </a:endParaRPr>
          </a:p>
          <a:p>
            <a:pPr>
              <a:lnSpc>
                <a:spcPct val="114000"/>
              </a:lnSpc>
              <a:buClr>
                <a:schemeClr val="accent6"/>
              </a:buClr>
            </a:pPr>
            <a:r>
              <a:rPr lang="ru-RU" sz="1400" b="1" dirty="0">
                <a:solidFill>
                  <a:srgbClr val="2B1262"/>
                </a:solidFill>
                <a:latin typeface="Calibri" panose="020F0502020204030204" pitchFamily="34" charset="0"/>
                <a:cs typeface="Euclid Circular B SemiBold"/>
              </a:rPr>
              <a:t>2. Наша команда ждет обучение, включая доступ к базе знаний эффективных практик</a:t>
            </a:r>
          </a:p>
          <a:p>
            <a:pPr>
              <a:lnSpc>
                <a:spcPct val="114000"/>
              </a:lnSpc>
              <a:buClr>
                <a:schemeClr val="accent6"/>
              </a:buClr>
            </a:pPr>
            <a:endParaRPr lang="ru-RU" sz="1400" b="1" dirty="0">
              <a:solidFill>
                <a:srgbClr val="2B1262"/>
              </a:solidFill>
              <a:latin typeface="Calibri" panose="020F0502020204030204" pitchFamily="34" charset="0"/>
              <a:cs typeface="Euclid Circular B SemiBold"/>
            </a:endParaRPr>
          </a:p>
          <a:p>
            <a:pPr>
              <a:lnSpc>
                <a:spcPct val="114000"/>
              </a:lnSpc>
              <a:buClr>
                <a:schemeClr val="accent6"/>
              </a:buClr>
            </a:pPr>
            <a:r>
              <a:rPr lang="ru-RU" sz="1400" b="1" dirty="0">
                <a:solidFill>
                  <a:srgbClr val="2B1262"/>
                </a:solidFill>
                <a:latin typeface="Calibri" panose="020F0502020204030204" pitchFamily="34" charset="0"/>
                <a:cs typeface="Euclid Circular B SemiBold"/>
              </a:rPr>
              <a:t>3. Повысить общественную значимость нашей организации </a:t>
            </a:r>
          </a:p>
          <a:p>
            <a:pPr>
              <a:lnSpc>
                <a:spcPct val="114000"/>
              </a:lnSpc>
              <a:buClr>
                <a:schemeClr val="accent6"/>
              </a:buClr>
            </a:pPr>
            <a:endParaRPr lang="ru-RU" sz="1400" b="1" dirty="0">
              <a:solidFill>
                <a:srgbClr val="2B1262"/>
              </a:solidFill>
              <a:latin typeface="Calibri" panose="020F0502020204030204" pitchFamily="34" charset="0"/>
              <a:cs typeface="Euclid Circular B SemiBold"/>
            </a:endParaRPr>
          </a:p>
          <a:p>
            <a:pPr>
              <a:lnSpc>
                <a:spcPct val="114000"/>
              </a:lnSpc>
              <a:buClr>
                <a:schemeClr val="accent6"/>
              </a:buClr>
            </a:pPr>
            <a:r>
              <a:rPr lang="ru-RU" sz="1400" b="1" dirty="0">
                <a:solidFill>
                  <a:srgbClr val="2B1262"/>
                </a:solidFill>
                <a:latin typeface="Calibri" panose="020F0502020204030204" pitchFamily="34" charset="0"/>
                <a:cs typeface="Euclid Circular B SemiBold"/>
              </a:rPr>
              <a:t>4. Помощь в подборе проектов и мероприятий для волонтеров</a:t>
            </a:r>
          </a:p>
          <a:p>
            <a:pPr>
              <a:lnSpc>
                <a:spcPct val="114000"/>
              </a:lnSpc>
              <a:buClr>
                <a:schemeClr val="accent6"/>
              </a:buClr>
            </a:pPr>
            <a:endParaRPr lang="ru-RU" sz="1400" b="1" dirty="0">
              <a:solidFill>
                <a:srgbClr val="2B1262"/>
              </a:solidFill>
              <a:latin typeface="Calibri" panose="020F0502020204030204" pitchFamily="34" charset="0"/>
              <a:cs typeface="Euclid Circular B SemiBold"/>
            </a:endParaRPr>
          </a:p>
          <a:p>
            <a:pPr>
              <a:lnSpc>
                <a:spcPct val="114000"/>
              </a:lnSpc>
              <a:buClr>
                <a:schemeClr val="accent6"/>
              </a:buClr>
            </a:pPr>
            <a:r>
              <a:rPr lang="ru-RU" sz="1400" b="1" dirty="0">
                <a:solidFill>
                  <a:srgbClr val="2B1262"/>
                </a:solidFill>
                <a:latin typeface="Calibri" panose="020F0502020204030204" pitchFamily="34" charset="0"/>
                <a:cs typeface="Euclid Circular B SemiBold"/>
              </a:rPr>
              <a:t>5. Создать единую площадку для общения и обмена опытом среди добровольцев</a:t>
            </a:r>
          </a:p>
          <a:p>
            <a:pPr marL="12700">
              <a:lnSpc>
                <a:spcPts val="1000"/>
              </a:lnSpc>
              <a:buClr>
                <a:schemeClr val="accent6"/>
              </a:buClr>
            </a:pPr>
            <a:r>
              <a:rPr lang="ru-RU" sz="1050" b="1" dirty="0">
                <a:solidFill>
                  <a:srgbClr val="2B1262"/>
                </a:solidFill>
                <a:latin typeface="Calibri" panose="020F0502020204030204" pitchFamily="34" charset="0"/>
                <a:cs typeface="Euclid Circular B SemiBold"/>
              </a:rPr>
              <a:t> </a:t>
            </a:r>
          </a:p>
          <a:p>
            <a:pPr marL="12700">
              <a:lnSpc>
                <a:spcPts val="1000"/>
              </a:lnSpc>
              <a:buClr>
                <a:schemeClr val="accent6"/>
              </a:buClr>
            </a:pPr>
            <a:endParaRPr lang="ru-RU" sz="1050" b="1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4025885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-1761"/>
            <a:ext cx="9296400" cy="5238750"/>
          </a:xfrm>
          <a:prstGeom prst="rect">
            <a:avLst/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34" y="361950"/>
            <a:ext cx="1039266" cy="385582"/>
          </a:xfrm>
          <a:prstGeom prst="rect">
            <a:avLst/>
          </a:prstGeom>
        </p:spPr>
      </p:pic>
      <p:sp>
        <p:nvSpPr>
          <p:cNvPr id="30" name="object 2"/>
          <p:cNvSpPr txBox="1"/>
          <p:nvPr/>
        </p:nvSpPr>
        <p:spPr>
          <a:xfrm>
            <a:off x="2667000" y="273043"/>
            <a:ext cx="3962399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Целевая аудитория</a:t>
            </a:r>
            <a:endParaRPr sz="3000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graphicFrame>
        <p:nvGraphicFramePr>
          <p:cNvPr id="34" name="Таблица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640864"/>
              </p:ext>
            </p:extLst>
          </p:nvPr>
        </p:nvGraphicFramePr>
        <p:xfrm>
          <a:off x="762000" y="988246"/>
          <a:ext cx="8049666" cy="4008029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882312876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3611189064"/>
                    </a:ext>
                  </a:extLst>
                </a:gridCol>
                <a:gridCol w="2410866">
                  <a:extLst>
                    <a:ext uri="{9D8B030D-6E8A-4147-A177-3AD203B41FA5}">
                      <a16:colId xmlns:a16="http://schemas.microsoft.com/office/drawing/2014/main" val="2576594692"/>
                    </a:ext>
                  </a:extLst>
                </a:gridCol>
              </a:tblGrid>
              <a:tr h="472349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Целевая группа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Ее портрет (возраст, образование, увлечения)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Инструменты по работе</a:t>
                      </a:r>
                    </a:p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с данной целевой группой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517787"/>
                  </a:ext>
                </a:extLst>
              </a:tr>
              <a:tr h="975451">
                <a:tc>
                  <a:txBody>
                    <a:bodyPr/>
                    <a:lstStyle/>
                    <a:p>
                      <a:r>
                        <a:rPr lang="ru-RU" sz="1600" dirty="0"/>
                        <a:t>Дети</a:t>
                      </a:r>
                      <a:r>
                        <a:rPr lang="ru-RU" sz="1600" baseline="0" dirty="0"/>
                        <a:t> и подростки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8 – 18 лет</a:t>
                      </a:r>
                    </a:p>
                    <a:p>
                      <a:r>
                        <a:rPr lang="ru-RU" sz="1600" dirty="0"/>
                        <a:t>Обучающиеся в образовательных</a:t>
                      </a:r>
                      <a:r>
                        <a:rPr lang="ru-RU" sz="1600" baseline="0" dirty="0"/>
                        <a:t>  учреждениях Шадринского МО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Взаимодействие с руководителями школьных отрядов, с администрацией школы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947145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ru-RU" sz="1600" dirty="0"/>
                        <a:t>Работающая молодежь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20 – 35 лет (молодежь,</a:t>
                      </a:r>
                      <a:r>
                        <a:rPr lang="ru-RU" sz="1600" baseline="0" dirty="0"/>
                        <a:t> работающая в учреждениях Шадринского МО)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Взаимодействие</a:t>
                      </a:r>
                      <a:r>
                        <a:rPr lang="ru-RU" sz="1600" baseline="0" dirty="0"/>
                        <a:t> с образовательными организациями. Учреждениями культуры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97">
                <a:tc>
                  <a:txBody>
                    <a:bodyPr/>
                    <a:lstStyle/>
                    <a:p>
                      <a:r>
                        <a:rPr lang="ru-RU" sz="1600" dirty="0"/>
                        <a:t>Серебряные</a:t>
                      </a:r>
                      <a:r>
                        <a:rPr lang="ru-RU" sz="1600" baseline="0" dirty="0"/>
                        <a:t> волонтёры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Старше</a:t>
                      </a:r>
                      <a:r>
                        <a:rPr lang="ru-RU" sz="1600" baseline="0" dirty="0"/>
                        <a:t> 55 лет (активисты Совета ветеранов)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Взаимодействие с ЦСО№2, Советом ветеранов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9111"/>
                  </a:ext>
                </a:extLst>
              </a:tr>
              <a:tr h="374497">
                <a:tc>
                  <a:txBody>
                    <a:bodyPr/>
                    <a:lstStyle/>
                    <a:p>
                      <a:r>
                        <a:rPr lang="ru-RU" sz="1600" dirty="0"/>
                        <a:t>Волонтёры культуры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14- 45 лет (активиста сел,</a:t>
                      </a:r>
                      <a:r>
                        <a:rPr lang="ru-RU" sz="1600" baseline="0" dirty="0"/>
                        <a:t> участвующих в организации мероприятий)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Взаимодействие</a:t>
                      </a:r>
                      <a:r>
                        <a:rPr lang="ru-RU" sz="1600" baseline="0" dirty="0"/>
                        <a:t> с ОО. Учреждениями культуры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620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781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-1761"/>
            <a:ext cx="9296400" cy="5238750"/>
          </a:xfrm>
          <a:prstGeom prst="rect">
            <a:avLst/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34" y="361950"/>
            <a:ext cx="1039266" cy="385582"/>
          </a:xfrm>
          <a:prstGeom prst="rect">
            <a:avLst/>
          </a:prstGeom>
        </p:spPr>
      </p:pic>
      <p:sp>
        <p:nvSpPr>
          <p:cNvPr id="30" name="object 2"/>
          <p:cNvSpPr txBox="1"/>
          <p:nvPr/>
        </p:nvSpPr>
        <p:spPr>
          <a:xfrm>
            <a:off x="5715000" y="273043"/>
            <a:ext cx="3962399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Сообщество</a:t>
            </a:r>
            <a:endParaRPr sz="3000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graphicFrame>
        <p:nvGraphicFramePr>
          <p:cNvPr id="34" name="Таблица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097297"/>
              </p:ext>
            </p:extLst>
          </p:nvPr>
        </p:nvGraphicFramePr>
        <p:xfrm>
          <a:off x="685800" y="1001332"/>
          <a:ext cx="8125868" cy="304227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882312876"/>
                    </a:ext>
                  </a:extLst>
                </a:gridCol>
                <a:gridCol w="5535068">
                  <a:extLst>
                    <a:ext uri="{9D8B030D-6E8A-4147-A177-3AD203B41FA5}">
                      <a16:colId xmlns:a16="http://schemas.microsoft.com/office/drawing/2014/main" val="3611189064"/>
                    </a:ext>
                  </a:extLst>
                </a:gridCol>
              </a:tblGrid>
              <a:tr h="573390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Сообщество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Взаимодействие</a:t>
                      </a:r>
                      <a:r>
                        <a:rPr lang="ru-RU" sz="1200" b="0" i="0" u="none" strike="noStrike" baseline="0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 с сообществом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517787"/>
                  </a:ext>
                </a:extLst>
              </a:tr>
              <a:tr h="434701">
                <a:tc>
                  <a:txBody>
                    <a:bodyPr/>
                    <a:lstStyle/>
                    <a:p>
                      <a:r>
                        <a:rPr lang="ru-RU" sz="1600" dirty="0"/>
                        <a:t>Волонтерские отряды (Образовательные организации, учреждения</a:t>
                      </a:r>
                      <a:r>
                        <a:rPr lang="ru-RU" sz="1600" baseline="0" dirty="0"/>
                        <a:t> культуры)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Аккумуляция работы волонтеров: предоставление вакансий, консультирование, обучение, сопровождение, поддержка инициатив, выстраивание взаимодействия между НКО, властью и СМИ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701">
                <a:tc>
                  <a:txBody>
                    <a:bodyPr/>
                    <a:lstStyle/>
                    <a:p>
                      <a:r>
                        <a:rPr lang="ru-RU" sz="1600" dirty="0"/>
                        <a:t>Совет ветеранов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Координация</a:t>
                      </a:r>
                      <a:r>
                        <a:rPr lang="ru-RU" sz="1600" baseline="0" dirty="0"/>
                        <a:t> волонтёров для помощи пожилым людям, оставшимся без попечения родственников и </a:t>
                      </a:r>
                      <a:r>
                        <a:rPr lang="ru-RU" sz="1600" baseline="0" dirty="0" err="1"/>
                        <a:t>т.п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947145"/>
                  </a:ext>
                </a:extLst>
              </a:tr>
              <a:tr h="434701">
                <a:tc>
                  <a:txBody>
                    <a:bodyPr/>
                    <a:lstStyle/>
                    <a:p>
                      <a:r>
                        <a:rPr lang="ru-RU" sz="1600" dirty="0"/>
                        <a:t>Боевое братство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Совместное</a:t>
                      </a:r>
                      <a:r>
                        <a:rPr lang="ru-RU" sz="1600" baseline="0" dirty="0"/>
                        <a:t> проведение акций, мероприятий направленные на гражданско – патриотическое воспитания детей и молодёжи 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9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97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bject 2"/>
          <p:cNvSpPr txBox="1"/>
          <p:nvPr/>
        </p:nvSpPr>
        <p:spPr>
          <a:xfrm>
            <a:off x="2209800" y="317496"/>
            <a:ext cx="182880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Команда</a:t>
            </a:r>
            <a:endParaRPr sz="3000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</p:txBody>
      </p:sp>
      <p:pic>
        <p:nvPicPr>
          <p:cNvPr id="49" name="Рисунок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34" y="361950"/>
            <a:ext cx="1039266" cy="385582"/>
          </a:xfrm>
          <a:prstGeom prst="rect">
            <a:avLst/>
          </a:prstGeom>
        </p:spPr>
      </p:pic>
      <p:graphicFrame>
        <p:nvGraphicFramePr>
          <p:cNvPr id="55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612025"/>
              </p:ext>
            </p:extLst>
          </p:nvPr>
        </p:nvGraphicFramePr>
        <p:xfrm>
          <a:off x="762000" y="1123950"/>
          <a:ext cx="8278266" cy="3877295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487067">
                  <a:extLst>
                    <a:ext uri="{9D8B030D-6E8A-4147-A177-3AD203B41FA5}">
                      <a16:colId xmlns:a16="http://schemas.microsoft.com/office/drawing/2014/main" val="2882312876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3611189064"/>
                    </a:ext>
                  </a:extLst>
                </a:gridCol>
                <a:gridCol w="3428999">
                  <a:extLst>
                    <a:ext uri="{9D8B030D-6E8A-4147-A177-3AD203B41FA5}">
                      <a16:colId xmlns:a16="http://schemas.microsoft.com/office/drawing/2014/main" val="2576594692"/>
                    </a:ext>
                  </a:extLst>
                </a:gridCol>
              </a:tblGrid>
              <a:tr h="615935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ФИО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Должность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Выполняемые задачи, за какие сервисы человек ответственен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517787"/>
                  </a:ext>
                </a:extLst>
              </a:tr>
              <a:tr h="92390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latin typeface="+mj-lt"/>
                        </a:rPr>
                        <a:t>Кокшарова</a:t>
                      </a:r>
                      <a:endParaRPr lang="ru-RU" sz="1400" dirty="0">
                        <a:latin typeface="+mj-lt"/>
                      </a:endParaRPr>
                    </a:p>
                    <a:p>
                      <a:pPr algn="ctr"/>
                      <a:r>
                        <a:rPr lang="ru-RU" sz="1400" dirty="0">
                          <a:latin typeface="+mj-lt"/>
                        </a:rPr>
                        <a:t>Ольга Александровна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+mj-lt"/>
                        </a:rPr>
                        <a:t>Координатор добровольческой</a:t>
                      </a:r>
                      <a:r>
                        <a:rPr lang="ru-RU" sz="1400" baseline="0" dirty="0">
                          <a:latin typeface="+mj-lt"/>
                        </a:rPr>
                        <a:t> деятельности Шадринского муниципального округа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+mj-lt"/>
                        </a:rPr>
                        <a:t>Аккумуляция волонтеров. Осуществляет взаимодействие с Администрацией муниципалитета, образовательными организациями,</a:t>
                      </a:r>
                      <a:r>
                        <a:rPr lang="ru-RU" sz="1400" baseline="0" dirty="0">
                          <a:latin typeface="+mj-lt"/>
                        </a:rPr>
                        <a:t> учреждениями культуры, общественными организациями</a:t>
                      </a:r>
                      <a:r>
                        <a:rPr lang="ru-RU" sz="1400" dirty="0">
                          <a:latin typeface="+mj-lt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947145"/>
                  </a:ext>
                </a:extLst>
              </a:tr>
              <a:tr h="92390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+mj-lt"/>
                        </a:rPr>
                        <a:t>Жданова </a:t>
                      </a:r>
                    </a:p>
                    <a:p>
                      <a:pPr algn="ctr"/>
                      <a:r>
                        <a:rPr lang="ru-RU" sz="1400" dirty="0">
                          <a:latin typeface="+mj-lt"/>
                        </a:rPr>
                        <a:t>Татьяна Алексеевна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+mj-lt"/>
                        </a:rPr>
                        <a:t>Руководитель </a:t>
                      </a:r>
                    </a:p>
                    <a:p>
                      <a:pPr algn="ctr"/>
                      <a:r>
                        <a:rPr lang="ru-RU" sz="1400" dirty="0" err="1">
                          <a:latin typeface="+mj-lt"/>
                        </a:rPr>
                        <a:t>ДоброЦентра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+mj-lt"/>
                        </a:rPr>
                        <a:t>Осуществляет взаимодействие с общеобразовательными организациями, учреждениями культуры, с иными организациями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716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+mj-lt"/>
                        </a:rPr>
                        <a:t>Степанова Юлия Александровна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+mj-lt"/>
                        </a:rPr>
                        <a:t>Специалист центра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+mj-lt"/>
                        </a:rPr>
                        <a:t>Информирует членов Волонтерского центра о мероприятиях центра, знакомит с обязанностями, техникой безопасности, </a:t>
                      </a:r>
                      <a:r>
                        <a:rPr lang="ru-RU" sz="1400" dirty="0" err="1">
                          <a:latin typeface="+mj-lt"/>
                        </a:rPr>
                        <a:t>дресс</a:t>
                      </a:r>
                      <a:r>
                        <a:rPr lang="ru-RU" sz="1400" dirty="0">
                          <a:latin typeface="+mj-lt"/>
                        </a:rPr>
                        <a:t>-кодом, правилами поведения в зависимости от специфики мероприятия;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91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Прямоугольник 56"/>
          <p:cNvSpPr/>
          <p:nvPr/>
        </p:nvSpPr>
        <p:spPr>
          <a:xfrm>
            <a:off x="0" y="0"/>
            <a:ext cx="9296400" cy="523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0" name="Рисунок 5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61950"/>
            <a:ext cx="1039266" cy="385583"/>
          </a:xfrm>
          <a:prstGeom prst="rect">
            <a:avLst/>
          </a:prstGeom>
        </p:spPr>
      </p:pic>
      <p:sp>
        <p:nvSpPr>
          <p:cNvPr id="63" name="object 2"/>
          <p:cNvSpPr txBox="1"/>
          <p:nvPr/>
        </p:nvSpPr>
        <p:spPr>
          <a:xfrm>
            <a:off x="1752600" y="220204"/>
            <a:ext cx="71628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Финансирование и организационная модель </a:t>
            </a:r>
            <a:r>
              <a:rPr lang="ru-RU" sz="3000" b="1" spc="-20" dirty="0" err="1">
                <a:solidFill>
                  <a:schemeClr val="bg1"/>
                </a:solidFill>
                <a:latin typeface="Euclid Circular B SemiBold"/>
                <a:cs typeface="Euclid Circular B SemiBold"/>
              </a:rPr>
              <a:t>Добро.Центра</a:t>
            </a:r>
            <a:endParaRPr sz="3000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002778"/>
              </p:ext>
            </p:extLst>
          </p:nvPr>
        </p:nvGraphicFramePr>
        <p:xfrm>
          <a:off x="533400" y="1687830"/>
          <a:ext cx="8157243" cy="2888005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2719081">
                  <a:extLst>
                    <a:ext uri="{9D8B030D-6E8A-4147-A177-3AD203B41FA5}">
                      <a16:colId xmlns:a16="http://schemas.microsoft.com/office/drawing/2014/main" val="491557576"/>
                    </a:ext>
                  </a:extLst>
                </a:gridCol>
                <a:gridCol w="2719081">
                  <a:extLst>
                    <a:ext uri="{9D8B030D-6E8A-4147-A177-3AD203B41FA5}">
                      <a16:colId xmlns:a16="http://schemas.microsoft.com/office/drawing/2014/main" val="689377150"/>
                    </a:ext>
                  </a:extLst>
                </a:gridCol>
                <a:gridCol w="2719081">
                  <a:extLst>
                    <a:ext uri="{9D8B030D-6E8A-4147-A177-3AD203B41FA5}">
                      <a16:colId xmlns:a16="http://schemas.microsoft.com/office/drawing/2014/main" val="2997061127"/>
                    </a:ext>
                  </a:extLst>
                </a:gridCol>
              </a:tblGrid>
              <a:tr h="693445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Источник финансирования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Для чего обращаемся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к этому источники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Что нужно сделать, чтобы получить финансирование?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51077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r>
                        <a:rPr lang="ru-RU" sz="1400" dirty="0"/>
                        <a:t>Местный бюджет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Организация работы </a:t>
                      </a:r>
                      <a:r>
                        <a:rPr lang="ru-RU" sz="1400" dirty="0" err="1"/>
                        <a:t>Добро.Центра</a:t>
                      </a:r>
                      <a:r>
                        <a:rPr lang="ru-RU" sz="1400" baseline="0" dirty="0"/>
                        <a:t>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+mj-lt"/>
                        </a:rPr>
                        <a:t>Внести изменения в программу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532505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r>
                        <a:rPr lang="ru-RU" sz="1400" dirty="0"/>
                        <a:t>Федеральный и областной</a:t>
                      </a:r>
                      <a:r>
                        <a:rPr lang="ru-RU" sz="1400" baseline="0" dirty="0"/>
                        <a:t> бюджет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Поддержка</a:t>
                      </a:r>
                      <a:r>
                        <a:rPr lang="ru-RU" sz="1400" baseline="0" dirty="0"/>
                        <a:t> инициатив  добровольцев. </a:t>
                      </a:r>
                    </a:p>
                    <a:p>
                      <a:r>
                        <a:rPr lang="ru-RU" sz="1400" dirty="0"/>
                        <a:t>Реализация проектов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+mj-lt"/>
                        </a:rPr>
                        <a:t>Участие в </a:t>
                      </a:r>
                      <a:r>
                        <a:rPr lang="ru-RU" sz="1400" dirty="0" err="1">
                          <a:latin typeface="+mj-lt"/>
                        </a:rPr>
                        <a:t>грантовых</a:t>
                      </a:r>
                      <a:r>
                        <a:rPr lang="ru-RU" sz="1400" dirty="0">
                          <a:latin typeface="+mj-lt"/>
                        </a:rPr>
                        <a:t> конкурсах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r>
                        <a:rPr lang="ru-RU" sz="1400" dirty="0"/>
                        <a:t>Спонсорская помощь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Поддержка </a:t>
                      </a:r>
                      <a:r>
                        <a:rPr lang="ru-RU" sz="1400" baseline="0" dirty="0"/>
                        <a:t>инициатив  добровольцев. </a:t>
                      </a:r>
                    </a:p>
                    <a:p>
                      <a:r>
                        <a:rPr lang="ru-RU" sz="1400" dirty="0"/>
                        <a:t>Реализация проектов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+mj-lt"/>
                        </a:rPr>
                        <a:t>Выстраивание партнерских взаимоотношений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-76200" y="-1761"/>
            <a:ext cx="9296400" cy="523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61950"/>
            <a:ext cx="1039266" cy="385583"/>
          </a:xfrm>
          <a:prstGeom prst="rect">
            <a:avLst/>
          </a:prstGeom>
        </p:spPr>
      </p:pic>
      <p:sp>
        <p:nvSpPr>
          <p:cNvPr id="32" name="Скругленный прямоугольник 31"/>
          <p:cNvSpPr/>
          <p:nvPr/>
        </p:nvSpPr>
        <p:spPr>
          <a:xfrm>
            <a:off x="457200" y="1581150"/>
            <a:ext cx="8229600" cy="1828800"/>
          </a:xfrm>
          <a:prstGeom prst="round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2B1262"/>
              </a:solidFill>
            </a:endParaRPr>
          </a:p>
        </p:txBody>
      </p:sp>
      <p:sp>
        <p:nvSpPr>
          <p:cNvPr id="33" name="object 2"/>
          <p:cNvSpPr txBox="1"/>
          <p:nvPr/>
        </p:nvSpPr>
        <p:spPr>
          <a:xfrm>
            <a:off x="457200" y="895350"/>
            <a:ext cx="716280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Пространство и </a:t>
            </a:r>
            <a:r>
              <a:rPr lang="ru-RU" sz="3000" b="1" spc="-20" dirty="0" err="1">
                <a:solidFill>
                  <a:schemeClr val="bg1"/>
                </a:solidFill>
                <a:latin typeface="Euclid Circular B SemiBold"/>
                <a:cs typeface="Euclid Circular B SemiBold"/>
              </a:rPr>
              <a:t>брендинг</a:t>
            </a:r>
            <a:endParaRPr sz="3000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34" name="object 8"/>
          <p:cNvSpPr txBox="1"/>
          <p:nvPr/>
        </p:nvSpPr>
        <p:spPr>
          <a:xfrm>
            <a:off x="609600" y="1686113"/>
            <a:ext cx="7848600" cy="171854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just">
              <a:lnSpc>
                <a:spcPct val="114000"/>
              </a:lnSpc>
              <a:buClr>
                <a:schemeClr val="accent6"/>
              </a:buClr>
            </a:pPr>
            <a:r>
              <a:rPr lang="ru-RU" sz="1400" b="1" dirty="0">
                <a:solidFill>
                  <a:srgbClr val="2B1262"/>
                </a:solidFill>
                <a:latin typeface="+mn-lt"/>
                <a:cs typeface="Euclid Circular B SemiBold"/>
              </a:rPr>
              <a:t>Часть помещения, в отдельном здании школы, площадью 35 м2, которое находится в одном из крупных сёл муниципалитета.</a:t>
            </a:r>
          </a:p>
          <a:p>
            <a:pPr algn="just">
              <a:lnSpc>
                <a:spcPct val="114000"/>
              </a:lnSpc>
              <a:buClr>
                <a:schemeClr val="accent6"/>
              </a:buClr>
            </a:pPr>
            <a:r>
              <a:rPr lang="ru-RU" sz="1400" b="1" dirty="0">
                <a:solidFill>
                  <a:srgbClr val="2B1262"/>
                </a:solidFill>
                <a:latin typeface="+mn-lt"/>
                <a:cs typeface="Euclid Circular B SemiBold"/>
              </a:rPr>
              <a:t>При поддержке Администрации </a:t>
            </a:r>
            <a:r>
              <a:rPr lang="ru-RU" sz="1400" b="1" dirty="0" err="1">
                <a:solidFill>
                  <a:srgbClr val="2B1262"/>
                </a:solidFill>
                <a:latin typeface="+mn-lt"/>
                <a:cs typeface="Euclid Circular B SemiBold"/>
              </a:rPr>
              <a:t>Шадринского</a:t>
            </a:r>
            <a:r>
              <a:rPr lang="ru-RU" sz="1400" b="1" dirty="0">
                <a:solidFill>
                  <a:srgbClr val="2B1262"/>
                </a:solidFill>
                <a:latin typeface="+mn-lt"/>
                <a:cs typeface="Euclid Circular B SemiBold"/>
              </a:rPr>
              <a:t> муниципального округа будет осуществлен косметический ремонт, произведена закупка мебели.</a:t>
            </a:r>
          </a:p>
          <a:p>
            <a:pPr algn="just">
              <a:lnSpc>
                <a:spcPct val="114000"/>
              </a:lnSpc>
              <a:buClr>
                <a:schemeClr val="accent6"/>
              </a:buClr>
            </a:pPr>
            <a:r>
              <a:rPr lang="ru-RU" sz="1400" b="1" dirty="0">
                <a:solidFill>
                  <a:srgbClr val="2B1262"/>
                </a:solidFill>
                <a:latin typeface="+mn-lt"/>
                <a:cs typeface="Euclid Circular B SemiBold"/>
              </a:rPr>
              <a:t>Зонально будет распределено:</a:t>
            </a:r>
          </a:p>
          <a:p>
            <a:pPr indent="-171450" algn="just">
              <a:lnSpc>
                <a:spcPct val="114000"/>
              </a:lnSpc>
              <a:buClr>
                <a:schemeClr val="accent6"/>
              </a:buClr>
              <a:buFont typeface="Wingdings" pitchFamily="2" charset="2"/>
              <a:buChar char="ü"/>
            </a:pPr>
            <a:r>
              <a:rPr lang="ru-RU" sz="1400" b="1" dirty="0">
                <a:solidFill>
                  <a:srgbClr val="2B1262"/>
                </a:solidFill>
                <a:latin typeface="+mn-lt"/>
                <a:cs typeface="Euclid Circular B SemiBold"/>
              </a:rPr>
              <a:t>Образовательная зона </a:t>
            </a:r>
          </a:p>
          <a:p>
            <a:pPr indent="-171450" algn="just">
              <a:lnSpc>
                <a:spcPct val="114000"/>
              </a:lnSpc>
              <a:buClr>
                <a:schemeClr val="accent6"/>
              </a:buClr>
              <a:buFont typeface="Wingdings" pitchFamily="2" charset="2"/>
              <a:buChar char="ü"/>
            </a:pPr>
            <a:r>
              <a:rPr lang="ru-RU" sz="1400" b="1" dirty="0">
                <a:solidFill>
                  <a:srgbClr val="2B1262"/>
                </a:solidFill>
                <a:latin typeface="+mn-lt"/>
                <a:cs typeface="Euclid Circular B SemiBold"/>
              </a:rPr>
              <a:t>Зона для </a:t>
            </a:r>
            <a:r>
              <a:rPr lang="ru-RU" sz="1400" b="1" dirty="0" err="1">
                <a:solidFill>
                  <a:srgbClr val="2B1262"/>
                </a:solidFill>
                <a:latin typeface="+mn-lt"/>
                <a:cs typeface="Euclid Circular B SemiBold"/>
              </a:rPr>
              <a:t>коворкинга</a:t>
            </a:r>
            <a:r>
              <a:rPr lang="ru-RU" sz="1400" b="1" dirty="0">
                <a:solidFill>
                  <a:srgbClr val="2B1262"/>
                </a:solidFill>
                <a:latin typeface="+mn-lt"/>
                <a:cs typeface="Euclid Circular B SemiBold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12426</TotalTime>
  <Words>616</Words>
  <Application>Microsoft Office PowerPoint</Application>
  <PresentationFormat>Экран (16:9)</PresentationFormat>
  <Paragraphs>109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Euclid Circular B</vt:lpstr>
      <vt:lpstr>Euclid Circular B Medium</vt:lpstr>
      <vt:lpstr>Euclid Circular B SemiBold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Арина</dc:creator>
  <cp:lastModifiedBy>uFox</cp:lastModifiedBy>
  <cp:revision>198</cp:revision>
  <cp:lastPrinted>2023-05-25T03:58:56Z</cp:lastPrinted>
  <dcterms:created xsi:type="dcterms:W3CDTF">2023-03-13T00:14:48Z</dcterms:created>
  <dcterms:modified xsi:type="dcterms:W3CDTF">2023-07-13T09:40:18Z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2023-03-13T00:00:00Z</vt:filetime>
  </property>
</Properties>
</file>