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2"/>
  </p:notesMasterIdLst>
  <p:handoutMasterIdLst>
    <p:handoutMasterId r:id="rId13"/>
  </p:handoutMasterIdLst>
  <p:sldIdLst>
    <p:sldId id="265" r:id="rId5"/>
    <p:sldId id="266" r:id="rId6"/>
    <p:sldId id="267" r:id="rId7"/>
    <p:sldId id="268" r:id="rId8"/>
    <p:sldId id="269" r:id="rId9"/>
    <p:sldId id="270" r:id="rId10"/>
    <p:sldId id="271" r:id="rId11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843" autoAdjust="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300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DDCB7EC-CEDA-42D5-8A0A-747B258F7B12}" type="datetime1">
              <a:rPr lang="ru-RU" smtClean="0"/>
              <a:t>05.02.2025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78FE58C-C1A6-4C4C-90C2-B7F5B0504B2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7BBAA-8962-46BE-8131-E6CE08071E10}" type="datetime1">
              <a:rPr lang="ru-RU" smtClean="0"/>
              <a:pPr/>
              <a:t>05.02.2025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10E1E9A-E921-4174-A0FC-51868D7AC568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188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5534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51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8682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1383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3644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2AAF71-7088-4082-A4B5-5D2286FF71AE}" type="datetime1">
              <a:rPr lang="ru-RU" noProof="0" smtClean="0"/>
              <a:t>05.02.2025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62100" y="1825625"/>
            <a:ext cx="9791700" cy="4351338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05DDED-C00D-420D-BCCC-88709E63D747}" type="datetime1">
              <a:rPr lang="ru-RU" noProof="0" smtClean="0"/>
              <a:t>05.02.2025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218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DCCF59-F12C-4B22-A0B5-0569E7EBF814}" type="datetime1">
              <a:rPr lang="ru-RU" noProof="0" smtClean="0"/>
              <a:t>05.02.2025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888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130E92-8550-4A93-A5ED-7A5CF78928CB}" type="datetime1">
              <a:rPr lang="ru-RU" noProof="0" smtClean="0"/>
              <a:t>05.02.2025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50B887-75E0-4C5B-AF37-E33049182621}" type="datetime1">
              <a:rPr lang="ru-RU" noProof="0" smtClean="0"/>
              <a:t>05.02.2025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41658" y="4589463"/>
            <a:ext cx="10105791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379668-2161-488D-96B8-6A859D0F15B4}" type="datetime1">
              <a:rPr lang="ru-RU" noProof="0" smtClean="0"/>
              <a:t>05.02.2025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676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939C50-7762-4792-95E1-E7874CF6E4AE}" type="datetime1">
              <a:rPr lang="ru-RU" noProof="0" smtClean="0"/>
              <a:t>05.02.2025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6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6210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9892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901220-6B3C-4719-8281-16AA8BA3EF64}" type="datetime1">
              <a:rPr lang="ru-RU" noProof="0" smtClean="0"/>
              <a:t>05.02.2025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316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D7245F-B3C7-4358-926A-1EE496656B67}" type="datetime1">
              <a:rPr lang="ru-RU" noProof="0" smtClean="0"/>
              <a:t>05.02.2025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105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D0A9D0-FD05-4374-8990-9A13D81CB546}" type="datetime1">
              <a:rPr lang="ru-RU" noProof="0" smtClean="0"/>
              <a:t>05.02.2025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151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8905" y="987425"/>
            <a:ext cx="5676483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970C57-C6EC-43E3-AE3A-40D83CDB2BD6}" type="datetime1">
              <a:rPr lang="ru-RU" noProof="0" smtClean="0"/>
              <a:t>05.02.2025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987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724B01-8CDF-43F1-A896-03E2F79CCBAE}" type="datetime1">
              <a:rPr lang="ru-RU" noProof="0" smtClean="0"/>
              <a:t>05.02.2025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193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C3194B10-7A25-4893-8C5C-B707DE59842E}" type="datetime1">
              <a:rPr lang="ru-RU" noProof="0" smtClean="0"/>
              <a:t>05.02.2025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1B7BAC7-FE87-40F6-AA24-4F4685D1B02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1942" y="2953327"/>
            <a:ext cx="9144000" cy="2387600"/>
          </a:xfrm>
        </p:spPr>
        <p:txBody>
          <a:bodyPr rtlCol="0">
            <a:normAutofit fontScale="90000"/>
          </a:bodyPr>
          <a:lstStyle/>
          <a:p>
            <a:r>
              <a:rPr lang="ru-RU" dirty="0"/>
              <a:t>Библиотека как площадка развития волонтерского движения в библиотеках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г. Салехарда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81942" y="85755"/>
            <a:ext cx="9144000" cy="1655762"/>
          </a:xfrm>
        </p:spPr>
        <p:txBody>
          <a:bodyPr rtlCol="0"/>
          <a:lstStyle/>
          <a:p>
            <a:pPr rtl="0"/>
            <a:r>
              <a:rPr lang="ru-RU" dirty="0" smtClean="0"/>
              <a:t>Муниципальное бюджетное учреждение культуры </a:t>
            </a:r>
          </a:p>
          <a:p>
            <a:pPr rtl="0"/>
            <a:r>
              <a:rPr lang="ru-RU" dirty="0" smtClean="0"/>
              <a:t>«Централизованная библиотечная система» г. Салехарда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342159" y="2534746"/>
            <a:ext cx="10347960" cy="1325563"/>
          </a:xfrm>
        </p:spPr>
        <p:txBody>
          <a:bodyPr rtlCol="0">
            <a:noAutofit/>
          </a:bodyPr>
          <a:lstStyle/>
          <a:p>
            <a:r>
              <a:rPr lang="ru-RU" sz="2800" dirty="0"/>
              <a:t>Библиотека сегодня – это удобная и уникальная площадка для развития волонтёрского движения, а также место для разного рода творческой деятельности, развития талантов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и </a:t>
            </a:r>
            <a:r>
              <a:rPr lang="ru-RU" sz="2800" dirty="0"/>
              <a:t>реализации инициатив, помощи и поддержки различных акций и событий.</a:t>
            </a:r>
          </a:p>
        </p:txBody>
      </p:sp>
    </p:spTree>
    <p:extLst>
      <p:ext uri="{BB962C8B-B14F-4D97-AF65-F5344CB8AC3E}">
        <p14:creationId xmlns:p14="http://schemas.microsoft.com/office/powerpoint/2010/main" val="236493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title="Макет заголовка и объектов с диаграммой"/>
          <p:cNvSpPr>
            <a:spLocks noGrp="1"/>
          </p:cNvSpPr>
          <p:nvPr>
            <p:ph type="title"/>
          </p:nvPr>
        </p:nvSpPr>
        <p:spPr>
          <a:xfrm>
            <a:off x="1542703" y="789074"/>
            <a:ext cx="9029700" cy="1325563"/>
          </a:xfrm>
        </p:spPr>
        <p:txBody>
          <a:bodyPr rtlCol="0">
            <a:normAutofit fontScale="90000"/>
          </a:bodyPr>
          <a:lstStyle/>
          <a:p>
            <a:r>
              <a:rPr lang="ru-RU" dirty="0"/>
              <a:t>Деятельность волонтеров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библиотеке: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387533" y="2506662"/>
            <a:ext cx="9791700" cy="3295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err="1"/>
              <a:t>Волонтерство</a:t>
            </a:r>
            <a:r>
              <a:rPr lang="ru-RU" sz="2000" dirty="0"/>
              <a:t> в библиотеке предоставляет молодежи возможность внести свой </a:t>
            </a:r>
            <a:r>
              <a:rPr lang="ru-RU" sz="2000" dirty="0" smtClean="0"/>
              <a:t>вклад </a:t>
            </a:r>
            <a:br>
              <a:rPr lang="ru-RU" sz="2000" dirty="0" smtClean="0"/>
            </a:br>
            <a:r>
              <a:rPr lang="ru-RU" sz="2000" dirty="0" smtClean="0"/>
              <a:t>в развитие культурной среды города. </a:t>
            </a:r>
          </a:p>
          <a:p>
            <a:pPr marL="0" indent="0">
              <a:buNone/>
            </a:pPr>
            <a:r>
              <a:rPr lang="ru-RU" sz="2000" dirty="0" smtClean="0"/>
              <a:t>Библиотеки могут предложить им различные задания, такие как организация мероприятий, содействие в проведении чтения с детьми, создание информационных материалов и многое другое. Волонтёры могут помогать в организации клубов и кружков, а также в проведении публичных мероприятий. Организовывать книжные выставки, тематические вечера, литературные конкурсы и другие мероприятия, которые будут интересны молодым людям.</a:t>
            </a:r>
          </a:p>
          <a:p>
            <a:pPr marL="0" indent="0">
              <a:buNone/>
            </a:pPr>
            <a:r>
              <a:rPr lang="ru-RU" sz="2000" dirty="0" smtClean="0"/>
              <a:t>Активно </a:t>
            </a:r>
            <a:r>
              <a:rPr lang="ru-RU" sz="2000" dirty="0"/>
              <a:t>принимать участие в разработке и реализации различных проектов и программ, нацеленных на привлечение молодежи к чтению и культурным мероприятиям. </a:t>
            </a:r>
          </a:p>
        </p:txBody>
      </p:sp>
    </p:spTree>
    <p:extLst>
      <p:ext uri="{BB962C8B-B14F-4D97-AF65-F5344CB8AC3E}">
        <p14:creationId xmlns:p14="http://schemas.microsoft.com/office/powerpoint/2010/main" val="312187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333" y="548006"/>
            <a:ext cx="9029700" cy="1325563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dirty="0" smtClean="0"/>
              <a:t>Плюсы волонтерской деятельности. Возраст 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6613638" y="2299451"/>
            <a:ext cx="4754880" cy="4351338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000" b="1" dirty="0" smtClean="0"/>
              <a:t>Волонтеры по возрасту: </a:t>
            </a:r>
          </a:p>
          <a:p>
            <a:r>
              <a:rPr lang="ru-RU" sz="2000" dirty="0" smtClean="0"/>
              <a:t>1</a:t>
            </a:r>
            <a:r>
              <a:rPr lang="ru-RU" sz="2000" dirty="0"/>
              <a:t>. до 18 лет, школьники; </a:t>
            </a:r>
            <a:endParaRPr lang="ru-RU" sz="2000" dirty="0" smtClean="0"/>
          </a:p>
          <a:p>
            <a:r>
              <a:rPr lang="ru-RU" sz="2000" dirty="0" smtClean="0"/>
              <a:t>2</a:t>
            </a:r>
            <a:r>
              <a:rPr lang="ru-RU" sz="2000" dirty="0"/>
              <a:t>. 19 - 25 лет, студенты; </a:t>
            </a:r>
            <a:endParaRPr lang="ru-RU" sz="2000" dirty="0" smtClean="0"/>
          </a:p>
          <a:p>
            <a:r>
              <a:rPr lang="ru-RU" sz="2000" dirty="0" smtClean="0"/>
              <a:t>3</a:t>
            </a:r>
            <a:r>
              <a:rPr lang="ru-RU" sz="2000" dirty="0"/>
              <a:t>. 26 – 55, работающие люди; </a:t>
            </a:r>
            <a:endParaRPr lang="ru-RU" sz="2000" dirty="0" smtClean="0"/>
          </a:p>
          <a:p>
            <a:r>
              <a:rPr lang="ru-RU" sz="2000" dirty="0" smtClean="0"/>
              <a:t>4</a:t>
            </a:r>
            <a:r>
              <a:rPr lang="ru-RU" sz="2000" dirty="0"/>
              <a:t>. старше 55 лет, «серебряные» волонтеры.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61388" y="2291137"/>
            <a:ext cx="4754880" cy="435133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Дополнительные </a:t>
            </a:r>
            <a:r>
              <a:rPr lang="ru-RU" sz="2000" dirty="0"/>
              <a:t>баллы при поступлении в вуз (для школьников); </a:t>
            </a:r>
            <a:endParaRPr lang="ru-RU" sz="2000" dirty="0" smtClean="0"/>
          </a:p>
          <a:p>
            <a:r>
              <a:rPr lang="ru-RU" sz="2000" dirty="0" smtClean="0"/>
              <a:t>Поощрение </a:t>
            </a:r>
            <a:r>
              <a:rPr lang="ru-RU" sz="2000" dirty="0"/>
              <a:t>на уровне администрации; </a:t>
            </a:r>
            <a:endParaRPr lang="ru-RU" sz="2000" dirty="0" smtClean="0"/>
          </a:p>
          <a:p>
            <a:r>
              <a:rPr lang="ru-RU" sz="2000" dirty="0" smtClean="0"/>
              <a:t>Самореализация</a:t>
            </a:r>
            <a:r>
              <a:rPr lang="ru-RU" sz="2000" dirty="0"/>
              <a:t>; </a:t>
            </a:r>
            <a:endParaRPr lang="ru-RU" sz="2000" dirty="0" smtClean="0"/>
          </a:p>
          <a:p>
            <a:r>
              <a:rPr lang="ru-RU" sz="2000" dirty="0" smtClean="0"/>
              <a:t>Реализация </a:t>
            </a:r>
            <a:r>
              <a:rPr lang="ru-RU" sz="2000" dirty="0"/>
              <a:t>проектов; </a:t>
            </a:r>
            <a:endParaRPr lang="ru-RU" sz="2000" dirty="0" smtClean="0"/>
          </a:p>
          <a:p>
            <a:r>
              <a:rPr lang="ru-RU" sz="2000" dirty="0" smtClean="0"/>
              <a:t>Экскурсии</a:t>
            </a:r>
            <a:r>
              <a:rPr lang="ru-RU" sz="2000" dirty="0"/>
              <a:t>; </a:t>
            </a:r>
            <a:endParaRPr lang="ru-RU" sz="2000" dirty="0" smtClean="0"/>
          </a:p>
          <a:p>
            <a:r>
              <a:rPr lang="ru-RU" sz="2000" dirty="0" smtClean="0"/>
              <a:t>Участие </a:t>
            </a:r>
            <a:r>
              <a:rPr lang="ru-RU" sz="2000" dirty="0"/>
              <a:t>в семинарах обмена опытом; </a:t>
            </a:r>
            <a:endParaRPr lang="ru-RU" sz="2000" dirty="0" smtClean="0"/>
          </a:p>
          <a:p>
            <a:r>
              <a:rPr lang="ru-RU" sz="2000" dirty="0" smtClean="0"/>
              <a:t>Ценные </a:t>
            </a:r>
            <a:r>
              <a:rPr lang="ru-RU" sz="2000" dirty="0"/>
              <a:t>подарки.</a:t>
            </a:r>
          </a:p>
        </p:txBody>
      </p:sp>
    </p:spTree>
    <p:extLst>
      <p:ext uri="{BB962C8B-B14F-4D97-AF65-F5344CB8AC3E}">
        <p14:creationId xmlns:p14="http://schemas.microsoft.com/office/powerpoint/2010/main" val="137539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ru-RU" sz="3600" dirty="0"/>
              <a:t>Факторы, благоприятствующие развитию волонтёрской деятельности в библиотеке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2317845" y="2124883"/>
            <a:ext cx="8970838" cy="4351338"/>
          </a:xfrm>
        </p:spPr>
        <p:txBody>
          <a:bodyPr rtlCol="0">
            <a:noAutofit/>
          </a:bodyPr>
          <a:lstStyle/>
          <a:p>
            <a:r>
              <a:rPr lang="ru-RU" sz="2000" dirty="0" smtClean="0"/>
              <a:t> </a:t>
            </a:r>
            <a:r>
              <a:rPr lang="ru-RU" sz="2000" dirty="0"/>
              <a:t>Заинтересованность библиотеки в целом в поддержке и развитии волонтёрской деятельности </a:t>
            </a:r>
            <a:endParaRPr lang="ru-RU" sz="2000" dirty="0" smtClean="0"/>
          </a:p>
          <a:p>
            <a:r>
              <a:rPr lang="ru-RU" sz="2000" dirty="0" smtClean="0"/>
              <a:t> </a:t>
            </a:r>
            <a:r>
              <a:rPr lang="ru-RU" sz="2000" dirty="0"/>
              <a:t>Открытость инициативам волонтёров </a:t>
            </a:r>
            <a:endParaRPr lang="ru-RU" sz="2000" dirty="0" smtClean="0"/>
          </a:p>
          <a:p>
            <a:r>
              <a:rPr lang="ru-RU" sz="2000" dirty="0" smtClean="0"/>
              <a:t> </a:t>
            </a:r>
            <a:r>
              <a:rPr lang="ru-RU" sz="2000" dirty="0"/>
              <a:t>Месторасположение библиотеки </a:t>
            </a:r>
            <a:endParaRPr lang="ru-RU" sz="2000" dirty="0" smtClean="0"/>
          </a:p>
          <a:p>
            <a:r>
              <a:rPr lang="ru-RU" sz="2000" dirty="0" smtClean="0"/>
              <a:t> </a:t>
            </a:r>
            <a:r>
              <a:rPr lang="ru-RU" sz="2000" dirty="0"/>
              <a:t>Высокий статус библиотеки в местном сообществе </a:t>
            </a:r>
            <a:endParaRPr lang="ru-RU" sz="2000" dirty="0" smtClean="0"/>
          </a:p>
          <a:p>
            <a:r>
              <a:rPr lang="ru-RU" sz="2000" dirty="0" smtClean="0"/>
              <a:t> </a:t>
            </a:r>
            <a:r>
              <a:rPr lang="ru-RU" sz="2000" dirty="0"/>
              <a:t>Заинтересованность в развитии добровольчества со стороны вышестоящего руководства </a:t>
            </a:r>
            <a:endParaRPr lang="ru-RU" sz="2000" dirty="0" smtClean="0"/>
          </a:p>
          <a:p>
            <a:r>
              <a:rPr lang="ru-RU" sz="2000" dirty="0" smtClean="0"/>
              <a:t> </a:t>
            </a:r>
            <a:r>
              <a:rPr lang="ru-RU" sz="2000" dirty="0"/>
              <a:t>Неформальное взаимодействие с добровольцами (например, совместное проведение досуга) </a:t>
            </a:r>
            <a:endParaRPr lang="ru-RU" sz="2000" dirty="0" smtClean="0"/>
          </a:p>
          <a:p>
            <a:r>
              <a:rPr lang="ru-RU" sz="2000" dirty="0" smtClean="0"/>
              <a:t> </a:t>
            </a:r>
            <a:r>
              <a:rPr lang="ru-RU" sz="2000" dirty="0"/>
              <a:t>Удобный график работы библиотеки </a:t>
            </a:r>
            <a:endParaRPr lang="ru-RU" sz="2000" dirty="0" smtClean="0"/>
          </a:p>
          <a:p>
            <a:r>
              <a:rPr lang="ru-RU" sz="2000" dirty="0" smtClean="0"/>
              <a:t> </a:t>
            </a:r>
            <a:r>
              <a:rPr lang="ru-RU" sz="2000" dirty="0"/>
              <a:t>Партнёрская поддержка</a:t>
            </a:r>
          </a:p>
        </p:txBody>
      </p:sp>
    </p:spTree>
    <p:extLst>
      <p:ext uri="{BB962C8B-B14F-4D97-AF65-F5344CB8AC3E}">
        <p14:creationId xmlns:p14="http://schemas.microsoft.com/office/powerpoint/2010/main" val="328457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343496" y="539058"/>
            <a:ext cx="9593579" cy="1522498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Добровольческое движение «Культурный шаг» библиотеках в города Салехарда Ямало-Ненецкого автономного округа </a:t>
            </a:r>
            <a:r>
              <a:rPr lang="ru-RU" dirty="0" smtClean="0"/>
              <a:t>активно с </a:t>
            </a:r>
            <a:r>
              <a:rPr lang="ru-RU" dirty="0"/>
              <a:t>2018 года. </a:t>
            </a:r>
          </a:p>
          <a:p>
            <a:pPr algn="just"/>
            <a:r>
              <a:rPr lang="ru-RU" dirty="0"/>
              <a:t>На сегодняшний день к нему присоединились уже 239 </a:t>
            </a:r>
            <a:r>
              <a:rPr lang="ru-RU" dirty="0" smtClean="0"/>
              <a:t>добровольцев. Средний </a:t>
            </a:r>
            <a:r>
              <a:rPr lang="ru-RU" dirty="0"/>
              <a:t>возраст 14 – 35 </a:t>
            </a:r>
            <a:r>
              <a:rPr lang="ru-RU" dirty="0" smtClean="0"/>
              <a:t>лет. </a:t>
            </a:r>
            <a:endParaRPr lang="ru-RU" dirty="0"/>
          </a:p>
          <a:p>
            <a:pPr algn="just"/>
            <a:r>
              <a:rPr lang="ru-RU" dirty="0"/>
              <a:t>Каждое 2е библиотечное мероприятие проводится с привлечением </a:t>
            </a:r>
            <a:r>
              <a:rPr lang="ru-RU" dirty="0" smtClean="0"/>
              <a:t>добровольцев </a:t>
            </a:r>
            <a:endParaRPr lang="ru-RU" dirty="0"/>
          </a:p>
          <a:p>
            <a:pPr algn="just"/>
            <a:endParaRPr lang="ru-RU" sz="105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066" y="1881048"/>
            <a:ext cx="4439898" cy="45385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870" y="1844038"/>
            <a:ext cx="4590009" cy="459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44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9"/>
          <a:stretch/>
        </p:blipFill>
        <p:spPr>
          <a:xfrm>
            <a:off x="7897091" y="178722"/>
            <a:ext cx="4031673" cy="33209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404" y="3580706"/>
            <a:ext cx="4015048" cy="30112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549" y="174567"/>
            <a:ext cx="2527415" cy="33698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1"/>
          <a:stretch/>
        </p:blipFill>
        <p:spPr>
          <a:xfrm>
            <a:off x="4347555" y="3593176"/>
            <a:ext cx="3499659" cy="29905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07" y="166254"/>
            <a:ext cx="4508269" cy="33812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42"/>
          <a:stretch/>
        </p:blipFill>
        <p:spPr>
          <a:xfrm>
            <a:off x="750916" y="3589019"/>
            <a:ext cx="3521826" cy="300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2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Шаблон в оформлении «Облачный шкипер»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665955_TF03460508.potx" id="{5DFBD78C-123E-43C4-B1D8-C87BD0916EA4}" vid="{61EFFEBC-D632-4584-AAF5-CCDDDB22578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DD01B8-816B-49B7-8C81-03AB51D87C54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40262f94-9f35-4ac3-9a90-690165a166b7"/>
    <ds:schemaRef ds:uri="http://purl.org/dc/elements/1.1/"/>
    <ds:schemaRef ds:uri="a4f35948-e619-41b3-aa29-22878b09cfd2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Слайды в оформлении «Облачный шкипер»</Template>
  <TotalTime>48</TotalTime>
  <Words>244</Words>
  <Application>Microsoft Office PowerPoint</Application>
  <PresentationFormat>Широкоэкранный</PresentationFormat>
  <Paragraphs>39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Cambria</vt:lpstr>
      <vt:lpstr>Шаблон в оформлении «Облачный шкипер»</vt:lpstr>
      <vt:lpstr>Библиотека как площадка развития волонтерского движения в библиотеках  г. Салехарда</vt:lpstr>
      <vt:lpstr>Библиотека сегодня – это удобная и уникальная площадка для развития волонтёрского движения, а также место для разного рода творческой деятельности, развития талантов  и реализации инициатив, помощи и поддержки различных акций и событий.</vt:lpstr>
      <vt:lpstr>Деятельность волонтеров  в библиотеке:</vt:lpstr>
      <vt:lpstr>Плюсы волонтерской деятельности. Возраст </vt:lpstr>
      <vt:lpstr>Факторы, благоприятствующие развитию волонтёрской деятельности в библиотеке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Библиотека как площадка развития волонтерского движения в библиотеках  г. Салехарда</dc:title>
  <dc:creator>Хаитова Анастасия Павловна</dc:creator>
  <cp:lastModifiedBy>Юдин Антон Евгеньевич</cp:lastModifiedBy>
  <cp:revision>6</cp:revision>
  <dcterms:created xsi:type="dcterms:W3CDTF">2025-02-05T05:30:14Z</dcterms:created>
  <dcterms:modified xsi:type="dcterms:W3CDTF">2025-02-05T06:22:58Z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