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3" r:id="rId11"/>
    <p:sldId id="274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88" autoAdjust="0"/>
    <p:restoredTop sz="95859" autoAdjust="0"/>
  </p:normalViewPr>
  <p:slideViewPr>
    <p:cSldViewPr snapToGrid="0" snapToObjects="1">
      <p:cViewPr varScale="1">
        <p:scale>
          <a:sx n="87" d="100"/>
          <a:sy n="87" d="100"/>
        </p:scale>
        <p:origin x="-504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9FB95-388A-BA4A-9135-144CE60A3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2273E0-FEE6-DB48-AF8A-44B3FF3E6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FB9AEB-ECFB-0B47-B28C-1BB924C0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008DED-5C60-994C-B460-E693D12B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434A1F-E21C-0B49-8F13-343E5819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8BCC4-1DDB-BE46-91E4-00764A42E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553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65FE1-CAE0-FF42-AA31-1F8E2678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1516AB-1990-2547-B882-B6D715BA5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EF200D-4500-5A42-B00E-BB85100D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C44D7-CC27-7643-8A2A-EAFCAB67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28F3F-68E5-284D-A76C-E2543C3B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7022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185EB3A-B092-0044-A1A2-44CEE8B9E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A84942-CDD1-B349-B2D6-BAE3DF45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06FA1-0953-5140-8512-A823F7D9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5A904B-A958-B34F-AC89-DD526E12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100FAC-AEB9-8543-BC49-7931915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015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E085B6-96A0-0544-8BD5-249450A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2F56FF-9495-3749-8FB1-2EEBAB43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21123C-4707-6D48-B357-315523AC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32C91-C8AC-3D4B-AFC3-AA4FE15E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AC2E70-E602-944D-B416-2436A00B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7789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36EF1-E8B4-8D4F-B134-AEBCD707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E0B9E1-458D-8846-B446-4B036AAB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1D2FE2-5020-334E-A258-5637538D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8A0B82-F2C3-1C42-ACA1-F3163112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41486-5B95-954C-AF06-08DC7B03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9764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0785DC-3D8D-BE4E-ACB7-C7DA827C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05F68A-92C2-384C-AC0B-9FBC959C0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4A7A9A2-16FA-A046-95F5-996B1EC3F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41D4D4-3FB7-5B44-B312-6FAF9BF0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4F03BE-CE38-A14F-BBA7-85A7F406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0EDD91-54DF-BC4D-BCF2-B8F1738D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02081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F3C533-83EA-B546-B29A-D804D966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BEC126-DD82-1C4B-9B67-0F1CE4DC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C139A1-FE16-EB44-BC12-8A552CB0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4F3BC6-F119-9B47-8184-EFFF3B702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826BFE7-E957-D245-BDA8-04B1A243A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605C0C6-C0C6-9049-8D50-51E5B7BA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F6AD74A-4213-F142-974E-00AFA5F2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16BE6F-6373-AB4C-910D-D4491013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02296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2BD07-304C-E84C-82D7-45AD6FDC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6312C4-9D7E-0F4B-97F3-08954617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5429CD-A6A5-1048-AC48-2ECF1326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6C405CE-F923-DE41-AE6A-4324253E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1183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A830423-F538-FB45-B002-A85BCBD2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3B6818-2FD6-8D4B-B4BE-24277E0C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EE3159-5369-404A-86DC-CCB6E94A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8337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D10C5E-FAAE-494A-8300-0957EC1C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FD1C1E-C259-2A4E-BBCD-4C7C0ED21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5291D0-8517-3643-B889-A98AE9D8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AE7E1A0-41E6-D545-9F20-A1F74616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96FA76-4EFE-3F40-A2D1-57C0B713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F2095A-47AC-4D44-9F0C-1454B087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86383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214E-D77B-E949-93D6-333EE41F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CF5D50E-AF1E-864E-9EE5-655D35BA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F1B40B4-C70E-1941-9394-21540DB79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3AE5B1-10ED-8E47-AFF4-FE077CAA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7D1B64-5B94-974D-AB5A-159BF910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E2075D-39A7-EA47-B0E3-755CBC20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3425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DEDF7A0-46FE-1A40-9C40-BDD2C0D6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FBFB0C-3D6A-0D46-B431-56C253FA0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0A32DB-C7EE-3641-8B45-BE63DE217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035D-BDB9-464D-9775-2B01D10B8000}" type="datetimeFigureOut">
              <a:rPr lang="x-none" smtClean="0"/>
              <a:pPr/>
              <a:t>11.08.2023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C05E79-7C13-6546-89F0-263A307BE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C6089-65EF-194E-8520-5BB14D686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E8A0-C3BA-6040-8BE2-143B3CF2C647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E4B1A8-96BE-474D-8F07-FEEA4B21A8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38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9B5330B-4ADE-3346-9AFF-B7E466D7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90688"/>
            <a:ext cx="12192000" cy="2322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учреждение</a:t>
            </a:r>
            <a:r>
              <a:rPr lang="en-US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«Городская станция юных натуралистов»</a:t>
            </a:r>
            <a:r>
              <a:rPr lang="ru-RU" dirty="0" smtClean="0"/>
              <a:t/>
            </a:r>
            <a:br>
              <a:rPr lang="ru-RU" dirty="0" smtClean="0"/>
            </a:br>
            <a:endParaRPr lang="x-none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4075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Свердловская область, г. Нижний Тагил</a:t>
            </a:r>
            <a:endParaRPr lang="x-none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IM7BnF1fk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92" y="406400"/>
            <a:ext cx="8493370" cy="6134100"/>
          </a:xfrm>
          <a:prstGeom prst="rect">
            <a:avLst/>
          </a:prstGeom>
          <a:effectLst>
            <a:outerShdw blurRad="419100" dist="50800" dir="5400000" algn="ctr" rotWithShape="0">
              <a:srgbClr val="000000">
                <a:alpha val="74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QNV7i0KhUUQ.jpg"/>
          <p:cNvPicPr>
            <a:picLocks noChangeAspect="1"/>
          </p:cNvPicPr>
          <p:nvPr/>
        </p:nvPicPr>
        <p:blipFill>
          <a:blip r:embed="rId2"/>
          <a:srcRect r="7639"/>
          <a:stretch>
            <a:fillRect/>
          </a:stretch>
        </p:blipFill>
        <p:spPr>
          <a:xfrm>
            <a:off x="1784838" y="431800"/>
            <a:ext cx="8282354" cy="6045200"/>
          </a:xfrm>
          <a:prstGeom prst="rect">
            <a:avLst/>
          </a:prstGeom>
          <a:effectLst>
            <a:outerShdw blurRad="431800" dist="50800" dir="5400000" algn="ctr" rotWithShape="0">
              <a:srgbClr val="000000">
                <a:alpha val="86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303" y="203200"/>
            <a:ext cx="8431397" cy="7905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Флешмобы с призывом сохранения воды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baCZA52EaC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97" y="993775"/>
            <a:ext cx="9145403" cy="5397500"/>
          </a:xfrm>
          <a:prstGeom prst="rect">
            <a:avLst/>
          </a:prstGeom>
          <a:effectLst>
            <a:outerShdw blurRad="393700" dist="50800" dir="8160000" algn="ctr" rotWithShape="0">
              <a:srgbClr val="000000">
                <a:alpha val="78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43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 флоры и фауны с оценкой ущерба наносимого людьми, передача данных специалистам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NGh1b7Q0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458"/>
            <a:ext cx="6136110" cy="4089142"/>
          </a:xfrm>
          <a:prstGeom prst="rect">
            <a:avLst/>
          </a:prstGeom>
          <a:effectLst>
            <a:outerShdw blurRad="635000" dist="508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" name="Рисунок 4" descr="upJxi_Dbe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009" y="1524000"/>
            <a:ext cx="6631991" cy="4419600"/>
          </a:xfrm>
          <a:prstGeom prst="rect">
            <a:avLst/>
          </a:prstGeom>
          <a:effectLst>
            <a:outerShdw blurRad="774700" dir="16140000" sx="91000" sy="91000" algn="ctr" rotWithShape="0">
              <a:srgbClr val="000000">
                <a:alpha val="76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7531"/>
            <a:ext cx="12192000" cy="9057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Уборка побережья природного парка «Кандры – куль»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6phoFS0wu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003300"/>
            <a:ext cx="9182100" cy="5626099"/>
          </a:xfrm>
          <a:prstGeom prst="rect">
            <a:avLst/>
          </a:prstGeom>
          <a:effectLst>
            <a:outerShdw blurRad="558800" dist="50800" dir="5400000" algn="ctr" rotWithShape="0">
              <a:srgbClr val="000000">
                <a:alpha val="76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4oBMwusZ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447" y="482600"/>
            <a:ext cx="5507601" cy="3670300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5" name="Рисунок 4" descr="Js06TTbDyKM.jpg"/>
          <p:cNvPicPr>
            <a:picLocks noChangeAspect="1"/>
          </p:cNvPicPr>
          <p:nvPr/>
        </p:nvPicPr>
        <p:blipFill>
          <a:blip r:embed="rId3"/>
          <a:srcRect l="12484"/>
          <a:stretch>
            <a:fillRect/>
          </a:stretch>
        </p:blipFill>
        <p:spPr>
          <a:xfrm>
            <a:off x="676602" y="2253212"/>
            <a:ext cx="4989552" cy="3799375"/>
          </a:xfrm>
          <a:prstGeom prst="rect">
            <a:avLst/>
          </a:prstGeom>
          <a:effectLst>
            <a:outerShdw blurRad="431800" dist="330200" dir="8580000" algn="ctr" rotWithShape="0">
              <a:srgbClr val="000000">
                <a:alpha val="61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zeEXyccsE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90" y="212754"/>
            <a:ext cx="9323810" cy="6213445"/>
          </a:xfrm>
          <a:prstGeom prst="rect">
            <a:avLst/>
          </a:prstGeom>
          <a:effectLst>
            <a:outerShdw blurRad="7747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184" y="327269"/>
            <a:ext cx="10884877" cy="5727700"/>
          </a:xfrm>
        </p:spPr>
        <p:txBody>
          <a:bodyPr>
            <a:normAutofit fontScale="70000" lnSpcReduction="20000"/>
          </a:bodyPr>
          <a:lstStyle/>
          <a:p>
            <a:pPr mar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3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Основной целью деятельности учреждения является осуществление образовательной деятельности по дополнительным общеобразовательным программам с учетом возрастных и индивидуальных особенностей учащихся в целях формирования и развития их творческих способностей, удовлетворения индивидуальных потребностей в интеллектуальном, нравственном и физическом совершенствовании, формирования культуры, здорового и безопасного образа жизни, укрепления здоровья. </a:t>
            </a:r>
          </a:p>
          <a:p>
            <a:pPr mar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3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Также одной из приоритетных задач является формирование нравственных и коммуникативных качеств личности, через организацию общественно-полезной деятельности, способствующей самореализации личности школьника; апробация новых форм организации занятости детей для развития их самостоятельной познавательной деятельности. В данном случае добровольчество является одним из эффективных способов получения молодежью новых знаний, развитию навыков общественной деятельности, формированию нравственных ценностей, активной гражданской позиции.</a:t>
            </a:r>
            <a:endParaRPr lang="ru-RU" sz="3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290147"/>
            <a:ext cx="10708054" cy="54260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Помимо прохождения дополнительной общеобразовательной программы, обучающиеся и педагоги станции юных натуралистов уже более 20 – ти лет осуществляют добровольную волонтерскую деятельность – находясь в эколого – биологических экспедициях и однодневных походах. Участие в городских субботниках и помощь в природных парках Свердловской области, неотъемлемая часть жизни юных натуралистов.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8709"/>
            <a:ext cx="12192000" cy="88057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Природный парк «Иремель»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d2sY4edxK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785" y="1069288"/>
            <a:ext cx="4723618" cy="2660508"/>
          </a:xfrm>
          <a:prstGeom prst="rect">
            <a:avLst/>
          </a:prstGeom>
          <a:noFill/>
          <a:effectLst>
            <a:outerShdw blurRad="304800" dist="76200" dir="9480000" sx="99000" sy="99000" algn="ctr" rotWithShape="0">
              <a:srgbClr val="000000">
                <a:alpha val="77000"/>
              </a:srgbClr>
            </a:outerShdw>
          </a:effectLst>
        </p:spPr>
      </p:pic>
      <p:pic>
        <p:nvPicPr>
          <p:cNvPr id="1027" name="Picture 3" descr="C:\Users\User\Desktop\uafDpja6Rc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785" y="3729796"/>
            <a:ext cx="4723619" cy="2794096"/>
          </a:xfrm>
          <a:prstGeom prst="rect">
            <a:avLst/>
          </a:prstGeom>
          <a:noFill/>
          <a:effectLst>
            <a:outerShdw blurRad="495300" dist="254000" dir="672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1028" name="Picture 4" descr="C:\Users\User\Desktop\Z5YXPw43Nr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3203" y="1679191"/>
            <a:ext cx="5587870" cy="3723792"/>
          </a:xfrm>
          <a:prstGeom prst="rect">
            <a:avLst/>
          </a:prstGeom>
          <a:noFill/>
          <a:effectLst>
            <a:outerShdw blurRad="609600" dir="10500000" sx="99000" sy="99000" algn="ctr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0289"/>
            <a:ext cx="12192000" cy="8805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Уборка мусора после туристов на сплаве по р. Чусовая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L8mmNSdbnW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39" y="1558528"/>
            <a:ext cx="5767810" cy="4077341"/>
          </a:xfrm>
          <a:prstGeom prst="rect">
            <a:avLst/>
          </a:prstGeom>
          <a:effectLst>
            <a:outerShdw blurRad="6096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7" name="Рисунок 6" descr="Rzg_GLBVa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10" y="1558528"/>
            <a:ext cx="5767810" cy="4077341"/>
          </a:xfrm>
          <a:prstGeom prst="rect">
            <a:avLst/>
          </a:prstGeom>
          <a:effectLst>
            <a:outerShdw blurRad="508000" dist="50800" dir="5400000" algn="ctr" rotWithShape="0">
              <a:srgbClr val="000000">
                <a:alpha val="64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xLHcipKr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84" y="4225347"/>
            <a:ext cx="3619500" cy="2509186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61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5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Городской субботник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_e98r01SPF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1402256"/>
            <a:ext cx="6553200" cy="4367094"/>
          </a:xfrm>
          <a:prstGeom prst="rect">
            <a:avLst/>
          </a:prstGeom>
          <a:effectLst>
            <a:outerShdw blurRad="520700" dist="50800" dir="5400000" algn="ctr" rotWithShape="0">
              <a:srgbClr val="000000">
                <a:alpha val="64000"/>
              </a:srgbClr>
            </a:outerShdw>
          </a:effectLst>
        </p:spPr>
      </p:pic>
      <p:pic>
        <p:nvPicPr>
          <p:cNvPr id="9" name="Рисунок 8" descr="N8LTXI4lO-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880579"/>
            <a:ext cx="4948515" cy="3297721"/>
          </a:xfrm>
          <a:prstGeom prst="rect">
            <a:avLst/>
          </a:prstGeom>
          <a:effectLst>
            <a:outerShdw blurRad="482600" dist="50800" dir="5400000" algn="ctr" rotWithShape="0">
              <a:srgbClr val="000000">
                <a:alpha val="66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5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Помощь в благоустройстве природного парка «Оленьи ручьи»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E8QAxQg1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880579"/>
            <a:ext cx="3771900" cy="5657850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7" name="Рисунок 6" descr="l-8IuGU39X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3935851"/>
            <a:ext cx="4737100" cy="2602577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68000"/>
              </a:srgbClr>
            </a:outerShdw>
          </a:effectLst>
        </p:spPr>
      </p:pic>
      <p:pic>
        <p:nvPicPr>
          <p:cNvPr id="10" name="Рисунок 9" descr="JkUENXVvK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0" y="880579"/>
            <a:ext cx="4737100" cy="3055272"/>
          </a:xfrm>
          <a:prstGeom prst="rect">
            <a:avLst/>
          </a:prstGeom>
          <a:effectLst>
            <a:outerShdw blurRad="584200" dist="50800" dir="5400000" algn="ctr" rotWithShape="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054"/>
            <a:ext cx="12192000" cy="723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во Всероссийских субботниках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TQj3mW0Rb7E.jpg"/>
          <p:cNvPicPr>
            <a:picLocks noChangeAspect="1"/>
          </p:cNvPicPr>
          <p:nvPr/>
        </p:nvPicPr>
        <p:blipFill>
          <a:blip r:embed="rId2"/>
          <a:srcRect t="8808"/>
          <a:stretch>
            <a:fillRect/>
          </a:stretch>
        </p:blipFill>
        <p:spPr>
          <a:xfrm>
            <a:off x="1487202" y="1037493"/>
            <a:ext cx="9393767" cy="5431692"/>
          </a:xfrm>
          <a:prstGeom prst="rect">
            <a:avLst/>
          </a:prstGeom>
          <a:effectLst>
            <a:outerShdw blurRad="584200" dist="50800" dir="5400000" algn="ctr" rotWithShape="0">
              <a:srgbClr val="000000">
                <a:alpha val="66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qk-ykGth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314324"/>
            <a:ext cx="8166100" cy="6124575"/>
          </a:xfrm>
          <a:prstGeom prst="rect">
            <a:avLst/>
          </a:prstGeom>
          <a:effectLst>
            <a:outerShdw blurRad="304800" dist="50800" dir="5400000" algn="ctr" rotWithShape="0">
              <a:srgbClr val="000000">
                <a:alpha val="74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241</Words>
  <Application>Microsoft Macintosh PowerPoint</Application>
  <PresentationFormat>Произвольный</PresentationFormat>
  <Paragraphs>14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Помимо прохождения дополнительной общеобразовательной программы, обучающиеся и педагоги станции юных натуралистов уже более 20 – ти лет осуществляют добровольную волонтерскую деятельность – находясь в эколого – биологических экспедициях и однодневных походах. Участие в городских субботниках и помощь в природных парках Свердловской области, неотъемлемая часть жизни юных натуралистов.</vt:lpstr>
      <vt:lpstr>Природный парк «Иремель»</vt:lpstr>
      <vt:lpstr>Уборка мусора после туристов на сплаве по р. Чусовая</vt:lpstr>
      <vt:lpstr>Городской субботник</vt:lpstr>
      <vt:lpstr>Помощь в благоустройстве природного парка «Оленьи ручьи»</vt:lpstr>
      <vt:lpstr>Участие во Всероссийских субботниках</vt:lpstr>
      <vt:lpstr>Слайд 9</vt:lpstr>
      <vt:lpstr>Слайд 10</vt:lpstr>
      <vt:lpstr>Слайд 11</vt:lpstr>
      <vt:lpstr>Флешмобы с призывом сохранения воды</vt:lpstr>
      <vt:lpstr>Изучение флоры и фауны с оценкой ущерба наносимого людьми, передача данных специалистам</vt:lpstr>
      <vt:lpstr>Уборка побережья природного парка «Кандры – куль»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Анастасия</cp:lastModifiedBy>
  <cp:revision>10</cp:revision>
  <dcterms:created xsi:type="dcterms:W3CDTF">2022-01-31T14:44:07Z</dcterms:created>
  <dcterms:modified xsi:type="dcterms:W3CDTF">2023-08-11T06:54:50Z</dcterms:modified>
</cp:coreProperties>
</file>