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10" d="100"/>
          <a:sy n="110" d="100"/>
        </p:scale>
        <p:origin x="-1644" y="-90"/>
      </p:cViewPr>
      <p:guideLst>
        <p:guide pos="2160" orient="horz"/>
        <p:guide pos="288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algn="tl" flip="none" sx="50000" sy="50000" tx="0" ty="0"/>
          </a:blipFill>
          <a:ln w="0" cap="flat" cmpd="sng" algn="ctr">
            <a:noFill/>
            <a:prstDash val="solid"/>
          </a:ln>
          <a:effectLst>
            <a:fillOverlay blend="mult">
              <a:gradFill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199998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 bwMode="auto"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 bwMode="auto"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 bwMode="auto">
          <a:xfrm>
            <a:off x="5871224" y="6557946"/>
            <a:ext cx="2002464" cy="22690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 bwMode="auto">
          <a:xfrm>
            <a:off x="2819400" y="6557946"/>
            <a:ext cx="2927722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7880884" y="6556248"/>
            <a:ext cx="588336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553200" y="274955"/>
            <a:ext cx="1524000" cy="5851525"/>
          </a:xfrm>
        </p:spPr>
        <p:txBody>
          <a:bodyPr vert="eaVert" anchor="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42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66800" y="2821836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733952" y="6555112"/>
            <a:ext cx="588336" cy="228600"/>
          </a:xfrm>
        </p:spPr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42048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5867399"/>
            <a:ext cx="3520440" cy="4572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 bwMode="auto">
          <a:xfrm>
            <a:off x="4178808" y="5867399"/>
            <a:ext cx="3520440" cy="457200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 bwMode="auto"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42048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 bwMode="auto"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 rot="21419998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 bwMode="auto">
          <a:xfrm>
            <a:off x="663682" y="1041002"/>
            <a:ext cx="4206240" cy="4206240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 flipH="1">
            <a:off x="8153399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algn="tl" flip="none" sx="50000" sy="50000" tx="0" ty="0"/>
          </a:blipFill>
          <a:ln w="0" cap="flat" cmpd="sng" algn="ctr">
            <a:noFill/>
            <a:prstDash val="solid"/>
          </a:ln>
          <a:effectLst>
            <a:fillOverlay blend="mult">
              <a:gradFill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 bwMode="auto"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 bwMode="auto"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 bwMode="auto"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sz="3800" b="1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</p:titleStyle>
    <p:bodyStyle>
      <a:lvl1pPr marL="274320" indent="-274320" algn="l">
        <a:spcBef>
          <a:spcPts val="600"/>
        </a:spcBef>
        <a:buClr>
          <a:schemeClr val="tx2"/>
        </a:buClr>
        <a:buSzPct val="73000"/>
        <a:buFont typeface="Wingdings 2"/>
        <a:buChar char="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>
        <a:spcBef>
          <a:spcPts val="500"/>
        </a:spcBef>
        <a:buClr>
          <a:schemeClr val="accent4"/>
        </a:buClr>
        <a:buSzPct val="80000"/>
        <a:buFont typeface="Wingdings 2"/>
        <a:buChar char=""/>
        <a:defRPr sz="23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>
        <a:spcBef>
          <a:spcPts val="400"/>
        </a:spcBef>
        <a:buClr>
          <a:schemeClr val="accent4"/>
        </a:buClr>
        <a:buSzPct val="60000"/>
        <a:buFont typeface="Wingdings"/>
        <a:buChar char="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>
        <a:spcBef>
          <a:spcPts val="0"/>
        </a:spcBef>
        <a:buClr>
          <a:schemeClr val="accent4"/>
        </a:buClr>
        <a:buSzPct val="80000"/>
        <a:buFont typeface="Wingdings 2"/>
        <a:buChar char=""/>
        <a:defRPr sz="20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>
        <a:spcBef>
          <a:spcPts val="400"/>
        </a:spcBef>
        <a:buClr>
          <a:schemeClr val="accent4"/>
        </a:buClr>
        <a:buSzPct val="70000"/>
        <a:buFont typeface="Wingdings"/>
        <a:buChar char="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>
        <a:spcBef>
          <a:spcPts val="400"/>
        </a:spcBef>
        <a:buClr>
          <a:schemeClr val="accent4"/>
        </a:buClr>
        <a:buSzPct val="80000"/>
        <a:buFont typeface="Wingdings 2"/>
        <a:buChar char=""/>
        <a:defRPr sz="18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>
        <a:spcBef>
          <a:spcPts val="0"/>
        </a:spcBef>
        <a:buClr>
          <a:schemeClr val="accent4"/>
        </a:buClr>
        <a:buSzPct val="80000"/>
        <a:buFont typeface="Wingdings 2"/>
        <a:buChar char="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>
        <a:spcBef>
          <a:spcPts val="300"/>
        </a:spcBef>
        <a:buClr>
          <a:schemeClr val="accent4"/>
        </a:buClr>
        <a:buSzPct val="100000"/>
        <a:buChar char="•"/>
        <a:defRPr sz="16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>
        <a:spcBef>
          <a:spcPts val="0"/>
        </a:spcBef>
        <a:buClr>
          <a:schemeClr val="accent4"/>
        </a:buClr>
        <a:buSzPct val="100000"/>
        <a:buFont typeface="Wingdings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microsoft.com/office/2007/relationships/media" Target="../media/05%20Zoom%20Boom%20Zing.mp3"/><Relationship Id="rId6" Type="http://schemas.openxmlformats.org/officeDocument/2006/relationships/audio" Target="05%20Zoom%20Boom%20Zing.mp3" TargetMode="Externa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26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27.jpg"/><Relationship Id="rId5" Type="http://schemas.openxmlformats.org/officeDocument/2006/relationships/image" Target="../media/image28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32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9" Type="http://schemas.openxmlformats.org/officeDocument/2006/relationships/image" Target="../media/image1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8" name="Picture 4" descr="X:\Отдел маркетинга и реализации культурно-деловых проектов\Юля\ВОЛОНТЕРСКАЯ СЛУЖБА БЕЙДЖ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571528"/>
            <a:ext cx="9144000" cy="7587575"/>
          </a:xfrm>
          <a:prstGeom prst="rect">
            <a:avLst/>
          </a:prstGeom>
          <a:solidFill>
            <a:srgbClr val="0023FF"/>
          </a:solidFill>
        </p:spPr>
      </p:pic>
      <p:pic>
        <p:nvPicPr>
          <p:cNvPr id="1026" name="Picture 2" descr="Y:\Для Оксаны новая папка\Презентация Волонтеры ЯФ\Фон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806674" y="-579809"/>
            <a:ext cx="10757348" cy="76092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071538" y="2714620"/>
            <a:ext cx="6786610" cy="939342"/>
          </a:xfrm>
        </p:spPr>
        <p:txBody>
          <a:bodyPr/>
          <a:lstStyle/>
          <a:p>
            <a:pPr algn="ctr">
              <a:defRPr/>
            </a:pPr>
            <a:r>
              <a:rPr lang="ru-RU">
                <a:ln w="500">
                  <a:noFill/>
                </a:ln>
                <a:solidFill>
                  <a:schemeClr val="bg1"/>
                </a:solidFill>
                <a:latin typeface="ALS Granate"/>
              </a:rPr>
              <a:t>Волонтерская служба</a:t>
            </a:r>
            <a:br>
              <a:rPr lang="ru-RU">
                <a:ln w="500">
                  <a:noFill/>
                </a:ln>
                <a:solidFill>
                  <a:schemeClr val="bg1"/>
                </a:solidFill>
                <a:latin typeface="ALS Granate"/>
              </a:rPr>
            </a:br>
            <a:r>
              <a:rPr lang="ru-RU" sz="1800">
                <a:ln w="500">
                  <a:noFill/>
                </a:ln>
                <a:solidFill>
                  <a:schemeClr val="bg1"/>
                </a:solidFill>
                <a:latin typeface="ALS Granate"/>
              </a:rPr>
              <a:t>Ямальская</a:t>
            </a:r>
            <a:r>
              <a:rPr lang="ru-RU" sz="1800">
                <a:ln w="500">
                  <a:noFill/>
                </a:ln>
                <a:solidFill>
                  <a:schemeClr val="bg1"/>
                </a:solidFill>
                <a:latin typeface="ALS Granate"/>
              </a:rPr>
              <a:t> филармония</a:t>
            </a:r>
            <a:endParaRPr lang="ru-RU">
              <a:ln w="500">
                <a:noFill/>
              </a:ln>
              <a:solidFill>
                <a:schemeClr val="bg1"/>
              </a:solidFill>
              <a:latin typeface="ALS Granate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643042" y="4214818"/>
            <a:ext cx="5572164" cy="110124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>
                <a:latin typeface="ALS Granate"/>
              </a:rPr>
              <a:t>Будь в центре самых значимых и ярких культурных событий окружной столицы </a:t>
            </a:r>
            <a:r>
              <a:rPr lang="ru-RU">
                <a:latin typeface="ALS Granate"/>
              </a:rPr>
              <a:t>и </a:t>
            </a:r>
            <a:r>
              <a:rPr lang="ru-RU">
                <a:latin typeface="ALS Granate"/>
              </a:rPr>
              <a:t>региона!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857223" y="142850"/>
            <a:ext cx="7544548" cy="1158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cap="all">
                <a:solidFill>
                  <a:schemeClr val="bg1"/>
                </a:solidFill>
                <a:latin typeface="ALS Granate"/>
              </a:rPr>
              <a:t>ДЕПАРТАМЕНТ  </a:t>
            </a:r>
            <a:r>
              <a:rPr lang="ru-RU" sz="1000" cap="all">
                <a:solidFill>
                  <a:schemeClr val="bg1"/>
                </a:solidFill>
                <a:latin typeface="ALS Granate"/>
              </a:rPr>
              <a:t>КУЛЬТУРы</a:t>
            </a:r>
            <a:r>
              <a:rPr lang="ru-RU" sz="1000" cap="all">
                <a:solidFill>
                  <a:schemeClr val="bg1"/>
                </a:solidFill>
                <a:latin typeface="ALS Granate"/>
              </a:rPr>
              <a:t>  ЯМАЛО – НЕНЕЦКОГО АВТОНОМНОГО ОКРУГА</a:t>
            </a:r>
            <a:endParaRPr sz="1000">
              <a:solidFill>
                <a:schemeClr val="bg1"/>
              </a:solidFill>
              <a:latin typeface="ALS Granate"/>
            </a:endParaRPr>
          </a:p>
          <a:p>
            <a:pPr algn="ctr">
              <a:defRPr/>
            </a:pPr>
            <a:r>
              <a:rPr lang="ru-RU" sz="1000" cap="small">
                <a:solidFill>
                  <a:schemeClr val="bg1"/>
                </a:solidFill>
                <a:latin typeface="ALS Granate"/>
              </a:rPr>
              <a:t>ГОСУДАРСТВЕННОЕ АВТОНОМНОЕ УЧРЕЖДЕНИЕ </a:t>
            </a:r>
            <a:r>
              <a:rPr lang="ru-RU" sz="1000" cap="small">
                <a:solidFill>
                  <a:schemeClr val="bg1"/>
                </a:solidFill>
                <a:latin typeface="ALS Granate"/>
              </a:rPr>
              <a:t>ЯМАЛО–НЕНЕЦКОГО </a:t>
            </a:r>
            <a:r>
              <a:rPr lang="ru-RU" sz="1000" cap="small">
                <a:solidFill>
                  <a:schemeClr val="bg1"/>
                </a:solidFill>
                <a:latin typeface="ALS Granate"/>
              </a:rPr>
              <a:t>АВТОНОМНОГО ОКРУГА</a:t>
            </a:r>
            <a:endParaRPr sz="1000">
              <a:latin typeface="ALS Granate"/>
            </a:endParaRPr>
          </a:p>
          <a:p>
            <a:pPr algn="ctr">
              <a:defRPr/>
            </a:pPr>
            <a:r>
              <a:rPr lang="ru-RU" sz="1000" cap="small">
                <a:solidFill>
                  <a:schemeClr val="bg1"/>
                </a:solidFill>
                <a:latin typeface="ALS Granate"/>
              </a:rPr>
              <a:t> </a:t>
            </a:r>
            <a:r>
              <a:rPr lang="ru-RU" sz="1000">
                <a:solidFill>
                  <a:schemeClr val="bg1"/>
                </a:solidFill>
                <a:latin typeface="ALS Granate"/>
              </a:rPr>
              <a:t>«</a:t>
            </a:r>
            <a:r>
              <a:rPr lang="ru-RU" sz="1000">
                <a:solidFill>
                  <a:schemeClr val="bg1"/>
                </a:solidFill>
                <a:latin typeface="ALS Granate"/>
              </a:rPr>
              <a:t>Ямальская</a:t>
            </a:r>
            <a:r>
              <a:rPr lang="ru-RU" sz="1000">
                <a:solidFill>
                  <a:schemeClr val="bg1"/>
                </a:solidFill>
                <a:latin typeface="ALS Granate"/>
              </a:rPr>
              <a:t> филармония»</a:t>
            </a:r>
            <a:endParaRPr sz="1000">
              <a:latin typeface="ALS Granate"/>
            </a:endParaRPr>
          </a:p>
          <a:p>
            <a:pPr algn="ctr">
              <a:defRPr/>
            </a:pPr>
            <a:r>
              <a:rPr lang="ru-RU" sz="1000">
                <a:solidFill>
                  <a:schemeClr val="bg1"/>
                </a:solidFill>
                <a:latin typeface="ALS Granate"/>
              </a:rPr>
              <a:t>Арктическая ул., д. 1, г. Салехард, Ямало-Ненецкий автономный округ, 629004,</a:t>
            </a:r>
            <a:endParaRPr sz="1000">
              <a:latin typeface="ALS Granate"/>
            </a:endParaRPr>
          </a:p>
          <a:p>
            <a:pPr algn="ctr">
              <a:defRPr/>
            </a:pPr>
            <a:r>
              <a:rPr lang="ru-RU" sz="1000">
                <a:solidFill>
                  <a:schemeClr val="bg1"/>
                </a:solidFill>
                <a:latin typeface="ALS Granate"/>
              </a:rPr>
              <a:t>тел. (34922) 3-85-90, 3-85-91, 3-85-57. Факс (34922) 3-85-69. Е</a:t>
            </a:r>
            <a:r>
              <a:rPr lang="en-US" sz="1000">
                <a:solidFill>
                  <a:schemeClr val="bg1"/>
                </a:solidFill>
                <a:latin typeface="ALS Granate"/>
              </a:rPr>
              <a:t>-mail: yf@yanao.ru  </a:t>
            </a:r>
            <a:r>
              <a:rPr lang="en-US" sz="1000">
                <a:solidFill>
                  <a:schemeClr val="bg1"/>
                </a:solidFill>
                <a:latin typeface="ALS Granate"/>
              </a:rPr>
              <a:t>Cайт</a:t>
            </a:r>
            <a:r>
              <a:rPr lang="en-US" sz="1000">
                <a:solidFill>
                  <a:schemeClr val="bg1"/>
                </a:solidFill>
                <a:latin typeface="ALS Granate"/>
              </a:rPr>
              <a:t>: </a:t>
            </a:r>
            <a:r>
              <a:rPr lang="en-US" sz="1000">
                <a:solidFill>
                  <a:schemeClr val="bg1"/>
                </a:solidFill>
                <a:latin typeface="ALS Granate"/>
              </a:rPr>
              <a:t>ямальскаяфилармония.рф</a:t>
            </a:r>
            <a:endParaRPr sz="1000">
              <a:solidFill>
                <a:schemeClr val="bg1"/>
              </a:solidFill>
              <a:latin typeface="ALS Granate"/>
            </a:endParaRPr>
          </a:p>
          <a:p>
            <a:pPr algn="ctr">
              <a:defRPr/>
            </a:pPr>
            <a:r>
              <a:rPr lang="ru-RU" sz="1000">
                <a:solidFill>
                  <a:schemeClr val="bg1"/>
                </a:solidFill>
                <a:latin typeface="ALS Granate"/>
              </a:rPr>
              <a:t>ОКПО 97417818, ОГРН 1068901013642, ИНН/КПП 8901019153/890101001</a:t>
            </a:r>
            <a:endParaRPr sz="1000">
              <a:latin typeface="ALS Granate"/>
            </a:endParaRPr>
          </a:p>
          <a:p>
            <a:pPr>
              <a:defRPr/>
            </a:pPr>
            <a:endParaRPr sz="1000"/>
          </a:p>
        </p:txBody>
      </p:sp>
      <p:pic>
        <p:nvPicPr>
          <p:cNvPr id="6" name="05 Zoom Boom Zing.mp3">
            <a:hlinkClick r:id="" action="ppaction://media"/>
          </p:cNvPr>
          <p:cNvPicPr>
            <a:picLocks noChangeAspect="1" noRot="1"/>
          </p:cNvPicPr>
          <p:nvPr>
            <a:audioFile r:link="rId6"/>
          </p:nvPr>
        </p:nvPicPr>
        <p:blipFill>
          <a:blip r:embed="rId4"/>
          <a:stretch/>
        </p:blipFill>
        <p:spPr bwMode="auto">
          <a:xfrm>
            <a:off x="14284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6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1928794" y="1928802"/>
            <a:ext cx="4857784" cy="1000132"/>
          </a:xfrm>
        </p:spPr>
        <p:txBody>
          <a:bodyPr/>
          <a:lstStyle/>
          <a:p>
            <a:pPr>
              <a:buClr>
                <a:srgbClr val="0023FF"/>
              </a:buClr>
              <a:buFont typeface="Arial"/>
              <a:buChar char="•"/>
              <a:defRPr/>
            </a:pPr>
            <a:r>
              <a:rPr lang="ru-RU">
                <a:latin typeface="ALS Granate"/>
              </a:rPr>
              <a:t>Незабываемые эмоции</a:t>
            </a:r>
            <a:endParaRPr/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285720" y="928670"/>
            <a:ext cx="7429552" cy="1587"/>
          </a:xfrm>
          <a:prstGeom prst="line">
            <a:avLst/>
          </a:prstGeom>
          <a:ln w="28575">
            <a:solidFill>
              <a:srgbClr val="23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8136904" y="0"/>
            <a:ext cx="1007096" cy="6858000"/>
          </a:xfrm>
          <a:prstGeom prst="rect">
            <a:avLst/>
          </a:prstGeom>
          <a:solidFill>
            <a:srgbClr val="0023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2" descr="C:\Documents and Settings\Директор\Рабочий стол\Группа\Волонтеры\Лого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092280" y="71414"/>
            <a:ext cx="634916" cy="781035"/>
          </a:xfrm>
          <a:prstGeom prst="rect">
            <a:avLst/>
          </a:prstGeom>
          <a:noFill/>
        </p:spPr>
      </p:pic>
      <p:pic>
        <p:nvPicPr>
          <p:cNvPr id="14" name="Picture 2" descr="D:\2025\!НОВЫЙ ЛОГОТИП\Yamalskaya filarmoniya\Разработка дополнительных элементов айдентики\Logo\web\Main\YL-Logo-Main-Blue-RGB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627784" y="188640"/>
            <a:ext cx="2592288" cy="576577"/>
          </a:xfrm>
          <a:prstGeom prst="rect">
            <a:avLst/>
          </a:prstGeom>
          <a:noFill/>
        </p:spPr>
      </p:pic>
      <p:pic>
        <p:nvPicPr>
          <p:cNvPr id="15" name="Picture 2" descr="X:\Отдел по работе со зрителями\Волонтерская служба\1. Работа с волонтерами\1. Фотографии\4. Открытие сезона_2013г\MwuBrgP27Xg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907704" y="2708920"/>
            <a:ext cx="4390352" cy="3292764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/>
          <p:nvPr/>
        </p:nvSpPr>
        <p:spPr bwMode="auto">
          <a:xfrm>
            <a:off x="467544" y="1214422"/>
            <a:ext cx="7602638" cy="64293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800" b="1" i="0" u="none" strike="noStrike" cap="all" spc="0">
                <a:ln w="500">
                  <a:noFill/>
                </a:ln>
                <a:solidFill>
                  <a:srgbClr val="0023FF"/>
                </a:solidFill>
                <a:latin typeface="ALS Granate"/>
                <a:ea typeface="+mj-ea"/>
                <a:cs typeface="+mj-cs"/>
              </a:rPr>
              <a:t>Волонтерская служба - это</a:t>
            </a:r>
            <a:r>
              <a:rPr lang="ru-RU" sz="3800" b="0" i="0" u="none" strike="noStrike" cap="all" spc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endParaRPr lang="ru-RU" sz="3800" b="1" i="0" u="none" strike="noStrike" cap="all" spc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:pull dir="d"/>
      </p:transition>
    </mc:Choice>
    <mc:Fallback>
      <p:transition spd="slow" advClick="0" advTm="7000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23528" y="2492896"/>
            <a:ext cx="4214842" cy="3429024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023FF"/>
              </a:buClr>
              <a:buFont typeface="Arial"/>
              <a:buChar char="•"/>
              <a:defRPr/>
            </a:pPr>
            <a:r>
              <a:rPr lang="en-US">
                <a:latin typeface="ALS Granate"/>
              </a:rPr>
              <a:t>Сочувствие</a:t>
            </a:r>
            <a:r>
              <a:rPr lang="en-US">
                <a:latin typeface="ALS Granate"/>
              </a:rPr>
              <a:t> </a:t>
            </a:r>
            <a:r>
              <a:rPr lang="en-US">
                <a:latin typeface="ALS Granate"/>
              </a:rPr>
              <a:t>людям</a:t>
            </a:r>
            <a:endParaRPr lang="ru-RU">
              <a:latin typeface="ALS Granate"/>
            </a:endParaRPr>
          </a:p>
          <a:p>
            <a:pPr lvl="0">
              <a:buClr>
                <a:srgbClr val="0023FF"/>
              </a:buClr>
              <a:buFont typeface="Arial"/>
              <a:buChar char="•"/>
              <a:defRPr/>
            </a:pPr>
            <a:r>
              <a:rPr lang="ru-RU">
                <a:latin typeface="ALS Granate"/>
              </a:rPr>
              <a:t>Здравый смысл: уступчивость, практическая смекалка, умение работать в команде</a:t>
            </a:r>
            <a:endParaRPr>
              <a:latin typeface="ALS Granate"/>
            </a:endParaRPr>
          </a:p>
          <a:p>
            <a:pPr lvl="0">
              <a:buClr>
                <a:srgbClr val="0023FF"/>
              </a:buClr>
              <a:buFont typeface="Arial"/>
              <a:buChar char="•"/>
              <a:defRPr/>
            </a:pPr>
            <a:r>
              <a:rPr lang="en-US">
                <a:latin typeface="ALS Granate"/>
              </a:rPr>
              <a:t>Последовательность</a:t>
            </a:r>
            <a:endParaRPr lang="ru-RU">
              <a:latin typeface="ALS Granate"/>
            </a:endParaRPr>
          </a:p>
          <a:p>
            <a:pPr lvl="0">
              <a:buClr>
                <a:srgbClr val="0023FF"/>
              </a:buClr>
              <a:buFont typeface="Arial"/>
              <a:buChar char="•"/>
              <a:defRPr/>
            </a:pPr>
            <a:r>
              <a:rPr lang="ru-RU">
                <a:latin typeface="ALS Granate"/>
              </a:rPr>
              <a:t>Н</a:t>
            </a:r>
            <a:r>
              <a:rPr lang="en-US">
                <a:latin typeface="ALS Granate"/>
              </a:rPr>
              <a:t>адежность</a:t>
            </a:r>
            <a:endParaRPr lang="ru-RU">
              <a:latin typeface="ALS Granate"/>
            </a:endParaRPr>
          </a:p>
          <a:p>
            <a:pPr lvl="0">
              <a:buClr>
                <a:srgbClr val="0023FF"/>
              </a:buClr>
              <a:buFont typeface="Arial"/>
              <a:buChar char="•"/>
              <a:defRPr/>
            </a:pPr>
            <a:r>
              <a:rPr lang="ru-RU">
                <a:latin typeface="ALS Granate"/>
              </a:rPr>
              <a:t>Отвественность</a:t>
            </a:r>
            <a:endParaRPr lang="ru-RU">
              <a:latin typeface="ALS Granate"/>
            </a:endParaRPr>
          </a:p>
          <a:p>
            <a:pPr>
              <a:defRPr/>
            </a:pP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785786" y="1628800"/>
            <a:ext cx="6858048" cy="64293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>
                <a:ln w="500">
                  <a:noFill/>
                </a:ln>
                <a:solidFill>
                  <a:srgbClr val="0023FF"/>
                </a:solidFill>
                <a:latin typeface="ALS Granate"/>
              </a:rPr>
              <a:t>личные качества </a:t>
            </a:r>
            <a:r>
              <a:rPr lang="ru-RU" b="0">
                <a:ln w="500">
                  <a:noFill/>
                </a:ln>
                <a:solidFill>
                  <a:srgbClr val="0023FF"/>
                </a:solidFill>
                <a:latin typeface="ALS Granate Medium"/>
              </a:rPr>
              <a:t>волонтера</a:t>
            </a:r>
            <a:endParaRPr lang="ru-RU">
              <a:ln w="500">
                <a:noFill/>
              </a:ln>
              <a:solidFill>
                <a:srgbClr val="0023FF"/>
              </a:solidFill>
              <a:latin typeface="ALS Granate Medium"/>
            </a:endParaRPr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285720" y="928670"/>
            <a:ext cx="7429552" cy="1587"/>
          </a:xfrm>
          <a:prstGeom prst="line">
            <a:avLst/>
          </a:prstGeom>
          <a:ln w="28575">
            <a:solidFill>
              <a:srgbClr val="23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auto">
          <a:xfrm>
            <a:off x="8136904" y="0"/>
            <a:ext cx="1007096" cy="6858000"/>
          </a:xfrm>
          <a:prstGeom prst="rect">
            <a:avLst/>
          </a:prstGeom>
          <a:solidFill>
            <a:srgbClr val="0023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Picture 2" descr="C:\Documents and Settings\Директор\Рабочий стол\Группа\Волонтеры\Лого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092280" y="71414"/>
            <a:ext cx="634916" cy="781035"/>
          </a:xfrm>
          <a:prstGeom prst="rect">
            <a:avLst/>
          </a:prstGeom>
          <a:noFill/>
        </p:spPr>
      </p:pic>
      <p:pic>
        <p:nvPicPr>
          <p:cNvPr id="18" name="Picture 2" descr="D:\2025\!НОВЫЙ ЛОГОТИП\Yamalskaya filarmoniya\Разработка дополнительных элементов айдентики\Logo\web\Main\YL-Logo-Main-Blue-RGB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627784" y="188640"/>
            <a:ext cx="2592288" cy="576577"/>
          </a:xfrm>
          <a:prstGeom prst="rect">
            <a:avLst/>
          </a:prstGeom>
          <a:noFill/>
        </p:spPr>
      </p:pic>
      <p:pic>
        <p:nvPicPr>
          <p:cNvPr id="4098" name="Picture 2" descr="Y:\Для Оксаны новая папка\Презентация Волонтеры ЯФ\Пример\attachment (1).jpe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950042" y="2492895"/>
            <a:ext cx="2016224" cy="2688299"/>
          </a:xfrm>
          <a:prstGeom prst="rect">
            <a:avLst/>
          </a:prstGeom>
          <a:noFill/>
        </p:spPr>
      </p:pic>
      <p:pic>
        <p:nvPicPr>
          <p:cNvPr id="4099" name="Picture 3" descr="Y:\Для Оксаны новая папка\Презентация Волонтеры ЯФ\Пример\attachment (2).jpe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390202" y="3933056"/>
            <a:ext cx="1998222" cy="26642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fade thruBlk="0"/>
      </p:transition>
    </mc:Choice>
    <mc:Fallback>
      <p:transition spd="slow" advClick="0" advTm="15000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71538" y="1214422"/>
            <a:ext cx="6381744" cy="1000124"/>
          </a:xfrm>
        </p:spPr>
        <p:txBody>
          <a:bodyPr vertOverflow="overflow" horzOverflow="overflow" vert="horz" wrap="square" lIns="45720" tIns="0" rIns="45720" bIns="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2800">
                <a:ln w="500">
                  <a:noFill/>
                </a:ln>
                <a:solidFill>
                  <a:srgbClr val="0023FF"/>
                </a:solidFill>
                <a:latin typeface="ALS Granate"/>
              </a:rPr>
              <a:t>Наши самые активные волонтеры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2214545"/>
            <a:ext cx="7574404" cy="42411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/>
              <a:t>Трегуб Елена </a:t>
            </a:r>
            <a:endParaRPr/>
          </a:p>
          <a:p>
            <a:pPr>
              <a:defRPr/>
            </a:pPr>
            <a:r>
              <a:rPr lang="ru-RU" sz="2000"/>
              <a:t>Рявкина Елена</a:t>
            </a:r>
            <a:endParaRPr/>
          </a:p>
          <a:p>
            <a:pPr>
              <a:defRPr/>
            </a:pPr>
            <a:r>
              <a:rPr lang="ru-RU" sz="2000"/>
              <a:t>Сауэр Наталья</a:t>
            </a:r>
            <a:endParaRPr/>
          </a:p>
          <a:p>
            <a:pPr>
              <a:defRPr/>
            </a:pPr>
            <a:r>
              <a:rPr lang="ru-RU" sz="2000"/>
              <a:t>Печёрская Татьяна</a:t>
            </a:r>
            <a:endParaRPr/>
          </a:p>
          <a:p>
            <a:pPr>
              <a:defRPr/>
            </a:pPr>
            <a:r>
              <a:rPr lang="ru-RU" sz="2000"/>
              <a:t>Воробьёва Ольга</a:t>
            </a:r>
            <a:endParaRPr/>
          </a:p>
          <a:p>
            <a:pPr>
              <a:defRPr/>
            </a:pPr>
            <a:r>
              <a:rPr lang="ru-RU" sz="2000"/>
              <a:t>Степанова Валентина</a:t>
            </a:r>
            <a:endParaRPr/>
          </a:p>
          <a:p>
            <a:pPr>
              <a:defRPr/>
            </a:pPr>
            <a:r>
              <a:rPr lang="ru-RU" sz="2000"/>
              <a:t>Анучкина Жанна</a:t>
            </a:r>
            <a:endParaRPr/>
          </a:p>
          <a:p>
            <a:pPr>
              <a:defRPr/>
            </a:pPr>
            <a:r>
              <a:rPr lang="ru-RU" sz="2000"/>
              <a:t>Губина Ольга</a:t>
            </a:r>
            <a:endParaRPr/>
          </a:p>
          <a:p>
            <a:pPr>
              <a:defRPr/>
            </a:pPr>
            <a:endParaRPr lang="ru-RU" sz="2000"/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285720" y="928670"/>
            <a:ext cx="7429552" cy="1587"/>
          </a:xfrm>
          <a:prstGeom prst="line">
            <a:avLst/>
          </a:prstGeom>
          <a:ln w="28575">
            <a:solidFill>
              <a:srgbClr val="23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 bwMode="auto">
          <a:xfrm>
            <a:off x="8136904" y="0"/>
            <a:ext cx="1007096" cy="6858000"/>
          </a:xfrm>
          <a:prstGeom prst="rect">
            <a:avLst/>
          </a:prstGeom>
          <a:solidFill>
            <a:srgbClr val="0023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2" descr="C:\Documents and Settings\Директор\Рабочий стол\Группа\Волонтеры\Лого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092280" y="71414"/>
            <a:ext cx="634916" cy="781035"/>
          </a:xfrm>
          <a:prstGeom prst="rect">
            <a:avLst/>
          </a:prstGeom>
          <a:noFill/>
        </p:spPr>
      </p:pic>
      <p:pic>
        <p:nvPicPr>
          <p:cNvPr id="11" name="Picture 2" descr="D:\2025\!НОВЫЙ ЛОГОТИП\Yamalskaya filarmoniya\Разработка дополнительных элементов айдентики\Logo\web\Main\YL-Logo-Main-Blue-RGB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627784" y="188640"/>
            <a:ext cx="2592288" cy="576577"/>
          </a:xfrm>
          <a:prstGeom prst="rect">
            <a:avLst/>
          </a:prstGeom>
          <a:noFill/>
        </p:spPr>
      </p:pic>
      <p:pic>
        <p:nvPicPr>
          <p:cNvPr id="5122" name="Picture 2" descr="Y:\Для Оксаны новая папка\Презентация Волонтеры ЯФ\Пример\attachment (3).jpe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761911" y="2996952"/>
            <a:ext cx="1674186" cy="2232248"/>
          </a:xfrm>
          <a:prstGeom prst="rect">
            <a:avLst/>
          </a:prstGeom>
          <a:noFill/>
        </p:spPr>
      </p:pic>
      <p:pic>
        <p:nvPicPr>
          <p:cNvPr id="5124" name="Picture 4" descr="Y:\Для Оксаны новая папка\Презентация Волонтеры ЯФ\Пример\attachment (5).jpe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5994159" y="2060848"/>
            <a:ext cx="1674185" cy="2232248"/>
          </a:xfrm>
          <a:prstGeom prst="rect">
            <a:avLst/>
          </a:prstGeom>
          <a:noFill/>
        </p:spPr>
      </p:pic>
      <p:pic>
        <p:nvPicPr>
          <p:cNvPr id="5123" name="Picture 3" descr="Y:\Для Оксаны новая папка\Презентация Волонтеры ЯФ\Пример\attachment (4).jpe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058055" y="4005064"/>
            <a:ext cx="1674186" cy="22322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cover dir="ru"/>
      </p:transition>
    </mc:Choice>
    <mc:Fallback>
      <p:transition spd="slow" advClick="0" advTm="15000">
        <p:cover dir="r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43042" y="1142984"/>
            <a:ext cx="5286412" cy="7143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ln w="500">
                  <a:noFill/>
                </a:ln>
                <a:solidFill>
                  <a:srgbClr val="0023FF"/>
                </a:solidFill>
                <a:latin typeface="ALS Granate"/>
              </a:rPr>
              <a:t>Лозунги волонтера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51520" y="2214554"/>
            <a:ext cx="4071966" cy="4429156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0023FF"/>
              </a:buClr>
              <a:buFont typeface="Arial"/>
              <a:buChar char="•"/>
              <a:defRPr/>
            </a:pPr>
            <a:r>
              <a:rPr lang="ru-RU">
                <a:latin typeface="ALS Granate"/>
              </a:rPr>
              <a:t>Если ты волонтер, забудь лень и равнодушие к проблемам окружающих. </a:t>
            </a:r>
            <a:endParaRPr>
              <a:latin typeface="ALS Granate"/>
            </a:endParaRPr>
          </a:p>
          <a:p>
            <a:pPr lvl="0">
              <a:buClr>
                <a:srgbClr val="0023FF"/>
              </a:buClr>
              <a:buFont typeface="Arial"/>
              <a:buChar char="•"/>
              <a:defRPr/>
            </a:pPr>
            <a:r>
              <a:rPr lang="ru-RU">
                <a:latin typeface="ALS Granate"/>
              </a:rPr>
              <a:t>Будь генератором идей! </a:t>
            </a:r>
            <a:endParaRPr>
              <a:latin typeface="ALS Granate"/>
            </a:endParaRPr>
          </a:p>
          <a:p>
            <a:pPr lvl="0">
              <a:buClr>
                <a:srgbClr val="0023FF"/>
              </a:buClr>
              <a:buFont typeface="Arial"/>
              <a:buChar char="•"/>
              <a:defRPr/>
            </a:pPr>
            <a:r>
              <a:rPr lang="ru-RU">
                <a:latin typeface="ALS Granate"/>
              </a:rPr>
              <a:t>Уважай мнение других! </a:t>
            </a:r>
            <a:endParaRPr>
              <a:latin typeface="ALS Granate"/>
            </a:endParaRPr>
          </a:p>
          <a:p>
            <a:pPr lvl="0">
              <a:buClr>
                <a:srgbClr val="0023FF"/>
              </a:buClr>
              <a:buFont typeface="Arial"/>
              <a:buChar char="•"/>
              <a:defRPr/>
            </a:pPr>
            <a:r>
              <a:rPr lang="ru-RU">
                <a:latin typeface="ALS Granate"/>
              </a:rPr>
              <a:t>Критикуешь – предлагай, предлагаешь - выполняй! </a:t>
            </a:r>
            <a:endParaRPr>
              <a:latin typeface="ALS Granate"/>
            </a:endParaRPr>
          </a:p>
          <a:p>
            <a:pPr lvl="0">
              <a:buClr>
                <a:srgbClr val="0023FF"/>
              </a:buClr>
              <a:buFont typeface="Arial"/>
              <a:buChar char="•"/>
              <a:defRPr/>
            </a:pPr>
            <a:r>
              <a:rPr lang="ru-RU">
                <a:latin typeface="ALS Granate"/>
              </a:rPr>
              <a:t>Обещаешь – сделай! </a:t>
            </a:r>
            <a:endParaRPr>
              <a:latin typeface="ALS Granate"/>
            </a:endParaRPr>
          </a:p>
          <a:p>
            <a:pPr lvl="0">
              <a:buClr>
                <a:srgbClr val="0023FF"/>
              </a:buClr>
              <a:buFont typeface="Arial"/>
              <a:buChar char="•"/>
              <a:defRPr/>
            </a:pPr>
            <a:r>
              <a:rPr lang="ru-RU">
                <a:latin typeface="ALS Granate"/>
              </a:rPr>
              <a:t>Не умеешь – научись! </a:t>
            </a:r>
            <a:endParaRPr>
              <a:latin typeface="ALS Granate"/>
            </a:endParaRPr>
          </a:p>
          <a:p>
            <a:pPr lvl="0">
              <a:buClr>
                <a:srgbClr val="0023FF"/>
              </a:buClr>
              <a:buFont typeface="Arial"/>
              <a:buChar char="•"/>
              <a:defRPr/>
            </a:pPr>
            <a:r>
              <a:rPr lang="ru-RU">
                <a:latin typeface="ALS Granate"/>
              </a:rPr>
              <a:t>Будь настойчив в достижении целей! </a:t>
            </a:r>
            <a:endParaRPr>
              <a:latin typeface="ALS Granate"/>
            </a:endParaRPr>
          </a:p>
          <a:p>
            <a:pPr lvl="0">
              <a:buClr>
                <a:srgbClr val="0023FF"/>
              </a:buClr>
              <a:buFont typeface="Arial"/>
              <a:buChar char="•"/>
              <a:defRPr/>
            </a:pPr>
            <a:r>
              <a:rPr lang="ru-RU">
                <a:latin typeface="ALS Granate"/>
              </a:rPr>
              <a:t>Твой образ жизни – пример для подражания. </a:t>
            </a:r>
            <a:endParaRPr>
              <a:latin typeface="ALS Granate"/>
            </a:endParaRPr>
          </a:p>
          <a:p>
            <a:pPr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285720" y="928670"/>
            <a:ext cx="7429552" cy="1587"/>
          </a:xfrm>
          <a:prstGeom prst="line">
            <a:avLst/>
          </a:prstGeom>
          <a:ln w="28575">
            <a:solidFill>
              <a:srgbClr val="23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 bwMode="auto">
          <a:xfrm>
            <a:off x="8136904" y="0"/>
            <a:ext cx="1007096" cy="6858000"/>
          </a:xfrm>
          <a:prstGeom prst="rect">
            <a:avLst/>
          </a:prstGeom>
          <a:solidFill>
            <a:srgbClr val="0023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2" descr="C:\Documents and Settings\Директор\Рабочий стол\Группа\Волонтеры\Лого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092280" y="71414"/>
            <a:ext cx="634916" cy="781035"/>
          </a:xfrm>
          <a:prstGeom prst="rect">
            <a:avLst/>
          </a:prstGeom>
          <a:noFill/>
        </p:spPr>
      </p:pic>
      <p:pic>
        <p:nvPicPr>
          <p:cNvPr id="11" name="Picture 2" descr="D:\2025\!НОВЫЙ ЛОГОТИП\Yamalskaya filarmoniya\Разработка дополнительных элементов айдентики\Logo\web\Main\YL-Logo-Main-Blue-RGB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627784" y="188640"/>
            <a:ext cx="2592288" cy="576577"/>
          </a:xfrm>
          <a:prstGeom prst="rect">
            <a:avLst/>
          </a:prstGeom>
          <a:noFill/>
        </p:spPr>
      </p:pic>
      <p:pic>
        <p:nvPicPr>
          <p:cNvPr id="7170" name="Picture 2" descr="Y:\Для Оксаны новая папка\Презентация Волонтеры ЯФ\Пример\attachment.jpeg"/>
          <p:cNvPicPr>
            <a:picLocks noChangeAspect="1" noChangeArrowheads="1"/>
          </p:cNvPicPr>
          <p:nvPr/>
        </p:nvPicPr>
        <p:blipFill>
          <a:blip r:embed="rId4"/>
          <a:srcRect l="1631" t="17397" r="18453" b="8668"/>
          <a:stretch/>
        </p:blipFill>
        <p:spPr bwMode="auto">
          <a:xfrm>
            <a:off x="4355976" y="2780928"/>
            <a:ext cx="4320480" cy="29978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pull dir="u"/>
      </p:transition>
    </mc:Choice>
    <mc:Fallback>
      <p:transition spd="slow" advClick="0" advTm="15000">
        <p:pull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42" name="Picture 2" descr="X:\Отдел маркетинга и реализации культурно-деловых проектов\Юля\ВОЛОНТЕРСКАЯ СЛУЖБА БЕЙДЖ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285776"/>
            <a:ext cx="9144000" cy="7587574"/>
          </a:xfrm>
          <a:prstGeom prst="rect">
            <a:avLst/>
          </a:prstGeom>
          <a:noFill/>
        </p:spPr>
      </p:pic>
      <p:pic>
        <p:nvPicPr>
          <p:cNvPr id="7" name="Picture 2" descr="Y:\Для Оксаны новая папка\Презентация Волонтеры ЯФ\Фон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806674" y="-315416"/>
            <a:ext cx="10757348" cy="76092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2000232" y="2643182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bg1"/>
                </a:solidFill>
                <a:latin typeface="ALS Granate"/>
              </a:rPr>
              <a:t>СПАСИБО ЗА ВНИМАНИЕ!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1357290" y="5848121"/>
            <a:ext cx="6749572" cy="8537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endParaRPr lang="ru-RU" sz="1400" cap="small">
              <a:solidFill>
                <a:schemeClr val="bg1"/>
              </a:solidFill>
              <a:latin typeface="ALS Granate"/>
            </a:endParaRPr>
          </a:p>
          <a:p>
            <a:pPr algn="ctr">
              <a:defRPr/>
            </a:pPr>
            <a:r>
              <a:rPr sz="1200">
                <a:latin typeface="ALS Granate"/>
                <a:cs typeface="Liberation Sans"/>
              </a:rPr>
              <a:t> </a:t>
            </a:r>
            <a:endParaRPr>
              <a:latin typeface="ALS Granate"/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newsflash/>
      </p:transition>
    </mc:Choice>
    <mc:Fallback>
      <p:transition spd="slow" advClick="1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1" name="Picture 3" descr="Y:\Для Оксаны новая папка\Презентация Волонтеры ЯФ\Пример\attachment (7).jpe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43608" y="3861048"/>
            <a:ext cx="6129092" cy="2762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34" y="1071546"/>
            <a:ext cx="7239000" cy="71437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>
                <a:ln w="500">
                  <a:noFill/>
                </a:ln>
                <a:solidFill>
                  <a:srgbClr val="0023FF"/>
                </a:solidFill>
                <a:latin typeface="ALS Granate"/>
              </a:rPr>
              <a:t>Что такое </a:t>
            </a:r>
            <a:r>
              <a:rPr lang="ru-RU" sz="3600">
                <a:ln w="500">
                  <a:noFill/>
                </a:ln>
                <a:solidFill>
                  <a:srgbClr val="0023FF"/>
                </a:solidFill>
                <a:latin typeface="ALS Granate"/>
              </a:rPr>
              <a:t>волонтерство</a:t>
            </a:r>
            <a:endParaRPr lang="ru-RU" sz="3600">
              <a:ln w="500">
                <a:noFill/>
              </a:ln>
              <a:solidFill>
                <a:srgbClr val="0023FF"/>
              </a:solidFill>
              <a:latin typeface="ALS Granate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642909" y="1772816"/>
            <a:ext cx="7053290" cy="2571768"/>
          </a:xfrm>
        </p:spPr>
        <p:txBody>
          <a:bodyPr>
            <a:normAutofit/>
          </a:bodyPr>
          <a:lstStyle/>
          <a:p>
            <a:pPr>
              <a:buClr>
                <a:srgbClr val="0023FF"/>
              </a:buClr>
              <a:defRPr/>
            </a:pPr>
            <a:r>
              <a:rPr lang="ru-RU" sz="1800" b="1">
                <a:solidFill>
                  <a:srgbClr val="231E1E"/>
                </a:solidFill>
                <a:latin typeface="ALS Granate"/>
              </a:rPr>
              <a:t>Волонтёрство</a:t>
            </a:r>
            <a:r>
              <a:rPr lang="ru-RU" sz="1800">
                <a:solidFill>
                  <a:srgbClr val="231E1E"/>
                </a:solidFill>
                <a:latin typeface="ALS Granate"/>
              </a:rPr>
              <a:t> или </a:t>
            </a:r>
            <a:r>
              <a:rPr lang="ru-RU" sz="1800" b="1">
                <a:solidFill>
                  <a:srgbClr val="231E1E"/>
                </a:solidFill>
                <a:latin typeface="ALS Granate"/>
              </a:rPr>
              <a:t>Волонтёрская деятельность</a:t>
            </a:r>
            <a:r>
              <a:rPr lang="ru-RU" sz="1800">
                <a:solidFill>
                  <a:srgbClr val="231E1E"/>
                </a:solidFill>
                <a:latin typeface="ALS Granate"/>
              </a:rPr>
              <a:t> (от лат. </a:t>
            </a:r>
            <a:r>
              <a:rPr lang="ru-RU" sz="1800" i="1">
                <a:solidFill>
                  <a:srgbClr val="231E1E"/>
                </a:solidFill>
                <a:latin typeface="ALS Granate"/>
              </a:rPr>
              <a:t>voluntarius</a:t>
            </a:r>
            <a:r>
              <a:rPr lang="ru-RU" sz="1800">
                <a:solidFill>
                  <a:srgbClr val="231E1E"/>
                </a:solidFill>
                <a:latin typeface="ALS Granate"/>
              </a:rPr>
              <a:t> — добровольно) — </a:t>
            </a:r>
            <a:r>
              <a:rPr lang="ru-RU" sz="1800">
                <a:solidFill>
                  <a:srgbClr val="231E1E"/>
                </a:solidFill>
                <a:latin typeface="ALS Granate"/>
              </a:rPr>
              <a:t>это </a:t>
            </a:r>
            <a:r>
              <a:rPr lang="ru-RU" sz="1800">
                <a:solidFill>
                  <a:srgbClr val="231E1E"/>
                </a:solidFill>
                <a:latin typeface="ALS Granate"/>
              </a:rPr>
              <a:t>широкий круг деятельности, включая традиционные формы взаимопомощи и самопомощи, которая осуществляется добровольно на благо широкой общественности без расчёта на денежное вознаграждение.</a:t>
            </a:r>
            <a:endParaRPr/>
          </a:p>
        </p:txBody>
      </p:sp>
      <p:pic>
        <p:nvPicPr>
          <p:cNvPr id="5" name="Picture 2" descr="C:\Documents and Settings\Директор\Рабочий стол\Группа\Волонтеры\Лого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092280" y="71414"/>
            <a:ext cx="634916" cy="781035"/>
          </a:xfrm>
          <a:prstGeom prst="rect">
            <a:avLst/>
          </a:prstGeom>
          <a:noFill/>
        </p:spPr>
      </p:pic>
      <p:pic>
        <p:nvPicPr>
          <p:cNvPr id="7" name="Picture 2" descr="D:\2025\!НОВЫЙ ЛОГОТИП\Yamalskaya filarmoniya\Разработка дополнительных элементов айдентики\Logo\web\Main\YL-Logo-Main-Blue-RGB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627784" y="188640"/>
            <a:ext cx="2592288" cy="57657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8136904" y="0"/>
            <a:ext cx="1007096" cy="6858000"/>
          </a:xfrm>
          <a:prstGeom prst="rect">
            <a:avLst/>
          </a:prstGeom>
          <a:solidFill>
            <a:srgbClr val="0023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285720" y="928670"/>
            <a:ext cx="7429552" cy="1587"/>
          </a:xfrm>
          <a:prstGeom prst="line">
            <a:avLst/>
          </a:prstGeom>
          <a:ln w="28575">
            <a:solidFill>
              <a:srgbClr val="23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wedge/>
      </p:transition>
    </mc:Choice>
    <mc:Fallback>
      <p:transition spd="slow" advClick="0" advTm="15000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иректор\Рабочий стол\Группа\Волонтеры\Лого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714612" y="1071546"/>
            <a:ext cx="2643206" cy="32515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928661" y="4572007"/>
            <a:ext cx="6436259" cy="1585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rgbClr val="231E1E"/>
                </a:solidFill>
                <a:latin typeface="ALS Granate"/>
              </a:rPr>
              <a:t>Волонтерская служба в </a:t>
            </a:r>
            <a:r>
              <a:rPr lang="ru-RU" sz="1400">
                <a:solidFill>
                  <a:srgbClr val="231E1E"/>
                </a:solidFill>
                <a:latin typeface="ALS Granate"/>
              </a:rPr>
              <a:t>Ямальской</a:t>
            </a:r>
            <a:r>
              <a:rPr lang="ru-RU" sz="1400">
                <a:solidFill>
                  <a:srgbClr val="231E1E"/>
                </a:solidFill>
                <a:latin typeface="ALS Granate"/>
              </a:rPr>
              <a:t> филармонии существует </a:t>
            </a:r>
            <a:r>
              <a:rPr lang="ru-RU" sz="1400">
                <a:solidFill>
                  <a:srgbClr val="231E1E"/>
                </a:solidFill>
                <a:latin typeface="ALS Granate"/>
              </a:rPr>
              <a:t>вот уже на протяжении 11 лет. За это время волонтеры прочно вошли в состав коллектива филармонии и стали его неотъемлемой частью. </a:t>
            </a:r>
            <a:br>
              <a:rPr lang="ru-RU" sz="1400">
                <a:solidFill>
                  <a:srgbClr val="231E1E"/>
                </a:solidFill>
                <a:latin typeface="ALS Granate"/>
              </a:rPr>
            </a:br>
            <a:r>
              <a:rPr lang="ru-RU" sz="1400">
                <a:solidFill>
                  <a:srgbClr val="231E1E"/>
                </a:solidFill>
                <a:latin typeface="ALS Granate"/>
              </a:rPr>
              <a:t>Успехи центра в организации творческих мероприятий, проектов напрямую связаны с энтузиазмом и любовью к своему делу наших добровольных помощников. Ни одно значимое культурное событие, ни один проект не проходят без посильного участия волонтёров.</a:t>
            </a:r>
            <a:endParaRPr/>
          </a:p>
        </p:txBody>
      </p:sp>
      <p:pic>
        <p:nvPicPr>
          <p:cNvPr id="9" name="Picture 2" descr="C:\Documents and Settings\Директор\Рабочий стол\Группа\Волонтеры\Лого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092280" y="71414"/>
            <a:ext cx="634916" cy="781035"/>
          </a:xfrm>
          <a:prstGeom prst="rect">
            <a:avLst/>
          </a:prstGeom>
          <a:noFill/>
        </p:spPr>
      </p:pic>
      <p:pic>
        <p:nvPicPr>
          <p:cNvPr id="10" name="Picture 2" descr="D:\2025\!НОВЫЙ ЛОГОТИП\Yamalskaya filarmoniya\Разработка дополнительных элементов айдентики\Logo\web\Main\YL-Logo-Main-Blue-RGB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627784" y="188640"/>
            <a:ext cx="2592288" cy="57657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 bwMode="auto">
          <a:xfrm>
            <a:off x="8136904" y="0"/>
            <a:ext cx="1007096" cy="6858000"/>
          </a:xfrm>
          <a:prstGeom prst="rect">
            <a:avLst/>
          </a:prstGeom>
          <a:solidFill>
            <a:srgbClr val="0023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285720" y="928670"/>
            <a:ext cx="7429552" cy="1587"/>
          </a:xfrm>
          <a:prstGeom prst="line">
            <a:avLst/>
          </a:prstGeom>
          <a:ln w="28575">
            <a:solidFill>
              <a:srgbClr val="23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cover dir="l"/>
      </p:transition>
    </mc:Choice>
    <mc:Fallback>
      <p:transition spd="slow" advClick="0" advTm="15000">
        <p:cover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34" y="1142984"/>
            <a:ext cx="7167562" cy="128587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>
                <a:ln w="500">
                  <a:noFill/>
                </a:ln>
                <a:solidFill>
                  <a:srgbClr val="0023FF"/>
                </a:solidFill>
                <a:latin typeface="ALS Granate"/>
              </a:rPr>
              <a:t>Почему становятся волонтерами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928662" y="2714620"/>
            <a:ext cx="6767538" cy="3312488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23FF"/>
              </a:buClr>
              <a:buFont typeface="Arial"/>
              <a:buChar char="•"/>
              <a:defRPr/>
            </a:pPr>
            <a:r>
              <a:rPr lang="ru-RU">
                <a:solidFill>
                  <a:srgbClr val="231E1E"/>
                </a:solidFill>
                <a:latin typeface="ALS Granate"/>
              </a:rPr>
              <a:t>Альтруизм, то есть желание «бескорыстно делать добро» (но часто бывает так, что человек при этом имеет и свой личный интерес)</a:t>
            </a:r>
            <a:endParaRPr>
              <a:solidFill>
                <a:srgbClr val="231E1E"/>
              </a:solidFill>
              <a:latin typeface="ALS Granate"/>
            </a:endParaRPr>
          </a:p>
          <a:p>
            <a:pPr>
              <a:buClr>
                <a:srgbClr val="0023FF"/>
              </a:buClr>
              <a:buFont typeface="Arial"/>
              <a:buChar char="•"/>
              <a:defRPr/>
            </a:pPr>
            <a:r>
              <a:rPr lang="ru-RU">
                <a:solidFill>
                  <a:srgbClr val="231E1E"/>
                </a:solidFill>
                <a:latin typeface="ALS Granate"/>
              </a:rPr>
              <a:t>Чтобы компенсировать отсутствие чего-либо в личной жизни волонтёра</a:t>
            </a:r>
            <a:endParaRPr>
              <a:solidFill>
                <a:srgbClr val="231E1E"/>
              </a:solidFill>
              <a:latin typeface="ALS Granate"/>
            </a:endParaRPr>
          </a:p>
          <a:p>
            <a:pPr>
              <a:buClr>
                <a:srgbClr val="0023FF"/>
              </a:buClr>
              <a:buFont typeface="Arial"/>
              <a:buChar char="•"/>
              <a:defRPr/>
            </a:pPr>
            <a:r>
              <a:rPr lang="ru-RU">
                <a:solidFill>
                  <a:srgbClr val="231E1E"/>
                </a:solidFill>
                <a:latin typeface="ALS Granate"/>
              </a:rPr>
              <a:t>Чтобы приобрести и осмыслить свой собственный опыт</a:t>
            </a:r>
            <a:endParaRPr>
              <a:solidFill>
                <a:srgbClr val="231E1E"/>
              </a:solidFill>
              <a:latin typeface="ALS Granate"/>
            </a:endParaRPr>
          </a:p>
          <a:p>
            <a:pPr>
              <a:buClr>
                <a:srgbClr val="0023FF"/>
              </a:buClr>
              <a:buFont typeface="Arial"/>
              <a:buChar char="•"/>
              <a:defRPr/>
            </a:pPr>
            <a:r>
              <a:rPr lang="ru-RU">
                <a:solidFill>
                  <a:srgbClr val="231E1E"/>
                </a:solidFill>
                <a:latin typeface="ALS Granate"/>
              </a:rPr>
              <a:t>Когда у человека много свободного времени возникает потребность иметь цель в жизни и роль в обществе</a:t>
            </a:r>
            <a:endParaRPr>
              <a:solidFill>
                <a:srgbClr val="231E1E"/>
              </a:solidFill>
              <a:latin typeface="ALS Granate"/>
            </a:endParaRPr>
          </a:p>
          <a:p>
            <a:pPr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>
            <a:off x="285720" y="928670"/>
            <a:ext cx="7429552" cy="1587"/>
          </a:xfrm>
          <a:prstGeom prst="line">
            <a:avLst/>
          </a:prstGeom>
          <a:ln w="28575">
            <a:solidFill>
              <a:srgbClr val="23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 bwMode="auto">
          <a:xfrm>
            <a:off x="8136904" y="0"/>
            <a:ext cx="1007096" cy="6858000"/>
          </a:xfrm>
          <a:prstGeom prst="rect">
            <a:avLst/>
          </a:prstGeom>
          <a:solidFill>
            <a:srgbClr val="0023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2" descr="C:\Documents and Settings\Директор\Рабочий стол\Группа\Волонтеры\Лого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092280" y="71414"/>
            <a:ext cx="634916" cy="781035"/>
          </a:xfrm>
          <a:prstGeom prst="rect">
            <a:avLst/>
          </a:prstGeom>
          <a:noFill/>
        </p:spPr>
      </p:pic>
      <p:pic>
        <p:nvPicPr>
          <p:cNvPr id="9" name="Picture 2" descr="D:\2025\!НОВЫЙ ЛОГОТИП\Yamalskaya filarmoniya\Разработка дополнительных элементов айдентики\Logo\web\Main\YL-Logo-Main-Blue-RGB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627784" y="188640"/>
            <a:ext cx="2592288" cy="5765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cover dir="r"/>
      </p:transition>
    </mc:Choice>
    <mc:Fallback>
      <p:transition spd="slow" advClick="0" advTm="15000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71538" y="1214422"/>
            <a:ext cx="6072230" cy="110587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>
                <a:ln w="500">
                  <a:noFill/>
                </a:ln>
                <a:solidFill>
                  <a:srgbClr val="0023FF"/>
                </a:solidFill>
                <a:latin typeface="ALS Granate"/>
              </a:rPr>
              <a:t>Основные направления деятельности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500034" y="2643182"/>
            <a:ext cx="4071966" cy="378621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77500" lnSpcReduction="20000"/>
          </a:bodyPr>
          <a:lstStyle/>
          <a:p>
            <a:pPr>
              <a:buClr>
                <a:srgbClr val="0023FF"/>
              </a:buClr>
              <a:buFont typeface="Arial"/>
              <a:buChar char="•"/>
              <a:defRPr/>
            </a:pPr>
            <a:r>
              <a:rPr lang="ru-RU"/>
              <a:t>участие в рекламных </a:t>
            </a:r>
            <a:r>
              <a:rPr lang="ru-RU"/>
              <a:t>             и </a:t>
            </a:r>
            <a:r>
              <a:rPr lang="ru-RU"/>
              <a:t>PR-акциях; </a:t>
            </a:r>
            <a:endParaRPr/>
          </a:p>
          <a:p>
            <a:pPr>
              <a:buClr>
                <a:srgbClr val="0023FF"/>
              </a:buClr>
              <a:buFont typeface="Arial"/>
              <a:buChar char="•"/>
              <a:defRPr/>
            </a:pPr>
            <a:r>
              <a:rPr lang="ru-RU"/>
              <a:t>рассылка приглашений и распространение </a:t>
            </a:r>
            <a:r>
              <a:rPr lang="ru-RU"/>
              <a:t>презентационной продукции </a:t>
            </a:r>
            <a:r>
              <a:rPr lang="ru-RU"/>
              <a:t>филармонии; </a:t>
            </a:r>
            <a:endParaRPr/>
          </a:p>
          <a:p>
            <a:pPr>
              <a:buClr>
                <a:srgbClr val="0023FF"/>
              </a:buClr>
              <a:buFont typeface="Arial"/>
              <a:buChar char="•"/>
              <a:defRPr/>
            </a:pPr>
            <a:r>
              <a:rPr lang="ru-RU"/>
              <a:t>помощь в проведении анимационных программ и социологических опросов </a:t>
            </a:r>
            <a:r>
              <a:rPr lang="ru-RU"/>
              <a:t>      (</a:t>
            </a:r>
            <a:r>
              <a:rPr lang="ru-RU"/>
              <a:t>в качестве интервьюеров); </a:t>
            </a:r>
            <a:endParaRPr/>
          </a:p>
          <a:p>
            <a:pPr>
              <a:buClr>
                <a:srgbClr val="0023FF"/>
              </a:buClr>
              <a:buFont typeface="Arial"/>
              <a:buChar char="•"/>
              <a:defRPr/>
            </a:pPr>
            <a:r>
              <a:rPr lang="ru-RU"/>
              <a:t>декорирование </a:t>
            </a:r>
            <a:r>
              <a:rPr lang="ru-RU"/>
              <a:t>филармонии   </a:t>
            </a:r>
            <a:r>
              <a:rPr lang="ru-RU"/>
              <a:t>к праздникам и культурным событиям.</a:t>
            </a:r>
            <a:endParaRPr/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285720" y="928670"/>
            <a:ext cx="7429552" cy="1587"/>
          </a:xfrm>
          <a:prstGeom prst="line">
            <a:avLst/>
          </a:prstGeom>
          <a:ln w="28575">
            <a:solidFill>
              <a:srgbClr val="23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 bwMode="auto">
          <a:xfrm>
            <a:off x="8136904" y="0"/>
            <a:ext cx="1007096" cy="6858000"/>
          </a:xfrm>
          <a:prstGeom prst="rect">
            <a:avLst/>
          </a:prstGeom>
          <a:solidFill>
            <a:srgbClr val="0023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2" descr="C:\Documents and Settings\Директор\Рабочий стол\Группа\Волонтеры\Лого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092280" y="71414"/>
            <a:ext cx="634916" cy="781035"/>
          </a:xfrm>
          <a:prstGeom prst="rect">
            <a:avLst/>
          </a:prstGeom>
          <a:noFill/>
        </p:spPr>
      </p:pic>
      <p:pic>
        <p:nvPicPr>
          <p:cNvPr id="11" name="Picture 2" descr="D:\2025\!НОВЫЙ ЛОГОТИП\Yamalskaya filarmoniya\Разработка дополнительных элементов айдентики\Logo\web\Main\YL-Logo-Main-Blue-RGB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627784" y="188640"/>
            <a:ext cx="2592288" cy="576577"/>
          </a:xfrm>
          <a:prstGeom prst="rect">
            <a:avLst/>
          </a:prstGeom>
          <a:noFill/>
        </p:spPr>
      </p:pic>
      <p:pic>
        <p:nvPicPr>
          <p:cNvPr id="4" name="Picture 2" descr="Y:\Для Оксаны новая папка\Презентация Волонтеры ЯФ\Пример\attachment (6).jpeg"/>
          <p:cNvPicPr>
            <a:picLocks noChangeAspect="1" noChangeArrowheads="1"/>
          </p:cNvPicPr>
          <p:nvPr/>
        </p:nvPicPr>
        <p:blipFill>
          <a:blip r:embed="rId4"/>
          <a:srcRect l="8588" t="0" r="12405" b="0"/>
          <a:stretch/>
        </p:blipFill>
        <p:spPr bwMode="auto">
          <a:xfrm>
            <a:off x="4470859" y="2739055"/>
            <a:ext cx="4205597" cy="2994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wheel spokes="1"/>
      </p:transition>
    </mc:Choice>
    <mc:Fallback>
      <p:transition spd="slow" advClick="0" advTm="1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1214422"/>
            <a:ext cx="7602638" cy="64293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ln w="500">
                  <a:noFill/>
                </a:ln>
                <a:solidFill>
                  <a:srgbClr val="0023FF"/>
                </a:solidFill>
                <a:latin typeface="ALS Granate"/>
              </a:rPr>
              <a:t>Волонтерская служба </a:t>
            </a:r>
            <a:r>
              <a:rPr lang="ru-RU">
                <a:ln w="500">
                  <a:noFill/>
                </a:ln>
                <a:solidFill>
                  <a:srgbClr val="0023FF"/>
                </a:solidFill>
                <a:latin typeface="ALS Granate"/>
              </a:rPr>
              <a:t>- это</a:t>
            </a:r>
            <a:r>
              <a:rPr lang="ru-RU" b="0"/>
              <a:t> 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642909" y="2071678"/>
            <a:ext cx="6858048" cy="928694"/>
          </a:xfrm>
        </p:spPr>
        <p:txBody>
          <a:bodyPr>
            <a:normAutofit/>
          </a:bodyPr>
          <a:lstStyle/>
          <a:p>
            <a:pPr algn="ctr">
              <a:buClr>
                <a:srgbClr val="0023FF"/>
              </a:buClr>
              <a:buFont typeface="Arial"/>
              <a:buChar char="•"/>
              <a:defRPr/>
            </a:pPr>
            <a:r>
              <a:rPr lang="ru-RU">
                <a:latin typeface="ALS Granate"/>
              </a:rPr>
              <a:t>Возможность быть в центре культурных событий города и региона</a:t>
            </a:r>
            <a:endParaRPr>
              <a:latin typeface="ALS Granate"/>
            </a:endParaRPr>
          </a:p>
        </p:txBody>
      </p: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>
            <a:off x="285720" y="928670"/>
            <a:ext cx="7429552" cy="1587"/>
          </a:xfrm>
          <a:prstGeom prst="line">
            <a:avLst/>
          </a:prstGeom>
          <a:ln w="28575">
            <a:solidFill>
              <a:srgbClr val="23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 bwMode="auto">
          <a:xfrm>
            <a:off x="8136904" y="0"/>
            <a:ext cx="1007096" cy="6858000"/>
          </a:xfrm>
          <a:prstGeom prst="rect">
            <a:avLst/>
          </a:prstGeom>
          <a:solidFill>
            <a:srgbClr val="0023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C:\Documents and Settings\Директор\Рабочий стол\Группа\Волонтеры\Лого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092280" y="71414"/>
            <a:ext cx="634916" cy="781035"/>
          </a:xfrm>
          <a:prstGeom prst="rect">
            <a:avLst/>
          </a:prstGeom>
          <a:noFill/>
        </p:spPr>
      </p:pic>
      <p:pic>
        <p:nvPicPr>
          <p:cNvPr id="12" name="Picture 2" descr="D:\2025\!НОВЫЙ ЛОГОТИП\Yamalskaya filarmoniya\Разработка дополнительных элементов айдентики\Logo\web\Main\YL-Logo-Main-Blue-RGB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627784" y="188640"/>
            <a:ext cx="2592288" cy="576577"/>
          </a:xfrm>
          <a:prstGeom prst="rect">
            <a:avLst/>
          </a:prstGeom>
          <a:noFill/>
        </p:spPr>
      </p:pic>
      <p:pic>
        <p:nvPicPr>
          <p:cNvPr id="2050" name="Picture 2" descr="Y:\Для Оксаны новая папка\Презентация Волонтеры ЯФ\Пример\3Nf0XQj0x_A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987824" y="3140968"/>
            <a:ext cx="2266481" cy="1512168"/>
          </a:xfrm>
          <a:prstGeom prst="rect">
            <a:avLst/>
          </a:prstGeom>
          <a:noFill/>
        </p:spPr>
      </p:pic>
      <p:pic>
        <p:nvPicPr>
          <p:cNvPr id="2051" name="Picture 3" descr="Y:\Для Оксаны новая папка\Презентация Волонтеры ЯФ\Пример\EgsSs0E22YA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5364088" y="3140968"/>
            <a:ext cx="2267809" cy="1512168"/>
          </a:xfrm>
          <a:prstGeom prst="rect">
            <a:avLst/>
          </a:prstGeom>
          <a:noFill/>
        </p:spPr>
      </p:pic>
      <p:pic>
        <p:nvPicPr>
          <p:cNvPr id="2053" name="Picture 5" descr="Y:\Для Оксаны новая папка\Презентация Волонтеры ЯФ\Пример\0mk5DVU6Yuw.jpg"/>
          <p:cNvPicPr>
            <a:picLocks noChangeAspect="1" noChangeArrowheads="1"/>
          </p:cNvPicPr>
          <p:nvPr/>
        </p:nvPicPr>
        <p:blipFill>
          <a:blip r:embed="rId6"/>
          <a:srcRect l="0" t="0" r="0" b="11025"/>
          <a:stretch/>
        </p:blipFill>
        <p:spPr bwMode="auto">
          <a:xfrm>
            <a:off x="5364088" y="4797152"/>
            <a:ext cx="2266057" cy="1512168"/>
          </a:xfrm>
          <a:prstGeom prst="rect">
            <a:avLst/>
          </a:prstGeom>
          <a:noFill/>
        </p:spPr>
      </p:pic>
      <p:pic>
        <p:nvPicPr>
          <p:cNvPr id="2056" name="Picture 8" descr="Y:\Для Оксаны новая папка\Презентация Волонтеры ЯФ\Пример\OuS8jipJG5E.jp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539552" y="4797153"/>
            <a:ext cx="2293293" cy="1530056"/>
          </a:xfrm>
          <a:prstGeom prst="rect">
            <a:avLst/>
          </a:prstGeom>
          <a:noFill/>
        </p:spPr>
      </p:pic>
      <p:pic>
        <p:nvPicPr>
          <p:cNvPr id="2057" name="Picture 9" descr="Y:\Для Оксаны новая папка\Презентация Волонтеры ЯФ\Пример\qCwE6cYC2IM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2987824" y="4797152"/>
            <a:ext cx="2266482" cy="1512168"/>
          </a:xfrm>
          <a:prstGeom prst="rect">
            <a:avLst/>
          </a:prstGeom>
          <a:noFill/>
        </p:spPr>
      </p:pic>
      <p:pic>
        <p:nvPicPr>
          <p:cNvPr id="2058" name="Picture 10" descr="Y:\Для Оксаны новая папка\Презентация Волонтеры ЯФ\Пример\6UHWhL-H7HI.jpg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539552" y="3140968"/>
            <a:ext cx="2304256" cy="15364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:split orient="vert" dir="out"/>
      </p:transition>
    </mc:Choice>
    <mc:Fallback>
      <p:transition spd="slow" advClick="0" advTm="7000">
        <p:split orient="vert" dir="ou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1214414" y="2000240"/>
            <a:ext cx="5829312" cy="1033766"/>
          </a:xfrm>
        </p:spPr>
        <p:txBody>
          <a:bodyPr/>
          <a:lstStyle/>
          <a:p>
            <a:pPr>
              <a:buClr>
                <a:srgbClr val="0023FF"/>
              </a:buClr>
              <a:buFont typeface="Arial"/>
              <a:buChar char="•"/>
              <a:defRPr/>
            </a:pPr>
            <a:r>
              <a:rPr lang="ru-RU">
                <a:latin typeface="ALS Granate"/>
              </a:rPr>
              <a:t>Шанс поближе познакомиться с творчеством именитых артистов</a:t>
            </a:r>
            <a:endParaRPr>
              <a:latin typeface="ALS Granate"/>
            </a:endParaRPr>
          </a:p>
          <a:p>
            <a:pPr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>
            <a:off x="285720" y="928670"/>
            <a:ext cx="7429552" cy="1587"/>
          </a:xfrm>
          <a:prstGeom prst="line">
            <a:avLst/>
          </a:prstGeom>
          <a:ln w="28575">
            <a:solidFill>
              <a:srgbClr val="23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 bwMode="auto">
          <a:xfrm>
            <a:off x="8136904" y="0"/>
            <a:ext cx="1007096" cy="6858000"/>
          </a:xfrm>
          <a:prstGeom prst="rect">
            <a:avLst/>
          </a:prstGeom>
          <a:solidFill>
            <a:srgbClr val="0023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2" descr="C:\Documents and Settings\Директор\Рабочий стол\Группа\Волонтеры\Лого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092280" y="71414"/>
            <a:ext cx="634916" cy="781035"/>
          </a:xfrm>
          <a:prstGeom prst="rect">
            <a:avLst/>
          </a:prstGeom>
          <a:noFill/>
        </p:spPr>
      </p:pic>
      <p:pic>
        <p:nvPicPr>
          <p:cNvPr id="13" name="Picture 2" descr="D:\2025\!НОВЫЙ ЛОГОТИП\Yamalskaya filarmoniya\Разработка дополнительных элементов айдентики\Logo\web\Main\YL-Logo-Main-Blue-RGB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627784" y="188640"/>
            <a:ext cx="2592288" cy="576577"/>
          </a:xfrm>
          <a:prstGeom prst="rect">
            <a:avLst/>
          </a:prstGeom>
          <a:noFill/>
        </p:spPr>
      </p:pic>
      <p:pic>
        <p:nvPicPr>
          <p:cNvPr id="3074" name="Picture 2" descr="Y:\Для Оксаны новая папка\Презентация Волонтеры ЯФ\Пример\IMG_4319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99592" y="3284984"/>
            <a:ext cx="3024043" cy="2016224"/>
          </a:xfrm>
          <a:prstGeom prst="rect">
            <a:avLst/>
          </a:prstGeom>
          <a:noFill/>
        </p:spPr>
      </p:pic>
      <p:pic>
        <p:nvPicPr>
          <p:cNvPr id="3075" name="Picture 3" descr="Y:\Для Оксаны новая папка\Презентация Волонтеры ЯФ\Пример\TrNjGIP9Sk0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211960" y="3284984"/>
            <a:ext cx="3025517" cy="2016224"/>
          </a:xfrm>
          <a:prstGeom prst="rect">
            <a:avLst/>
          </a:prstGeom>
          <a:noFill/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1214422"/>
            <a:ext cx="7602638" cy="64293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ln w="500">
                  <a:noFill/>
                </a:ln>
                <a:solidFill>
                  <a:srgbClr val="0023FF"/>
                </a:solidFill>
                <a:latin typeface="ALS Granate"/>
              </a:rPr>
              <a:t>Волонтерская служба </a:t>
            </a:r>
            <a:r>
              <a:rPr lang="ru-RU">
                <a:ln w="500">
                  <a:noFill/>
                </a:ln>
                <a:solidFill>
                  <a:srgbClr val="0023FF"/>
                </a:solidFill>
                <a:latin typeface="ALS Granate"/>
              </a:rPr>
              <a:t>- это</a:t>
            </a:r>
            <a:r>
              <a:rPr lang="ru-RU" b="0"/>
              <a:t> 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7000">
        <p:newsflash/>
      </p:transition>
    </mc:Choice>
    <mc:Fallback>
      <p:transition spd="slow" advClick="1" advTm="7000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357422" y="1928802"/>
            <a:ext cx="6472254" cy="642942"/>
          </a:xfrm>
        </p:spPr>
        <p:txBody>
          <a:bodyPr/>
          <a:lstStyle/>
          <a:p>
            <a:pPr>
              <a:buClr>
                <a:srgbClr val="0023FF"/>
              </a:buClr>
              <a:buFont typeface="Arial"/>
              <a:buChar char="•"/>
              <a:defRPr/>
            </a:pPr>
            <a:r>
              <a:rPr lang="ru-RU">
                <a:latin typeface="ALS Granate"/>
              </a:rPr>
              <a:t>Новые знакомства</a:t>
            </a:r>
            <a:endParaRPr/>
          </a:p>
        </p:txBody>
      </p:sp>
      <p:pic>
        <p:nvPicPr>
          <p:cNvPr id="7170" name="Picture 2" descr="X:\Отдел по работе со зрителями\Волонтерская служба\1. Работа с волонтерами\1. Фотографии\3. Волонтеры со звездами\Мастер-класс_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148064" y="2708920"/>
            <a:ext cx="2228129" cy="167109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>
            <a:off x="285720" y="928670"/>
            <a:ext cx="7429552" cy="1587"/>
          </a:xfrm>
          <a:prstGeom prst="line">
            <a:avLst/>
          </a:prstGeom>
          <a:ln w="28575">
            <a:solidFill>
              <a:srgbClr val="23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 bwMode="auto">
          <a:xfrm>
            <a:off x="8136904" y="0"/>
            <a:ext cx="1007096" cy="6858000"/>
          </a:xfrm>
          <a:prstGeom prst="rect">
            <a:avLst/>
          </a:prstGeom>
          <a:solidFill>
            <a:srgbClr val="0023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C:\Documents and Settings\Директор\Рабочий стол\Группа\Волонтеры\Лого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092280" y="71414"/>
            <a:ext cx="634916" cy="781035"/>
          </a:xfrm>
          <a:prstGeom prst="rect">
            <a:avLst/>
          </a:prstGeom>
          <a:noFill/>
        </p:spPr>
      </p:pic>
      <p:pic>
        <p:nvPicPr>
          <p:cNvPr id="12" name="Picture 2" descr="D:\2025\!НОВЫЙ ЛОГОТИП\Yamalskaya filarmoniya\Разработка дополнительных элементов айдентики\Logo\web\Main\YL-Logo-Main-Blue-RGB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627784" y="188640"/>
            <a:ext cx="2592288" cy="576577"/>
          </a:xfrm>
          <a:prstGeom prst="rect">
            <a:avLst/>
          </a:prstGeom>
          <a:noFill/>
        </p:spPr>
      </p:pic>
      <p:pic>
        <p:nvPicPr>
          <p:cNvPr id="1027" name="Picture 3" descr="Y:\Для Оксаны новая папка\Презентация Волонтеры ЯФ\Пример\u0Hl0eQk180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5148064" y="4545124"/>
            <a:ext cx="2256251" cy="1692188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/>
          <p:nvPr/>
        </p:nvSpPr>
        <p:spPr bwMode="auto">
          <a:xfrm>
            <a:off x="467544" y="1214422"/>
            <a:ext cx="7602638" cy="64293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800" b="1" i="0" u="none" strike="noStrike" cap="all" spc="0">
                <a:ln w="500">
                  <a:noFill/>
                </a:ln>
                <a:solidFill>
                  <a:srgbClr val="0023FF"/>
                </a:solidFill>
                <a:latin typeface="ALS Granate"/>
                <a:ea typeface="+mj-ea"/>
                <a:cs typeface="+mj-cs"/>
              </a:rPr>
              <a:t>Волонтерская служба - это</a:t>
            </a:r>
            <a:r>
              <a:rPr lang="ru-RU" sz="3800" b="0" i="0" u="none" strike="noStrike" cap="all" spc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 </a:t>
            </a:r>
            <a:endParaRPr lang="ru-RU" sz="3800" b="1" i="0" u="none" strike="noStrike" cap="all" spc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Y:\Для Оксаны новая папка\Презентация Волонтеры ЯФ\Пример\attachment 22.jpe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871449" y="2708920"/>
            <a:ext cx="1972359" cy="3506416"/>
          </a:xfrm>
          <a:prstGeom prst="rect">
            <a:avLst/>
          </a:prstGeom>
          <a:noFill/>
        </p:spPr>
      </p:pic>
      <p:pic>
        <p:nvPicPr>
          <p:cNvPr id="1029" name="Picture 5" descr="Y:\Для Оксаны новая папка\Презентация Волонтеры ЯФ\Пример\attachment 11.jpeg"/>
          <p:cNvPicPr>
            <a:picLocks noChangeAspect="1" noChangeArrowheads="1"/>
          </p:cNvPicPr>
          <p:nvPr/>
        </p:nvPicPr>
        <p:blipFill>
          <a:blip r:embed="rId7"/>
          <a:srcRect l="0" t="0" r="25638" b="0"/>
          <a:stretch/>
        </p:blipFill>
        <p:spPr bwMode="auto">
          <a:xfrm>
            <a:off x="3052350" y="2708920"/>
            <a:ext cx="1879690" cy="35283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7000">
        <p:wheel spokes="1"/>
      </p:transition>
    </mc:Choice>
    <mc:Fallback>
      <p:transition spd="slow" advClick="1" advTm="7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928662" y="2000240"/>
            <a:ext cx="6715172" cy="631502"/>
          </a:xfrm>
        </p:spPr>
        <p:txBody>
          <a:bodyPr/>
          <a:lstStyle/>
          <a:p>
            <a:pPr>
              <a:buClr>
                <a:srgbClr val="0023FF"/>
              </a:buClr>
              <a:buFont typeface="Arial"/>
              <a:buChar char="•"/>
              <a:defRPr/>
            </a:pPr>
            <a:r>
              <a:rPr lang="ru-RU">
                <a:latin typeface="ALS Granate"/>
              </a:rPr>
              <a:t>Интересное время препровождение</a:t>
            </a:r>
            <a:endParaRPr/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285720" y="928670"/>
            <a:ext cx="7429552" cy="1587"/>
          </a:xfrm>
          <a:prstGeom prst="line">
            <a:avLst/>
          </a:prstGeom>
          <a:ln w="28575">
            <a:solidFill>
              <a:srgbClr val="23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8136904" y="0"/>
            <a:ext cx="1007096" cy="6858000"/>
          </a:xfrm>
          <a:prstGeom prst="rect">
            <a:avLst/>
          </a:prstGeom>
          <a:solidFill>
            <a:srgbClr val="0023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2" descr="C:\Documents and Settings\Директор\Рабочий стол\Группа\Волонтеры\Лого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092280" y="71414"/>
            <a:ext cx="634916" cy="781035"/>
          </a:xfrm>
          <a:prstGeom prst="rect">
            <a:avLst/>
          </a:prstGeom>
          <a:noFill/>
        </p:spPr>
      </p:pic>
      <p:pic>
        <p:nvPicPr>
          <p:cNvPr id="14" name="Picture 2" descr="D:\2025\!НОВЫЙ ЛОГОТИП\Yamalskaya filarmoniya\Разработка дополнительных элементов айдентики\Logo\web\Main\YL-Logo-Main-Blue-RGB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627784" y="188640"/>
            <a:ext cx="2592288" cy="576577"/>
          </a:xfrm>
          <a:prstGeom prst="rect">
            <a:avLst/>
          </a:prstGeom>
          <a:noFill/>
        </p:spPr>
      </p:pic>
      <p:pic>
        <p:nvPicPr>
          <p:cNvPr id="6146" name="Picture 2" descr="Y:\Для Оксаны новая папка\Презентация Волонтеры ЯФ\Пример\attachment 33.jpe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292080" y="3068960"/>
            <a:ext cx="2322258" cy="3096344"/>
          </a:xfrm>
          <a:prstGeom prst="rect">
            <a:avLst/>
          </a:prstGeom>
          <a:noFill/>
        </p:spPr>
      </p:pic>
      <p:pic>
        <p:nvPicPr>
          <p:cNvPr id="6147" name="Picture 3" descr="Y:\Для Оксаны новая папка\Презентация Волонтеры ЯФ\Пример\attachment 44.jpe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539552" y="3068960"/>
            <a:ext cx="2322258" cy="3096344"/>
          </a:xfrm>
          <a:prstGeom prst="rect">
            <a:avLst/>
          </a:prstGeom>
          <a:noFill/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1214422"/>
            <a:ext cx="7602638" cy="64293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ln w="500">
                  <a:noFill/>
                </a:ln>
                <a:solidFill>
                  <a:srgbClr val="0023FF"/>
                </a:solidFill>
                <a:latin typeface="ALS Granate"/>
              </a:rPr>
              <a:t>Волонтерская служба </a:t>
            </a:r>
            <a:r>
              <a:rPr lang="ru-RU">
                <a:ln w="500">
                  <a:noFill/>
                </a:ln>
                <a:solidFill>
                  <a:srgbClr val="0023FF"/>
                </a:solidFill>
                <a:latin typeface="ALS Granate"/>
              </a:rPr>
              <a:t>- это</a:t>
            </a:r>
            <a:r>
              <a:rPr lang="ru-RU" b="0"/>
              <a:t> </a:t>
            </a:r>
            <a:endParaRPr lang="ru-RU"/>
          </a:p>
        </p:txBody>
      </p:sp>
      <p:pic>
        <p:nvPicPr>
          <p:cNvPr id="6148" name="Picture 4" descr="Y:\Для Оксаны новая папка\Презентация Волонтеры ЯФ\Пример\attachment 66.jpeg"/>
          <p:cNvPicPr>
            <a:picLocks noChangeAspect="1" noChangeArrowheads="1"/>
          </p:cNvPicPr>
          <p:nvPr/>
        </p:nvPicPr>
        <p:blipFill>
          <a:blip r:embed="rId6"/>
          <a:srcRect l="22410" t="28457" r="19962" b="0"/>
          <a:stretch/>
        </p:blipFill>
        <p:spPr bwMode="auto">
          <a:xfrm>
            <a:off x="2987824" y="4678423"/>
            <a:ext cx="2143623" cy="1496975"/>
          </a:xfrm>
          <a:prstGeom prst="rect">
            <a:avLst/>
          </a:prstGeom>
          <a:noFill/>
        </p:spPr>
      </p:pic>
      <p:pic>
        <p:nvPicPr>
          <p:cNvPr id="6149" name="Picture 5" descr="Y:\Для Оксаны новая папка\Презентация Волонтеры ЯФ\Пример\attachment 55.jpeg"/>
          <p:cNvPicPr>
            <a:picLocks noChangeAspect="1" noChangeArrowheads="1"/>
          </p:cNvPicPr>
          <p:nvPr/>
        </p:nvPicPr>
        <p:blipFill>
          <a:blip r:embed="rId7"/>
          <a:srcRect l="18776" t="6667" r="19263" b="16667"/>
          <a:stretch/>
        </p:blipFill>
        <p:spPr bwMode="auto">
          <a:xfrm>
            <a:off x="2987824" y="3087088"/>
            <a:ext cx="2143623" cy="14940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:wheel spokes="1"/>
      </p:transition>
    </mc:Choice>
    <mc:Fallback>
      <p:transition spd="slow" advClick="0" advTm="7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Изящная">
      <a:fillStyleLst>
        <a:solidFill>
          <a:schemeClr val="phClr"/>
        </a:solidFill>
        <a:gradFill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/>
        </a:gradFill>
        <a:blipFill>
          <a:blip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algn="tl" flip="none" sx="50000" sy="50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0</Words>
  <Application>Р7-Офис/2024.1.1.373</Application>
  <DocSecurity>0</DocSecurity>
  <PresentationFormat>Экран (4:3)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Волонтерская служба</dc:title>
  <dc:subject/>
  <dc:creator>ARM24</dc:creator>
  <cp:keywords/>
  <dc:description/>
  <dc:identifier/>
  <dc:language/>
  <cp:lastModifiedBy/>
  <cp:revision>106</cp:revision>
  <dcterms:modified xsi:type="dcterms:W3CDTF">2025-05-26T15:12:14Z</dcterms:modified>
  <cp:category/>
  <cp:contentStatus/>
  <cp:version/>
</cp:coreProperties>
</file>