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presProps.xml" ContentType="application/vnd.openxmlformats-officedocument.presentationml.presProps+xml"/>
  <Override PartName="/ppt/slides/slide1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51435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Обычный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0960" cy="11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448EB9A-92B9-407E-AC28-51E11D8E820E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4840"/>
            <a:ext cx="3006720" cy="870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20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3575160" y="204840"/>
            <a:ext cx="5110200" cy="43884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57200" y="1076400"/>
            <a:ext cx="3006720" cy="3516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dt" idx="28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ftr" idx="29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6"/>
          <p:cNvSpPr>
            <a:spLocks noGrp="1"/>
          </p:cNvSpPr>
          <p:nvPr>
            <p:ph type="sldNum" idx="30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F60CB3-DE9E-468A-864E-3852AEEE91E1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792440" y="3600360"/>
            <a:ext cx="5484960" cy="423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20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1792440" y="459720"/>
            <a:ext cx="5484960" cy="30844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1792440" y="4025520"/>
            <a:ext cx="5484960" cy="60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dt" idx="31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ftr" idx="32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6"/>
          <p:cNvSpPr>
            <a:spLocks noGrp="1"/>
          </p:cNvSpPr>
          <p:nvPr>
            <p:ph type="sldNum" idx="33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810F1C-D461-450A-AC37-4DEE4AC2FFCF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85800" y="1597680"/>
            <a:ext cx="7770960" cy="1101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dt" idx="34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ftr" idx="35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sldNum" idx="36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04FD59B-0EF3-493B-926D-25977AED2BB4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8160" cy="2981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10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10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10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160" cy="855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8160" cy="3393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6A5044B-4232-4165-A93C-CF3E784ED1D1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629400" y="205920"/>
            <a:ext cx="2055960" cy="4387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205920"/>
            <a:ext cx="6018480" cy="4387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5AA18B3-599F-4D20-A464-D1BBC9E21A6A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160" cy="855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8228160" cy="3393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»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2854421-ED97-4B90-BB9F-37537341EE83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722160" y="3305160"/>
            <a:ext cx="7770960" cy="102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000" b="1" u="none" strike="noStrike" cap="all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722160" y="2180160"/>
            <a:ext cx="7770960" cy="1123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99"/>
              </a:spcBef>
              <a:buNone/>
              <a:tabLst>
                <a:tab algn="l" pos="0"/>
              </a:tabLst>
            </a:pPr>
            <a:r>
              <a:rPr lang="ru-RU" sz="20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3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14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15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D04F30C-1F91-4E65-89D0-B66B77E7FB6A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160" cy="855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0240"/>
            <a:ext cx="4037040" cy="3393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48320" y="1200240"/>
            <a:ext cx="4037040" cy="3393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7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–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dt" idx="16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ftr" idx="17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6"/>
          <p:cNvSpPr>
            <a:spLocks noGrp="1"/>
          </p:cNvSpPr>
          <p:nvPr>
            <p:ph type="sldNum" idx="18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64ADCC9-0625-41C7-8C6A-242FE8921838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160" cy="855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151280"/>
            <a:ext cx="4038840" cy="47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1631160"/>
            <a:ext cx="4038840" cy="2962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645080" y="1151280"/>
            <a:ext cx="4040280" cy="478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45080" y="1631160"/>
            <a:ext cx="4040280" cy="2962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текста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743040" lvl="1" indent="-285840" defTabSz="914400">
              <a:lnSpc>
                <a:spcPct val="10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–"/>
            </a:pPr>
            <a:r>
              <a:rPr lang="ru-RU" sz="20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Второй уровень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Третий уровень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Четвертый уровень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lang="ru-RU" sz="16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Пятый уровень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dt" idx="19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ftr" idx="20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8"/>
          <p:cNvSpPr>
            <a:spLocks noGrp="1"/>
          </p:cNvSpPr>
          <p:nvPr>
            <p:ph type="sldNum" idx="21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3DDE1C1-B453-442C-B70E-6DE2E78E9CBE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05920"/>
            <a:ext cx="8228160" cy="855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4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Образец заголовка</a:t>
            </a:r>
            <a:endParaRPr lang="ru-RU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dt" idx="22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ftr" idx="23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 idx="24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5585D93-2E36-459A-B9D8-5BE20F6B52CE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dt" idx="25"/>
          </p:nvPr>
        </p:nvSpPr>
        <p:spPr>
          <a:xfrm>
            <a:off x="45720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&lt;дата/время&gt;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ftr" idx="26"/>
          </p:nvPr>
        </p:nvSpPr>
        <p:spPr>
          <a:xfrm>
            <a:off x="3124080" y="4767120"/>
            <a:ext cx="289404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ru-RU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lang="ru-RU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sldNum" idx="27"/>
          </p:nvPr>
        </p:nvSpPr>
        <p:spPr>
          <a:xfrm>
            <a:off x="6553080" y="4767120"/>
            <a:ext cx="2132280" cy="272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552E8BC-8554-4B8E-BEA8-CD509030D723}" type="slidenum">
              <a:rPr lang="ru-RU" sz="1200" b="0" u="none" strike="noStrike">
                <a:solidFill>
                  <a:srgbClr val="898989"/>
                </a:solidFill>
                <a:effectLst/>
                <a:uFillTx/>
                <a:latin typeface="Calibri"/>
              </a:rPr>
              <a:t>&lt;номер&gt;</a:t>
            </a:fld>
            <a:endParaRPr lang="ru-RU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25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6.png"/><Relationship Id="rId4" Type="http://schemas.openxmlformats.org/officeDocument/2006/relationships/image" Target="../media/image5.jpeg"/><Relationship Id="rId5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5.jpeg"/><Relationship Id="rId4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3.jpeg"/><Relationship Id="rId9" Type="http://schemas.openxmlformats.org/officeDocument/2006/relationships/image" Target="../media/image5.jpeg"/><Relationship Id="rId10" Type="http://schemas.openxmlformats.org/officeDocument/2006/relationships/slideLayout" Target="../slideLayouts/slideLayout1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3.jpe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5.jpeg"/><Relationship Id="rId6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66" name="Рисунок 5" descr="КБГ.png"/>
          <p:cNvPicPr/>
          <p:nvPr/>
        </p:nvPicPr>
        <p:blipFill>
          <a:blip r:embed="rId2"/>
          <a:stretch/>
        </p:blipFill>
        <p:spPr>
          <a:xfrm>
            <a:off x="200160" y="3312360"/>
            <a:ext cx="1634040" cy="163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67" name="Прямоугольник 7"/>
          <p:cNvSpPr/>
          <p:nvPr/>
        </p:nvSpPr>
        <p:spPr>
          <a:xfrm>
            <a:off x="79920" y="1238400"/>
            <a:ext cx="9142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Инклюзивная фиджитал-спартакиада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69" name="Прямоугольник 14"/>
          <p:cNvSpPr/>
          <p:nvPr/>
        </p:nvSpPr>
        <p:spPr>
          <a:xfrm>
            <a:off x="467640" y="1635480"/>
            <a:ext cx="84236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4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Команда без границ: </a:t>
            </a:r>
            <a:endParaRPr lang="ru-R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4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Прорыв в будущее</a:t>
            </a:r>
            <a:endParaRPr lang="ru-R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TextBox 7"/>
          <p:cNvSpPr/>
          <p:nvPr/>
        </p:nvSpPr>
        <p:spPr>
          <a:xfrm>
            <a:off x="251640" y="3041640"/>
            <a:ext cx="8818920" cy="28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Автор проекта: </a:t>
            </a: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Яковлева Мария Дмитриевна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Директор АНО «Центр развития спортивного и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патриотического воспитания «Команда без границ»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Саратовская область, г. Саратов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Тел.: </a:t>
            </a: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+7 (964) 995-13-97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e-mail:</a:t>
            </a: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yakovlevamasha64@mail.ru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1" name=""/>
          <p:cNvPicPr/>
          <p:nvPr/>
        </p:nvPicPr>
        <p:blipFill>
          <a:blip r:embed="rId3"/>
          <a:stretch/>
        </p:blipFill>
        <p:spPr>
          <a:xfrm rot="21594000">
            <a:off x="14436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2" name="Picture 10"/>
          <p:cNvPicPr/>
          <p:nvPr/>
        </p:nvPicPr>
        <p:blipFill>
          <a:blip r:embed="rId4"/>
          <a:stretch/>
        </p:blipFill>
        <p:spPr>
          <a:xfrm>
            <a:off x="1782000" y="3337200"/>
            <a:ext cx="1574280" cy="157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6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46" name="Rectangle 3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7" name="Прямоугольник 1"/>
          <p:cNvSpPr/>
          <p:nvPr/>
        </p:nvSpPr>
        <p:spPr>
          <a:xfrm>
            <a:off x="4500000" y="1271880"/>
            <a:ext cx="4606920" cy="45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Фиджитал - настольный теннис 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8" name=""/>
          <p:cNvPicPr/>
          <p:nvPr/>
        </p:nvPicPr>
        <p:blipFill>
          <a:blip r:embed="rId2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"/>
          <p:cNvPicPr/>
          <p:nvPr/>
        </p:nvPicPr>
        <p:blipFill>
          <a:blip r:embed="rId3"/>
          <a:stretch/>
        </p:blipFill>
        <p:spPr>
          <a:xfrm>
            <a:off x="1524600" y="1800000"/>
            <a:ext cx="3154680" cy="323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"/>
          <p:cNvPicPr/>
          <p:nvPr/>
        </p:nvPicPr>
        <p:blipFill>
          <a:blip r:embed="rId4"/>
          <a:stretch/>
        </p:blipFill>
        <p:spPr>
          <a:xfrm>
            <a:off x="5040000" y="2175120"/>
            <a:ext cx="3903840" cy="268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Picture 7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3" name="Rectangle 5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54" name="Прямоугольник 2"/>
          <p:cNvSpPr/>
          <p:nvPr/>
        </p:nvSpPr>
        <p:spPr>
          <a:xfrm>
            <a:off x="4680000" y="1260000"/>
            <a:ext cx="4606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Фиджитал-бадминтон 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5" name=""/>
          <p:cNvPicPr/>
          <p:nvPr/>
        </p:nvPicPr>
        <p:blipFill>
          <a:blip r:embed="rId2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6" name=""/>
          <p:cNvPicPr/>
          <p:nvPr/>
        </p:nvPicPr>
        <p:blipFill>
          <a:blip r:embed="rId3"/>
          <a:stretch/>
        </p:blipFill>
        <p:spPr>
          <a:xfrm>
            <a:off x="1560960" y="1538280"/>
            <a:ext cx="3406320" cy="3363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7" name=""/>
          <p:cNvPicPr/>
          <p:nvPr/>
        </p:nvPicPr>
        <p:blipFill>
          <a:blip r:embed="rId4"/>
          <a:stretch/>
        </p:blipFill>
        <p:spPr>
          <a:xfrm>
            <a:off x="5176800" y="2033280"/>
            <a:ext cx="3714480" cy="2466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8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Picture 8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0" name="Rectangle 7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1" name="Прямоугольник 5"/>
          <p:cNvSpPr/>
          <p:nvPr/>
        </p:nvSpPr>
        <p:spPr>
          <a:xfrm>
            <a:off x="4320000" y="1260000"/>
            <a:ext cx="4606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Фиджитал-автобол 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2" name=""/>
          <p:cNvPicPr/>
          <p:nvPr/>
        </p:nvPicPr>
        <p:blipFill>
          <a:blip r:embed="rId2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"/>
          <p:cNvPicPr/>
          <p:nvPr/>
        </p:nvPicPr>
        <p:blipFill>
          <a:blip r:embed="rId3"/>
          <a:stretch/>
        </p:blipFill>
        <p:spPr>
          <a:xfrm>
            <a:off x="262800" y="1980000"/>
            <a:ext cx="2256480" cy="2928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"/>
          <p:cNvPicPr/>
          <p:nvPr/>
        </p:nvPicPr>
        <p:blipFill>
          <a:blip r:embed="rId4"/>
          <a:stretch/>
        </p:blipFill>
        <p:spPr>
          <a:xfrm>
            <a:off x="2700000" y="2124000"/>
            <a:ext cx="6274080" cy="2658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9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Rectangle 8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68" name="Прямоугольник 6"/>
          <p:cNvSpPr/>
          <p:nvPr/>
        </p:nvSpPr>
        <p:spPr>
          <a:xfrm>
            <a:off x="4500000" y="1296000"/>
            <a:ext cx="4606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Фиджитал-автогонки 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9" name=""/>
          <p:cNvPicPr/>
          <p:nvPr/>
        </p:nvPicPr>
        <p:blipFill>
          <a:blip r:embed="rId2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0" name=""/>
          <p:cNvPicPr/>
          <p:nvPr/>
        </p:nvPicPr>
        <p:blipFill>
          <a:blip r:embed="rId3"/>
          <a:stretch/>
        </p:blipFill>
        <p:spPr>
          <a:xfrm>
            <a:off x="1599840" y="1450800"/>
            <a:ext cx="2899440" cy="363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1" name=""/>
          <p:cNvPicPr/>
          <p:nvPr/>
        </p:nvPicPr>
        <p:blipFill>
          <a:blip r:embed="rId4"/>
          <a:stretch/>
        </p:blipFill>
        <p:spPr>
          <a:xfrm>
            <a:off x="4680000" y="2161440"/>
            <a:ext cx="4195440" cy="2517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2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Picture 5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4" name="Прямоугольник 9"/>
          <p:cNvSpPr/>
          <p:nvPr/>
        </p:nvSpPr>
        <p:spPr>
          <a:xfrm>
            <a:off x="5220000" y="306720"/>
            <a:ext cx="3598920" cy="952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2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информационные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2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Ресурсы проекта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5" name="Рисунок 10" descr="КБГ.png"/>
          <p:cNvPicPr/>
          <p:nvPr/>
        </p:nvPicPr>
        <p:blipFill>
          <a:blip r:embed="rId2"/>
          <a:stretch/>
        </p:blipFill>
        <p:spPr>
          <a:xfrm>
            <a:off x="216000" y="3369240"/>
            <a:ext cx="1418040" cy="1418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"/>
          <p:cNvPicPr/>
          <p:nvPr/>
        </p:nvPicPr>
        <p:blipFill>
          <a:blip r:embed="rId3"/>
          <a:stretch/>
        </p:blipFill>
        <p:spPr>
          <a:xfrm rot="21594000">
            <a:off x="14580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"/>
          <p:cNvPicPr/>
          <p:nvPr/>
        </p:nvPicPr>
        <p:blipFill>
          <a:blip r:embed="rId4"/>
          <a:stretch/>
        </p:blipFill>
        <p:spPr>
          <a:xfrm>
            <a:off x="1714680" y="1276560"/>
            <a:ext cx="3641040" cy="35467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78" name=""/>
          <p:cNvSpPr/>
          <p:nvPr/>
        </p:nvSpPr>
        <p:spPr>
          <a:xfrm>
            <a:off x="5400000" y="1440000"/>
            <a:ext cx="3419280" cy="316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Информационные ресурсы партнеров проекта: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https://vk.com/vteam_rf 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https://vk.com/schoolsports64 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https://vk.com/sportklik 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http://будьвкоманде.рф/ 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https://vk.com/shtab.er_64 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9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1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2" name="Прямоугольник 3"/>
          <p:cNvSpPr/>
          <p:nvPr/>
        </p:nvSpPr>
        <p:spPr>
          <a:xfrm>
            <a:off x="1620000" y="856080"/>
            <a:ext cx="6911280" cy="58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32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Партнёры проекта:</a:t>
            </a:r>
            <a:endParaRPr lang="ru-RU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TextBox 4"/>
          <p:cNvSpPr/>
          <p:nvPr/>
        </p:nvSpPr>
        <p:spPr>
          <a:xfrm>
            <a:off x="1476000" y="1440000"/>
            <a:ext cx="7343280" cy="365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- Министерство образования Саратовской области;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- Министерство спорта Саратовской области;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- Комитет молодёжной политики Саратовской области;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- </a:t>
            </a: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Саратовское региональное отделение Общероссийского общественного антинаркотического движения «Антидилер»;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- Автономная некоммерческая организация центр развития спорта и патриотизма «Будь в команде»;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- АНО «Центр развития спортивного и патриотического воспитания «Команда без границ»;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- Автономная некоммерческая организация дополнительного профессионального образования «Академия ТОП»;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2060"/>
                </a:solidFill>
                <a:effectLst/>
                <a:uFillTx/>
                <a:latin typeface="Calibri"/>
                <a:ea typeface="Times New Roman"/>
              </a:rPr>
              <a:t>- Штаб общественной поддержки Всероссийской политической Партии «ЕДИНАЯ РОССИЯ» Саратовской области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"/>
          <p:cNvPicPr/>
          <p:nvPr/>
        </p:nvPicPr>
        <p:blipFill>
          <a:blip r:embed="rId2"/>
          <a:stretch/>
        </p:blipFill>
        <p:spPr>
          <a:xfrm rot="21594000">
            <a:off x="14616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5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87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88" name="Прямоугольник 3"/>
          <p:cNvSpPr/>
          <p:nvPr/>
        </p:nvSpPr>
        <p:spPr>
          <a:xfrm>
            <a:off x="4248360" y="504720"/>
            <a:ext cx="439092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0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качественные результаты 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Прямоугольник 4"/>
          <p:cNvSpPr/>
          <p:nvPr/>
        </p:nvSpPr>
        <p:spPr>
          <a:xfrm>
            <a:off x="1440000" y="932040"/>
            <a:ext cx="7594920" cy="2847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Созданы условия для самореализации, социализации и интеграции в общество детей и подростков с ОВЗ и инвалидностью путём вовлечения их в систематические занятия фиджитал-спортом;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Ликвидирован дефицит доступа к специализированному фиджитал-оборудованию для детей с ОВЗ в Саратовской области;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Создана соревновательная практика по фиджитал-спорту для детей с ОВЗ;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Повышена осведомлённость целевой группы о концепции, видах и возможностях фиджитал-спорта;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Привлечено внимание общественности и государственных органов к проблемам развития фиджитал-спорта среди детей с ОВЗ;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Создана устойчивая региональная инфраструктура инклюзивного фиджитал-спорта.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0" name=""/>
          <p:cNvSpPr/>
          <p:nvPr/>
        </p:nvSpPr>
        <p:spPr>
          <a:xfrm>
            <a:off x="180000" y="3600000"/>
            <a:ext cx="8819280" cy="1613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 результате, реализация проекта участники получат информацию о концепции фиджитал-спорта и его видах, улучшат свои физические показатели, будут развиваться в ногу со временем в спортивно-цифровой среде, продолжат и в дальнейшим вести здоровый образ жизни в современном фиджитал формате, превратив его в стиль жизни.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5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Реализация проекта положительно повлияет на комплексное развитие детей и подростков с ОВЗ, предоставляя им возможность вести активную и полноценную жизнь, позволяя детям и подросткам с разными возможностями заниматься спортом на равных условиях, что важно для формирования инклюзии и взаимопонимания среди сверстников.</a:t>
            </a:r>
            <a:endParaRPr lang="ru-RU" sz="1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1" name=""/>
          <p:cNvPicPr/>
          <p:nvPr/>
        </p:nvPicPr>
        <p:blipFill>
          <a:blip r:embed="rId2"/>
          <a:stretch/>
        </p:blipFill>
        <p:spPr>
          <a:xfrm rot="21594000">
            <a:off x="1465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2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94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95" name="Прямоугольник 3"/>
          <p:cNvSpPr/>
          <p:nvPr/>
        </p:nvSpPr>
        <p:spPr>
          <a:xfrm>
            <a:off x="4212720" y="394200"/>
            <a:ext cx="478656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План реализации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2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И бюджет проекта</a:t>
            </a:r>
            <a:endParaRPr lang="ru-RU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6" name="Прямоугольник 4"/>
          <p:cNvSpPr/>
          <p:nvPr/>
        </p:nvSpPr>
        <p:spPr>
          <a:xfrm>
            <a:off x="1440000" y="1347480"/>
            <a:ext cx="7523280" cy="361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Сроки реализации: 1 июля 2026 года – 31 декабря 2026 года.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Количество мероприятий, проведенных в рамках проекта: 13 мероприятий.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Количество участников мероприятий, вовлеченных в реализацию проекта: 540 человек.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Количество публикаций о мероприятиях проекта в средствах массовой информации, а также в информационно телекоммуникационной сети «Интернет»: 120 публикации.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                 Бюджет проекта: 931 292 рубля.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                 Софинансирование: 496 510 рублей.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                                                Запрашиваемая сумма:  434 782 рубля.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7" name=""/>
          <p:cNvPicPr/>
          <p:nvPr/>
        </p:nvPicPr>
        <p:blipFill>
          <a:blip r:embed="rId2"/>
          <a:stretch/>
        </p:blipFill>
        <p:spPr>
          <a:xfrm rot="21594000">
            <a:off x="14688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98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4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0" name="Рисунок 24" descr="КБГ.png"/>
          <p:cNvPicPr/>
          <p:nvPr/>
        </p:nvPicPr>
        <p:blipFill>
          <a:blip r:embed="rId2"/>
          <a:stretch/>
        </p:blipFill>
        <p:spPr>
          <a:xfrm>
            <a:off x="200160" y="3312360"/>
            <a:ext cx="1634040" cy="1634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201" name="Прямоугольник 8"/>
          <p:cNvSpPr/>
          <p:nvPr/>
        </p:nvSpPr>
        <p:spPr>
          <a:xfrm>
            <a:off x="79920" y="1238400"/>
            <a:ext cx="914256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 anchorCtr="1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24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Инклюзивная фиджитал-спартакиада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2" name="Rectangle 9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203" name="Прямоугольник 10"/>
          <p:cNvSpPr/>
          <p:nvPr/>
        </p:nvSpPr>
        <p:spPr>
          <a:xfrm>
            <a:off x="467640" y="1635480"/>
            <a:ext cx="8423640" cy="155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4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Команда без границ: </a:t>
            </a:r>
            <a:endParaRPr lang="ru-R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4800" b="1" u="none" strike="noStrike" cap="all">
                <a:solidFill>
                  <a:srgbClr val="002060"/>
                </a:solidFill>
                <a:effectLst/>
                <a:uFillTx/>
                <a:latin typeface="Calibri"/>
              </a:rPr>
              <a:t>Прорыв в будущее</a:t>
            </a:r>
            <a:endParaRPr lang="ru-RU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4" name="TextBox 1"/>
          <p:cNvSpPr/>
          <p:nvPr/>
        </p:nvSpPr>
        <p:spPr>
          <a:xfrm>
            <a:off x="251640" y="3041640"/>
            <a:ext cx="8818920" cy="280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Автор проекта: </a:t>
            </a: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Яковлева Мария Дмитриевна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Директор АНО «Центр развития спортивного и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патриотического воспитания «Команда без границ»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Саратовская область, г. Саратов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Тел.: </a:t>
            </a:r>
            <a:r>
              <a:rPr lang="ru-RU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+7 (964) 995-13-97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en-US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e-mail:</a:t>
            </a:r>
            <a:r>
              <a:rPr lang="en-US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yakovlevamasha64@mail.ru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5" name=""/>
          <p:cNvPicPr/>
          <p:nvPr/>
        </p:nvPicPr>
        <p:blipFill>
          <a:blip r:embed="rId3"/>
          <a:stretch/>
        </p:blipFill>
        <p:spPr>
          <a:xfrm rot="21594000">
            <a:off x="14436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206" name="Picture 11"/>
          <p:cNvPicPr/>
          <p:nvPr/>
        </p:nvPicPr>
        <p:blipFill>
          <a:blip r:embed="rId4"/>
          <a:stretch/>
        </p:blipFill>
        <p:spPr>
          <a:xfrm>
            <a:off x="1782000" y="3337200"/>
            <a:ext cx="1574280" cy="15742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5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76" name="Прямоугольник 7"/>
          <p:cNvSpPr/>
          <p:nvPr/>
        </p:nvSpPr>
        <p:spPr>
          <a:xfrm>
            <a:off x="1331640" y="84996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Актуальность и социальная значимость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7" name="Rectangle 1"/>
          <p:cNvSpPr/>
          <p:nvPr/>
        </p:nvSpPr>
        <p:spPr>
          <a:xfrm>
            <a:off x="1620000" y="1242360"/>
            <a:ext cx="7343280" cy="173592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lIns="90000" rIns="90000" tIns="45000" bIns="45000" anchor="ctr">
            <a:spAutoFit/>
          </a:bodyPr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200" b="1" u="none" strike="noStrike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Актуальность проекта обусловлена несколькими факторами.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200" b="1" u="none" strike="noStrike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Во-первых, фиджитал-спорт (синтез классического спорта, киберспорта и технологий) официально признан в России и стремительно набирает популярность, особенно среди молодежи.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200" b="1" u="none" strike="noStrike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Во-вторых, современные дети и подростки с ОВЗ часто проводят время за компьютерными играми, порой как за единственным доступным досугом.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200" b="1" u="none" strike="noStrike">
                <a:solidFill>
                  <a:schemeClr val="dk1"/>
                </a:solidFill>
                <a:effectLst/>
                <a:uFillTx/>
                <a:latin typeface="Arial"/>
                <a:ea typeface="Times New Roman"/>
              </a:rPr>
              <a:t>Проект предлагает инновационное решение — не изолировать их от виртуального мира, а направить это увлечение в правильное русло, используя фиджитал-формат для профилактики игромании и приобщения к реальной физической активности. </a:t>
            </a:r>
            <a:endParaRPr lang="ru-RU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Прямоугольник 9"/>
          <p:cNvSpPr/>
          <p:nvPr/>
        </p:nvSpPr>
        <p:spPr>
          <a:xfrm>
            <a:off x="2700000" y="3003840"/>
            <a:ext cx="6299280" cy="2068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3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Социальная значимость проекта заключается в обеспечении равных возможностей для детей с ОВЗ Проект оказывает комплексное положительное влияние: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3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- На физическое здоровье: улучшает силу, координацию, снижает риск ожирения и сердечно-сосудистых заболеваний.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3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- На психоэмоциональное состояние: повышает самооценку, помогает справляться с тревожностью и стрессом.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3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- На социальные навыки: развивает коммуникацию, навыки сотрудничества и командной работы, способствуя инклюзии и социальной интеграции.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3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- На когнитивные способности: улучшает концентрацию, критическое мышление и обучаемость.</a:t>
            </a:r>
            <a:endParaRPr lang="ru-RU" sz="1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9" name=""/>
          <p:cNvPicPr/>
          <p:nvPr/>
        </p:nvPicPr>
        <p:blipFill>
          <a:blip r:embed="rId2"/>
          <a:stretch/>
        </p:blipFill>
        <p:spPr>
          <a:xfrm rot="21594000">
            <a:off x="1447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"/>
          <p:cNvPicPr/>
          <p:nvPr/>
        </p:nvPicPr>
        <p:blipFill>
          <a:blip r:embed="rId3"/>
          <a:stretch/>
        </p:blipFill>
        <p:spPr>
          <a:xfrm>
            <a:off x="180000" y="3240000"/>
            <a:ext cx="2321280" cy="1546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1" name=""/>
          <p:cNvPicPr/>
          <p:nvPr/>
        </p:nvPicPr>
        <p:blipFill>
          <a:blip r:embed="rId4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3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4" name="Прямоугольник 3"/>
          <p:cNvSpPr/>
          <p:nvPr/>
        </p:nvSpPr>
        <p:spPr>
          <a:xfrm>
            <a:off x="1259640" y="19548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Актуальность и социальная значимость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6" name="Стрелка вправо 6"/>
          <p:cNvSpPr/>
          <p:nvPr/>
        </p:nvSpPr>
        <p:spPr>
          <a:xfrm>
            <a:off x="3492000" y="1851840"/>
            <a:ext cx="358560" cy="14256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27000" bIns="27000" anchor="ctr">
            <a:noAutofit/>
          </a:bodyPr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87" name="Прямоугольник 7"/>
          <p:cNvSpPr/>
          <p:nvPr/>
        </p:nvSpPr>
        <p:spPr>
          <a:xfrm>
            <a:off x="1403640" y="915480"/>
            <a:ext cx="19429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Ответы опрошенных детей на вопрос: </a:t>
            </a: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Насколько вы заинтересованы в фиджитал-спорте?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8" name="Rectangle 4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89" name="Стрелка влево 10"/>
          <p:cNvSpPr/>
          <p:nvPr/>
        </p:nvSpPr>
        <p:spPr>
          <a:xfrm>
            <a:off x="4716000" y="3651840"/>
            <a:ext cx="430560" cy="2865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lang="ru-RU" sz="1800" b="0" u="none" strike="noStrik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90" name="Прямоугольник 11"/>
          <p:cNvSpPr/>
          <p:nvPr/>
        </p:nvSpPr>
        <p:spPr>
          <a:xfrm>
            <a:off x="5292000" y="3219840"/>
            <a:ext cx="3382920" cy="106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Microsoft YaHei"/>
              </a:rPr>
              <a:t>Ответы опрошенных детей на вопрос: </a:t>
            </a:r>
            <a:r>
              <a:rPr lang="ru-RU" sz="1600" b="1" u="none" strike="noStrike">
                <a:solidFill>
                  <a:schemeClr val="dk1"/>
                </a:solidFill>
                <a:effectLst/>
                <a:uFillTx/>
                <a:latin typeface="Calibri"/>
                <a:ea typeface="Times New Roman"/>
              </a:rPr>
              <a:t>Какие препятствия вы видите на пути к участию в фиджитал-спорте?</a:t>
            </a:r>
            <a:endParaRPr lang="ru-RU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1" name=""/>
          <p:cNvPicPr/>
          <p:nvPr/>
        </p:nvPicPr>
        <p:blipFill>
          <a:blip r:embed="rId2"/>
          <a:stretch/>
        </p:blipFill>
        <p:spPr>
          <a:xfrm rot="21594000">
            <a:off x="1447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"/>
          <p:cNvPicPr/>
          <p:nvPr/>
        </p:nvPicPr>
        <p:blipFill>
          <a:blip r:embed="rId3"/>
          <a:stretch/>
        </p:blipFill>
        <p:spPr>
          <a:xfrm>
            <a:off x="576000" y="2880000"/>
            <a:ext cx="3959280" cy="217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"/>
          <p:cNvPicPr/>
          <p:nvPr/>
        </p:nvPicPr>
        <p:blipFill>
          <a:blip r:embed="rId4"/>
          <a:stretch/>
        </p:blipFill>
        <p:spPr>
          <a:xfrm>
            <a:off x="4465080" y="720000"/>
            <a:ext cx="3994200" cy="2222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"/>
          <p:cNvPicPr/>
          <p:nvPr/>
        </p:nvPicPr>
        <p:blipFill>
          <a:blip r:embed="rId5"/>
          <a:stretch/>
        </p:blipFill>
        <p:spPr>
          <a:xfrm>
            <a:off x="122400" y="1980000"/>
            <a:ext cx="1317600" cy="39924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6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97" name="Прямоугольник 3"/>
          <p:cNvSpPr/>
          <p:nvPr/>
        </p:nvSpPr>
        <p:spPr>
          <a:xfrm>
            <a:off x="683640" y="142596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Целевая группа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8" name="Прямоугольник 4"/>
          <p:cNvSpPr/>
          <p:nvPr/>
        </p:nvSpPr>
        <p:spPr>
          <a:xfrm>
            <a:off x="467640" y="1968480"/>
            <a:ext cx="8423640" cy="143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16000" indent="-216000"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buClr>
                <a:srgbClr val="000000"/>
              </a:buClr>
              <a:buFont typeface="OpenSymbol"/>
              <a:buChar char="-"/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Дети и подростки от 7 до 18 лет, обучающиеся в образовательных организациях с адаптированными образовательными программами (АОП) г. Саратов и г. Энгельс Саратовской области.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9" name=""/>
          <p:cNvPicPr/>
          <p:nvPr/>
        </p:nvPicPr>
        <p:blipFill>
          <a:blip r:embed="rId2"/>
          <a:stretch/>
        </p:blipFill>
        <p:spPr>
          <a:xfrm rot="21594000">
            <a:off x="1447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2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3" name="Прямоугольник 3"/>
          <p:cNvSpPr/>
          <p:nvPr/>
        </p:nvSpPr>
        <p:spPr>
          <a:xfrm>
            <a:off x="395640" y="2139480"/>
            <a:ext cx="8495640" cy="18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г. Саратов (школа АОП № 2, школа-интернат АОП № 5, школа-интернат АОП № 4, ГБОУ СО «Центр образования «УНИКУМ», школа АОП № 4),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г. Энгельс (школа-интернат АОП № 3, школа-интернат АОП № 2, ГАОУ СО «Центр образования «Родник знаний», Школа АОП № 17).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just" defTabSz="914400">
              <a:lnSpc>
                <a:spcPct val="100000"/>
              </a:lnSpc>
            </a:pP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4" name="Прямоугольник 4"/>
          <p:cNvSpPr/>
          <p:nvPr/>
        </p:nvSpPr>
        <p:spPr>
          <a:xfrm>
            <a:off x="683640" y="146196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География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5" name=""/>
          <p:cNvPicPr/>
          <p:nvPr/>
        </p:nvPicPr>
        <p:blipFill>
          <a:blip r:embed="rId2"/>
          <a:stretch/>
        </p:blipFill>
        <p:spPr>
          <a:xfrm rot="21594000">
            <a:off x="1447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08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09" name="Прямоугольник 3"/>
          <p:cNvSpPr/>
          <p:nvPr/>
        </p:nvSpPr>
        <p:spPr>
          <a:xfrm>
            <a:off x="611640" y="1419480"/>
            <a:ext cx="7631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Цель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0" name="Прямоугольник 4"/>
          <p:cNvSpPr/>
          <p:nvPr/>
        </p:nvSpPr>
        <p:spPr>
          <a:xfrm>
            <a:off x="467640" y="1923480"/>
            <a:ext cx="8423640" cy="283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20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В период с 1 июля по 31 декабря 2026 года создать предпосылки для формирования здорового образа жизни и содействия всестороннему и гармоничному развитию личности в цифровом и реальном мире, у не менее чем 540 детей и подростков от 7 до 18 лет, обучающихся в образовательных организациях с адаптированными образовательными программами (АОП) г. Саратов и г. Энгельс Саратовской области, путём привлечения к занятиям фиджитал-спортом, посредством организации мастер-классов по фиджитал-дисциплинам и проведению инклюзивной фиджитал-спартакиады.</a:t>
            </a:r>
            <a:endParaRPr lang="ru-RU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1" name=""/>
          <p:cNvPicPr/>
          <p:nvPr/>
        </p:nvPicPr>
        <p:blipFill>
          <a:blip r:embed="rId2"/>
          <a:stretch/>
        </p:blipFill>
        <p:spPr>
          <a:xfrm rot="21594000">
            <a:off x="14472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4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15" name="Прямоугольник 3"/>
          <p:cNvSpPr/>
          <p:nvPr/>
        </p:nvSpPr>
        <p:spPr>
          <a:xfrm>
            <a:off x="899640" y="135396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Задачи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Прямоугольник 4"/>
          <p:cNvSpPr/>
          <p:nvPr/>
        </p:nvSpPr>
        <p:spPr>
          <a:xfrm>
            <a:off x="539640" y="1959480"/>
            <a:ext cx="8351640" cy="283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Провести организационную подготовку к реализации проекта и сформировать материальную базу для занятий фиджитал-спортом и проведения фиджитал-соревнований.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Способствовать распространению информации о фиджитал-спорте и привлечению детей и подростков с ОВЗ и инвалидностью к занятиям фиджитал-спортом.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ru-RU" sz="18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   - Организовать соревновательный процесс по фиджитал-спортивным дисциплинам для детей и подростков с ОВЗ и инвалидностью, распространить информацию о фиджитал-спорте и его преимуществах среди заинтересованных организаций.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7" name=""/>
          <p:cNvPicPr/>
          <p:nvPr/>
        </p:nvPicPr>
        <p:blipFill>
          <a:blip r:embed="rId2"/>
          <a:stretch/>
        </p:blipFill>
        <p:spPr>
          <a:xfrm rot="21594000">
            <a:off x="14508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"/>
          <p:cNvPicPr/>
          <p:nvPr/>
        </p:nvPicPr>
        <p:blipFill>
          <a:blip r:embed="rId3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792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Рисунок 5" descr="Маша.jpg"/>
          <p:cNvPicPr/>
          <p:nvPr/>
        </p:nvPicPr>
        <p:blipFill>
          <a:blip r:embed="rId2"/>
          <a:stretch/>
        </p:blipFill>
        <p:spPr>
          <a:xfrm>
            <a:off x="3996000" y="483480"/>
            <a:ext cx="1324800" cy="1726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Рисунок 6" descr="Фото Яковлева ОС.jpg"/>
          <p:cNvPicPr/>
          <p:nvPr/>
        </p:nvPicPr>
        <p:blipFill>
          <a:blip r:embed="rId3"/>
          <a:srcRect l="4977" t="16404" r="0" b="17802"/>
          <a:stretch/>
        </p:blipFill>
        <p:spPr>
          <a:xfrm>
            <a:off x="3961440" y="2715840"/>
            <a:ext cx="1401120" cy="1726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Рисунок 9" descr="1.jpg"/>
          <p:cNvPicPr/>
          <p:nvPr/>
        </p:nvPicPr>
        <p:blipFill>
          <a:blip r:embed="rId4"/>
          <a:stretch/>
        </p:blipFill>
        <p:spPr>
          <a:xfrm>
            <a:off x="6516360" y="2715840"/>
            <a:ext cx="1278720" cy="17060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3" name="TextBox 13"/>
          <p:cNvSpPr/>
          <p:nvPr/>
        </p:nvSpPr>
        <p:spPr>
          <a:xfrm>
            <a:off x="3492000" y="4443840"/>
            <a:ext cx="2518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Член команды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Яковлева Ольга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4" name="TextBox 14"/>
          <p:cNvSpPr/>
          <p:nvPr/>
        </p:nvSpPr>
        <p:spPr>
          <a:xfrm>
            <a:off x="6084000" y="4443840"/>
            <a:ext cx="24469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Наставник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Фурцев Юрий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5" name="TextBox 18"/>
          <p:cNvSpPr/>
          <p:nvPr/>
        </p:nvSpPr>
        <p:spPr>
          <a:xfrm>
            <a:off x="3132000" y="2139840"/>
            <a:ext cx="2950920" cy="92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Руководитель Проекта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Яковлева Мария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  <a:tabLst>
                <a:tab algn="l" pos="0"/>
              </a:tabLst>
            </a:pP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6" name="Прямоугольник 15"/>
          <p:cNvSpPr/>
          <p:nvPr/>
        </p:nvSpPr>
        <p:spPr>
          <a:xfrm>
            <a:off x="899640" y="51480"/>
            <a:ext cx="7631280" cy="46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Команда проекта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7" name="TextBox 13"/>
          <p:cNvSpPr/>
          <p:nvPr/>
        </p:nvSpPr>
        <p:spPr>
          <a:xfrm>
            <a:off x="899640" y="4371840"/>
            <a:ext cx="287892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Член команды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Перехода Дарья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8" name="Rectangle 2"/>
          <p:cNvSpPr/>
          <p:nvPr/>
        </p:nvSpPr>
        <p:spPr>
          <a:xfrm>
            <a:off x="0" y="0"/>
            <a:ext cx="9142560" cy="455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29" name="Rectangle 4"/>
          <p:cNvSpPr/>
          <p:nvPr/>
        </p:nvSpPr>
        <p:spPr>
          <a:xfrm>
            <a:off x="0" y="0"/>
            <a:ext cx="9142560" cy="455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0" name="TextBox 14"/>
          <p:cNvSpPr/>
          <p:nvPr/>
        </p:nvSpPr>
        <p:spPr>
          <a:xfrm>
            <a:off x="1079640" y="2141280"/>
            <a:ext cx="24469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Член команды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Григорьев Владимир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Rectangle 6"/>
          <p:cNvSpPr/>
          <p:nvPr/>
        </p:nvSpPr>
        <p:spPr>
          <a:xfrm>
            <a:off x="0" y="0"/>
            <a:ext cx="9142560" cy="4557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45000" bIns="4500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32" name="TextBox 14"/>
          <p:cNvSpPr/>
          <p:nvPr/>
        </p:nvSpPr>
        <p:spPr>
          <a:xfrm>
            <a:off x="5868000" y="2139840"/>
            <a:ext cx="2446920" cy="64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Член команды – 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lang="ru-RU" sz="1800" b="1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Кирюшкина Софья</a:t>
            </a:r>
            <a:endParaRPr lang="ru-RU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5"/>
          <a:stretch/>
        </p:blipFill>
        <p:spPr>
          <a:xfrm>
            <a:off x="1583640" y="388440"/>
            <a:ext cx="1366560" cy="180828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pic>
        <p:nvPicPr>
          <p:cNvPr id="134" name="Picture 3"/>
          <p:cNvPicPr/>
          <p:nvPr/>
        </p:nvPicPr>
        <p:blipFill>
          <a:blip r:embed="rId6"/>
          <a:srcRect l="-56" t="-42" r="-56" b="-42"/>
          <a:stretch/>
        </p:blipFill>
        <p:spPr>
          <a:xfrm>
            <a:off x="6372360" y="411480"/>
            <a:ext cx="1290960" cy="172692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pic>
        <p:nvPicPr>
          <p:cNvPr id="135" name="Рисунок 20" descr="photo_2024-10-07_12-47-42.jpg"/>
          <p:cNvPicPr/>
          <p:nvPr/>
        </p:nvPicPr>
        <p:blipFill>
          <a:blip r:embed="rId7"/>
          <a:stretch/>
        </p:blipFill>
        <p:spPr>
          <a:xfrm>
            <a:off x="1620000" y="2716200"/>
            <a:ext cx="1243080" cy="16549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"/>
          <p:cNvPicPr/>
          <p:nvPr/>
        </p:nvPicPr>
        <p:blipFill>
          <a:blip r:embed="rId8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"/>
          <p:cNvPicPr/>
          <p:nvPr/>
        </p:nvPicPr>
        <p:blipFill>
          <a:blip r:embed="rId9"/>
          <a:stretch/>
        </p:blipFill>
        <p:spPr>
          <a:xfrm>
            <a:off x="122400" y="1980360"/>
            <a:ext cx="1317600" cy="39924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Picture 1" descr="F:\КомандаБезГраниц\Проект КБГ\КомандаБезГраниц фон презентация Фурцева1.jpg"/>
          <p:cNvPicPr/>
          <p:nvPr/>
        </p:nvPicPr>
        <p:blipFill>
          <a:blip r:embed="rId1"/>
          <a:stretch/>
        </p:blipFill>
        <p:spPr>
          <a:xfrm>
            <a:off x="0" y="-3240"/>
            <a:ext cx="9142560" cy="5150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9" name="Rectangle 2"/>
          <p:cNvSpPr/>
          <p:nvPr/>
        </p:nvSpPr>
        <p:spPr>
          <a:xfrm>
            <a:off x="0" y="0"/>
            <a:ext cx="9142560" cy="36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wrap="none" lIns="90000" rIns="90000" tIns="360" bIns="360" anchor="ctr">
            <a:spAutoFit/>
          </a:bodyPr>
          <a:p>
            <a:pPr defTabSz="914400">
              <a:lnSpc>
                <a:spcPct val="100000"/>
              </a:lnSpc>
            </a:pPr>
            <a:endParaRPr lang="ru-RU" sz="1800" b="0" u="none" strike="noStrike">
              <a:solidFill>
                <a:schemeClr val="dk1"/>
              </a:solidFill>
              <a:effectLst/>
              <a:uFillTx/>
              <a:latin typeface="Calibri"/>
            </a:endParaRPr>
          </a:p>
        </p:txBody>
      </p:sp>
      <p:sp>
        <p:nvSpPr>
          <p:cNvPr id="140" name="Прямоугольник 3"/>
          <p:cNvSpPr/>
          <p:nvPr/>
        </p:nvSpPr>
        <p:spPr>
          <a:xfrm>
            <a:off x="4320000" y="1235880"/>
            <a:ext cx="46069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lang="ru-RU" sz="2400" b="1" u="none" strike="noStrike">
                <a:solidFill>
                  <a:srgbClr val="002060"/>
                </a:solidFill>
                <a:effectLst/>
                <a:uFillTx/>
                <a:latin typeface="Calibri"/>
              </a:rPr>
              <a:t>Фиджитал-сабсокер </a:t>
            </a:r>
            <a:endParaRPr lang="ru-RU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1" name=""/>
          <p:cNvPicPr/>
          <p:nvPr/>
        </p:nvPicPr>
        <p:blipFill>
          <a:blip r:embed="rId2"/>
          <a:stretch/>
        </p:blipFill>
        <p:spPr>
          <a:xfrm rot="21594000">
            <a:off x="145440" y="1368000"/>
            <a:ext cx="1281600" cy="53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"/>
          <p:cNvPicPr/>
          <p:nvPr/>
        </p:nvPicPr>
        <p:blipFill>
          <a:blip r:embed="rId3"/>
          <a:stretch/>
        </p:blipFill>
        <p:spPr>
          <a:xfrm>
            <a:off x="1519560" y="1260000"/>
            <a:ext cx="2811960" cy="35992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"/>
          <p:cNvPicPr/>
          <p:nvPr/>
        </p:nvPicPr>
        <p:blipFill>
          <a:blip r:embed="rId4"/>
          <a:stretch/>
        </p:blipFill>
        <p:spPr>
          <a:xfrm>
            <a:off x="4500000" y="2092320"/>
            <a:ext cx="4585680" cy="24069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"/>
          <p:cNvPicPr/>
          <p:nvPr/>
        </p:nvPicPr>
        <p:blipFill>
          <a:blip r:embed="rId5"/>
          <a:stretch/>
        </p:blipFill>
        <p:spPr>
          <a:xfrm>
            <a:off x="1620000" y="118800"/>
            <a:ext cx="2577600" cy="781200"/>
          </a:xfrm>
          <a:prstGeom prst="rect">
            <a:avLst/>
          </a:prstGeom>
          <a:noFill/>
          <a:ln w="0">
            <a:noFill/>
          </a:ln>
        </p:spPr>
      </p:pic>
    </p:spTree>
  </p:cSld>
  <p:transition>
    <p:dissolve/>
  </p:transition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5090</TotalTime>
  <Application>LibreOffice/25.8.5.2$Windows_X86_64 LibreOffice_project/9c8b85f387cc00a89945a79c9e6239f32e450ac2</Application>
  <AppVersion>15.0000</AppVersion>
  <Words>900</Words>
  <Paragraphs>88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2019-11-14T08:30:08Z</dcterms:created>
  <dc:creator>Юрий</dc:creator>
  <dc:description/>
  <dc:language>ru-RU</dc:language>
  <cp:lastModifiedBy/>
  <dcterms:modified xsi:type="dcterms:W3CDTF">2026-05-17T13:20:52Z</dcterms:modified>
  <cp:revision>376</cp:revision>
  <dc:subject/>
  <dc:title>Слайд 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(16:9)</vt:lpwstr>
  </property>
  <property fmtid="{D5CDD505-2E9C-101B-9397-08002B2CF9AE}" pid="3" name="Slides">
    <vt:i4>18</vt:i4>
  </property>
</Properties>
</file>