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6" r:id="rId6"/>
    <p:sldId id="261" r:id="rId7"/>
    <p:sldId id="264" r:id="rId8"/>
    <p:sldId id="267" r:id="rId9"/>
    <p:sldId id="270" r:id="rId10"/>
    <p:sldId id="265" r:id="rId11"/>
    <p:sldId id="268" r:id="rId12"/>
    <p:sldId id="269" r:id="rId13"/>
    <p:sldId id="271" r:id="rId14"/>
  </p:sldIdLst>
  <p:sldSz cx="12192000" cy="6864350"/>
  <p:notesSz cx="12192000" cy="6864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" y="3621023"/>
            <a:ext cx="12195175" cy="3240405"/>
          </a:xfrm>
          <a:custGeom>
            <a:avLst/>
            <a:gdLst/>
            <a:ahLst/>
            <a:cxnLst/>
            <a:rect l="l" t="t" r="r" b="b"/>
            <a:pathLst>
              <a:path w="12195175" h="3240404">
                <a:moveTo>
                  <a:pt x="12195048" y="0"/>
                </a:moveTo>
                <a:lnTo>
                  <a:pt x="0" y="0"/>
                </a:lnTo>
                <a:lnTo>
                  <a:pt x="0" y="3240024"/>
                </a:lnTo>
                <a:lnTo>
                  <a:pt x="12195048" y="3240024"/>
                </a:lnTo>
                <a:lnTo>
                  <a:pt x="12195048" y="0"/>
                </a:lnTo>
                <a:close/>
              </a:path>
            </a:pathLst>
          </a:custGeom>
          <a:solidFill>
            <a:srgbClr val="EC95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50519" y="3621023"/>
            <a:ext cx="11844527" cy="3240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621023"/>
            <a:ext cx="7278624" cy="3240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299" y="-447040"/>
            <a:ext cx="11169751" cy="3074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4036"/>
            <a:ext cx="8538845" cy="1716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953C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953C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8800"/>
            <a:ext cx="5306282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8800"/>
            <a:ext cx="5306282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953C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93391" y="1251280"/>
            <a:ext cx="3555365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C953C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18842" y="3208096"/>
            <a:ext cx="9836150" cy="3287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83845"/>
            <a:ext cx="3903472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83845"/>
            <a:ext cx="280562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83845"/>
            <a:ext cx="280562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3.png"/><Relationship Id="rId7" Type="http://schemas.openxmlformats.org/officeDocument/2006/relationships/image" Target="../media/image3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3.png"/><Relationship Id="rId7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3.png"/><Relationship Id="rId7" Type="http://schemas.openxmlformats.org/officeDocument/2006/relationships/image" Target="../media/image4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jp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3.png"/><Relationship Id="rId7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24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4299" y="0"/>
            <a:ext cx="6115101" cy="307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0" b="1" spc="-10" dirty="0" smtClean="0">
                <a:solidFill>
                  <a:srgbClr val="00B050"/>
                </a:solidFill>
                <a:latin typeface="Carlito"/>
                <a:cs typeface="Carlito"/>
              </a:rPr>
              <a:t>202</a:t>
            </a:r>
            <a:r>
              <a:rPr lang="ru-RU" sz="20000" b="1" spc="-10" dirty="0" smtClean="0">
                <a:solidFill>
                  <a:srgbClr val="00B050"/>
                </a:solidFill>
                <a:latin typeface="Carlito"/>
                <a:cs typeface="Carlito"/>
              </a:rPr>
              <a:t>3</a:t>
            </a:r>
            <a:endParaRPr sz="20000" dirty="0">
              <a:solidFill>
                <a:srgbClr val="00B050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6655" y="2350007"/>
            <a:ext cx="1076325" cy="1079500"/>
          </a:xfrm>
          <a:custGeom>
            <a:avLst/>
            <a:gdLst/>
            <a:ahLst/>
            <a:cxnLst/>
            <a:rect l="l" t="t" r="r" b="b"/>
            <a:pathLst>
              <a:path w="1076325" h="1079500">
                <a:moveTo>
                  <a:pt x="1075944" y="0"/>
                </a:moveTo>
                <a:lnTo>
                  <a:pt x="0" y="0"/>
                </a:lnTo>
                <a:lnTo>
                  <a:pt x="0" y="1078991"/>
                </a:lnTo>
                <a:lnTo>
                  <a:pt x="1075944" y="1078991"/>
                </a:lnTo>
                <a:lnTo>
                  <a:pt x="1075944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7400" y="2350007"/>
            <a:ext cx="1076325" cy="1079500"/>
          </a:xfrm>
          <a:custGeom>
            <a:avLst/>
            <a:gdLst/>
            <a:ahLst/>
            <a:cxnLst/>
            <a:rect l="l" t="t" r="r" b="b"/>
            <a:pathLst>
              <a:path w="1076325" h="1079500">
                <a:moveTo>
                  <a:pt x="1075944" y="0"/>
                </a:moveTo>
                <a:lnTo>
                  <a:pt x="0" y="0"/>
                </a:lnTo>
                <a:lnTo>
                  <a:pt x="0" y="1078991"/>
                </a:lnTo>
                <a:lnTo>
                  <a:pt x="1075944" y="1078991"/>
                </a:lnTo>
                <a:lnTo>
                  <a:pt x="1075944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8144" y="2350007"/>
            <a:ext cx="1076325" cy="1079500"/>
          </a:xfrm>
          <a:custGeom>
            <a:avLst/>
            <a:gdLst/>
            <a:ahLst/>
            <a:cxnLst/>
            <a:rect l="l" t="t" r="r" b="b"/>
            <a:pathLst>
              <a:path w="1076325" h="1079500">
                <a:moveTo>
                  <a:pt x="1075944" y="0"/>
                </a:moveTo>
                <a:lnTo>
                  <a:pt x="0" y="0"/>
                </a:lnTo>
                <a:lnTo>
                  <a:pt x="0" y="1078991"/>
                </a:lnTo>
                <a:lnTo>
                  <a:pt x="1075944" y="1078991"/>
                </a:lnTo>
                <a:lnTo>
                  <a:pt x="107594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8888" y="2350007"/>
            <a:ext cx="1076325" cy="1079500"/>
          </a:xfrm>
          <a:custGeom>
            <a:avLst/>
            <a:gdLst/>
            <a:ahLst/>
            <a:cxnLst/>
            <a:rect l="l" t="t" r="r" b="b"/>
            <a:pathLst>
              <a:path w="1076325" h="1079500">
                <a:moveTo>
                  <a:pt x="1075943" y="0"/>
                </a:moveTo>
                <a:lnTo>
                  <a:pt x="0" y="0"/>
                </a:lnTo>
                <a:lnTo>
                  <a:pt x="0" y="1078991"/>
                </a:lnTo>
                <a:lnTo>
                  <a:pt x="1075943" y="1078991"/>
                </a:lnTo>
                <a:lnTo>
                  <a:pt x="107594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99632" y="2350007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1078991" y="0"/>
                </a:moveTo>
                <a:lnTo>
                  <a:pt x="0" y="0"/>
                </a:lnTo>
                <a:lnTo>
                  <a:pt x="0" y="1078991"/>
                </a:lnTo>
                <a:lnTo>
                  <a:pt x="1078991" y="1078991"/>
                </a:lnTo>
                <a:lnTo>
                  <a:pt x="107899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0376" y="2350007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1078992" y="0"/>
                </a:moveTo>
                <a:lnTo>
                  <a:pt x="0" y="0"/>
                </a:lnTo>
                <a:lnTo>
                  <a:pt x="0" y="1078991"/>
                </a:lnTo>
                <a:lnTo>
                  <a:pt x="1078992" y="1078991"/>
                </a:lnTo>
                <a:lnTo>
                  <a:pt x="107899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61119" y="2350007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1078992" y="0"/>
                </a:moveTo>
                <a:lnTo>
                  <a:pt x="0" y="0"/>
                </a:lnTo>
                <a:lnTo>
                  <a:pt x="0" y="1078991"/>
                </a:lnTo>
                <a:lnTo>
                  <a:pt x="1078992" y="1078991"/>
                </a:lnTo>
                <a:lnTo>
                  <a:pt x="107899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1864" y="2350007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1078992" y="0"/>
                </a:moveTo>
                <a:lnTo>
                  <a:pt x="0" y="0"/>
                </a:lnTo>
                <a:lnTo>
                  <a:pt x="0" y="1078991"/>
                </a:lnTo>
                <a:lnTo>
                  <a:pt x="1078992" y="1078991"/>
                </a:lnTo>
                <a:lnTo>
                  <a:pt x="1078992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350007"/>
            <a:ext cx="372110" cy="1079500"/>
          </a:xfrm>
          <a:custGeom>
            <a:avLst/>
            <a:gdLst/>
            <a:ahLst/>
            <a:cxnLst/>
            <a:rect l="l" t="t" r="r" b="b"/>
            <a:pathLst>
              <a:path w="372110" h="1079500">
                <a:moveTo>
                  <a:pt x="371856" y="0"/>
                </a:moveTo>
                <a:lnTo>
                  <a:pt x="0" y="0"/>
                </a:lnTo>
                <a:lnTo>
                  <a:pt x="0" y="1078991"/>
                </a:lnTo>
                <a:lnTo>
                  <a:pt x="371856" y="1078991"/>
                </a:lnTo>
                <a:lnTo>
                  <a:pt x="37185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0" y="3621023"/>
            <a:ext cx="7279005" cy="659796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677545">
              <a:lnSpc>
                <a:spcPct val="100000"/>
              </a:lnSpc>
              <a:spcBef>
                <a:spcPts val="825"/>
              </a:spcBef>
            </a:pPr>
            <a:r>
              <a:rPr lang="ru-RU" sz="3600" spc="25" dirty="0" smtClean="0">
                <a:solidFill>
                  <a:srgbClr val="FFFFFF"/>
                </a:solidFill>
                <a:latin typeface="Carlito"/>
                <a:cs typeface="Carlito"/>
              </a:rPr>
              <a:t>Июль</a:t>
            </a:r>
            <a:r>
              <a:rPr sz="3600" spc="25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600" dirty="0">
                <a:solidFill>
                  <a:srgbClr val="FFFFFF"/>
                </a:solidFill>
                <a:latin typeface="Carlito"/>
                <a:cs typeface="Carlito"/>
              </a:rPr>
              <a:t>– </a:t>
            </a:r>
            <a:r>
              <a:rPr lang="ru-RU" sz="3600" spc="25" dirty="0" smtClean="0">
                <a:solidFill>
                  <a:srgbClr val="FFFFFF"/>
                </a:solidFill>
                <a:latin typeface="Carlito"/>
                <a:cs typeface="Carlito"/>
              </a:rPr>
              <a:t>Декабрь</a:t>
            </a:r>
            <a:endParaRPr sz="3600" dirty="0">
              <a:latin typeface="Carlito"/>
              <a:cs typeface="Carlit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49731"/>
            <a:ext cx="2262252" cy="2063244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6477000" y="688975"/>
            <a:ext cx="3276600" cy="1219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АНО «Шаг к долголетию»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idx="1"/>
          </p:nvPr>
        </p:nvSpPr>
        <p:spPr>
          <a:xfrm>
            <a:off x="339774" y="3443952"/>
            <a:ext cx="11382882" cy="2215991"/>
          </a:xfrm>
        </p:spPr>
        <p:txBody>
          <a:bodyPr/>
          <a:lstStyle/>
          <a:p>
            <a:pPr algn="l"/>
            <a:r>
              <a:rPr lang="ru-RU" dirty="0"/>
              <a:t>АНО "Шаг к долголетию" осуществляет свою </a:t>
            </a:r>
            <a:r>
              <a:rPr lang="ru-RU" dirty="0" smtClean="0"/>
              <a:t>деятельность</a:t>
            </a:r>
          </a:p>
          <a:p>
            <a:pPr algn="l"/>
            <a:r>
              <a:rPr lang="ru-RU" dirty="0" smtClean="0"/>
              <a:t> </a:t>
            </a:r>
            <a:r>
              <a:rPr lang="ru-RU" dirty="0"/>
              <a:t>в области социальной поддержки и защиты граждан</a:t>
            </a:r>
            <a:r>
              <a:rPr lang="ru-RU" dirty="0" smtClean="0"/>
              <a:t>,</a:t>
            </a:r>
          </a:p>
          <a:p>
            <a:pPr algn="l"/>
            <a:r>
              <a:rPr lang="ru-RU" dirty="0" smtClean="0"/>
              <a:t> </a:t>
            </a:r>
            <a:r>
              <a:rPr lang="ru-RU" dirty="0"/>
              <a:t>реализации, развития, поддержки программ, технологий, </a:t>
            </a:r>
            <a:endParaRPr lang="ru-RU" dirty="0" smtClean="0"/>
          </a:p>
          <a:p>
            <a:pPr algn="l"/>
            <a:r>
              <a:rPr lang="ru-RU" dirty="0" smtClean="0"/>
              <a:t>проектов </a:t>
            </a:r>
            <a:r>
              <a:rPr lang="ru-RU" dirty="0"/>
              <a:t>и социально-значимых инициатив в </a:t>
            </a:r>
            <a:r>
              <a:rPr lang="ru-RU" dirty="0" smtClean="0"/>
              <a:t>сфере</a:t>
            </a:r>
          </a:p>
          <a:p>
            <a:pPr algn="l"/>
            <a:r>
              <a:rPr lang="ru-RU" dirty="0" smtClean="0"/>
              <a:t> </a:t>
            </a:r>
            <a:r>
              <a:rPr lang="ru-RU" dirty="0"/>
              <a:t>профилактики и охраны здоровья, пропаганды здорового </a:t>
            </a:r>
            <a:endParaRPr lang="ru-RU" dirty="0" smtClean="0"/>
          </a:p>
          <a:p>
            <a:pPr algn="l"/>
            <a:r>
              <a:rPr lang="ru-RU" dirty="0" smtClean="0"/>
              <a:t>образа </a:t>
            </a:r>
            <a:r>
              <a:rPr lang="ru-RU" dirty="0"/>
              <a:t>жизни, благотворительной деятельности</a:t>
            </a:r>
            <a:r>
              <a:rPr lang="ru-RU" dirty="0" smtClean="0"/>
              <a:t>,</a:t>
            </a:r>
          </a:p>
          <a:p>
            <a:pPr algn="l"/>
            <a:r>
              <a:rPr lang="ru-RU" dirty="0" smtClean="0"/>
              <a:t> </a:t>
            </a:r>
            <a:r>
              <a:rPr lang="ru-RU" dirty="0"/>
              <a:t>а также деятельности в области </a:t>
            </a:r>
            <a:r>
              <a:rPr lang="ru-RU" dirty="0" smtClean="0"/>
              <a:t>содействия</a:t>
            </a:r>
          </a:p>
          <a:p>
            <a:pPr algn="l"/>
            <a:r>
              <a:rPr lang="ru-RU" dirty="0" smtClean="0"/>
              <a:t> </a:t>
            </a:r>
            <a:r>
              <a:rPr lang="ru-RU" dirty="0"/>
              <a:t>благотворительности и добровольчества.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15867"/>
            <a:ext cx="4953000" cy="33484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993775"/>
            <a:ext cx="307777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Публикации в СМИ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66620" y="507009"/>
            <a:ext cx="4826153" cy="6324600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14158" y="1242059"/>
            <a:ext cx="4895215" cy="5542915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92" y="747166"/>
            <a:ext cx="4449952" cy="5794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279981"/>
            <a:ext cx="3962400" cy="52615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2" y="0"/>
            <a:ext cx="1852866" cy="2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1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993775"/>
            <a:ext cx="789960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Наши достижения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3087" y="588827"/>
            <a:ext cx="4826153" cy="6324600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14158" y="1242059"/>
            <a:ext cx="4895215" cy="5542915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64" y="2122717"/>
            <a:ext cx="4587435" cy="29141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0948"/>
            <a:ext cx="3553620" cy="30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993775"/>
            <a:ext cx="789960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Наши достижения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58169" y="460375"/>
            <a:ext cx="4826153" cy="6324600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14158" y="1242059"/>
            <a:ext cx="4895215" cy="5542915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" y="599059"/>
            <a:ext cx="3886554" cy="22997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8" y="3594535"/>
            <a:ext cx="3750972" cy="2352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50" y="1223381"/>
            <a:ext cx="3689205" cy="25897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73" y="3700607"/>
            <a:ext cx="2160552" cy="30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3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993775"/>
            <a:ext cx="1149033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Положительные отзывы </a:t>
            </a:r>
            <a:endParaRPr lang="ru-RU" sz="2000" b="1" spc="-40" dirty="0" smtClean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от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участников проекта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5277" y="164611"/>
            <a:ext cx="4702487" cy="6629400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Отзыв о проведении соревнований по плаванию «Золотая рыбка».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16 декабря состоялись соревнования по плаванию, организованное организационным комитетом АНО «Шаг к долголетию». Волонтеры студенты НРПК </a:t>
            </a:r>
            <a:r>
              <a:rPr lang="ru-RU" sz="1200" dirty="0" err="1">
                <a:solidFill>
                  <a:prstClr val="black"/>
                </a:solidFill>
              </a:rPr>
              <a:t>Олифирова</a:t>
            </a:r>
            <a:r>
              <a:rPr lang="ru-RU" sz="1200" dirty="0">
                <a:solidFill>
                  <a:prstClr val="black"/>
                </a:solidFill>
              </a:rPr>
              <a:t> Елена, </a:t>
            </a:r>
            <a:r>
              <a:rPr lang="ru-RU" sz="1200" dirty="0" err="1">
                <a:solidFill>
                  <a:prstClr val="black"/>
                </a:solidFill>
              </a:rPr>
              <a:t>Рогалева</a:t>
            </a:r>
            <a:r>
              <a:rPr lang="ru-RU" sz="1200" dirty="0">
                <a:solidFill>
                  <a:prstClr val="black"/>
                </a:solidFill>
              </a:rPr>
              <a:t> София и </a:t>
            </a:r>
            <a:r>
              <a:rPr lang="ru-RU" sz="1200" dirty="0" err="1">
                <a:solidFill>
                  <a:prstClr val="black"/>
                </a:solidFill>
              </a:rPr>
              <a:t>Балкарова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Дарина</a:t>
            </a:r>
            <a:r>
              <a:rPr lang="ru-RU" sz="1200" dirty="0">
                <a:solidFill>
                  <a:prstClr val="black"/>
                </a:solidFill>
              </a:rPr>
              <a:t> встретили и зарегистрировали всех участников заплыва, раздали шапочки. </a:t>
            </a:r>
            <a:r>
              <a:rPr lang="ru-RU" sz="1200" dirty="0" smtClean="0">
                <a:solidFill>
                  <a:prstClr val="black"/>
                </a:solidFill>
              </a:rPr>
              <a:t>Попова </a:t>
            </a:r>
            <a:r>
              <a:rPr lang="ru-RU" sz="1200" dirty="0">
                <a:solidFill>
                  <a:prstClr val="black"/>
                </a:solidFill>
              </a:rPr>
              <a:t>Ю. С. и Тарасова И.П. это потрясающие организаторы, которые искренне любят свое дело и находят подход к каждому участнику. Вдохновляют и умеют поддержать в нужный момент. На соревнованиях царила теплая и позитивная атмосфера. Классные команды единомышленников, превосходная вода, азарт и веселье- все это способствовало успешному соревнованию! Командный дух, упорство, воля к победе - делает чудеса. После соревнований было награждение команд и личных зачётов грамотами и призами. Время пролетело незаметно. "Мы здесь -чтобы получать удовольствие от плавания " – так сказали участники соревнований. АНО «Шаг к долголетию» - делает нас счастливыми.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Постоянный </a:t>
            </a:r>
            <a:r>
              <a:rPr lang="ru-RU" sz="1200" dirty="0">
                <a:solidFill>
                  <a:prstClr val="black"/>
                </a:solidFill>
              </a:rPr>
              <a:t>участник событий и волонтер </a:t>
            </a:r>
            <a:r>
              <a:rPr lang="ru-RU" sz="1200" dirty="0" err="1">
                <a:solidFill>
                  <a:prstClr val="black"/>
                </a:solidFill>
              </a:rPr>
              <a:t>Самко</a:t>
            </a:r>
            <a:r>
              <a:rPr lang="ru-RU" sz="1200" dirty="0">
                <a:solidFill>
                  <a:prstClr val="black"/>
                </a:solidFill>
              </a:rPr>
              <a:t> Г.В.</a:t>
            </a:r>
          </a:p>
        </p:txBody>
      </p:sp>
      <p:sp>
        <p:nvSpPr>
          <p:cNvPr id="10" name="object 10"/>
          <p:cNvSpPr/>
          <p:nvPr/>
        </p:nvSpPr>
        <p:spPr>
          <a:xfrm>
            <a:off x="7214158" y="1242059"/>
            <a:ext cx="4895215" cy="5542915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11" y="3703782"/>
            <a:ext cx="3854834" cy="28065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441574"/>
            <a:ext cx="4471788" cy="2806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81"/>
            <a:ext cx="1671992" cy="2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1603374"/>
            <a:ext cx="1752601" cy="5260976"/>
            <a:chOff x="0" y="3047"/>
            <a:chExt cx="1420367" cy="6855459"/>
          </a:xfrm>
          <a:solidFill>
            <a:schemeClr val="accent3">
              <a:lumMod val="75000"/>
            </a:schemeClr>
          </a:solidFill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417320" cy="6855459"/>
            </a:xfrm>
            <a:custGeom>
              <a:avLst/>
              <a:gdLst/>
              <a:ahLst/>
              <a:cxnLst/>
              <a:rect l="l" t="t" r="r" b="b"/>
              <a:pathLst>
                <a:path w="1417320" h="6855459">
                  <a:moveTo>
                    <a:pt x="1417320" y="0"/>
                  </a:moveTo>
                  <a:lnTo>
                    <a:pt x="0" y="0"/>
                  </a:lnTo>
                  <a:lnTo>
                    <a:pt x="0" y="6854952"/>
                  </a:lnTo>
                  <a:lnTo>
                    <a:pt x="1417320" y="6854952"/>
                  </a:lnTo>
                  <a:lnTo>
                    <a:pt x="14173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682495"/>
              <a:ext cx="1331976" cy="2026920"/>
            </a:xfrm>
            <a:prstGeom prst="rect">
              <a:avLst/>
            </a:pr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538331" y="6541541"/>
            <a:ext cx="69088" cy="8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1383" y="2974975"/>
            <a:ext cx="430887" cy="34447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ru-RU" sz="2800" b="1" spc="5" dirty="0" smtClean="0">
                <a:solidFill>
                  <a:srgbClr val="FFFFFF"/>
                </a:solidFill>
                <a:latin typeface="Carlito"/>
                <a:cs typeface="Carlito"/>
              </a:rPr>
              <a:t>Опыт работы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7383" y="307975"/>
            <a:ext cx="8106411" cy="6396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340" algn="just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rgbClr val="EC953C"/>
                </a:solidFill>
                <a:latin typeface="Carlito"/>
                <a:cs typeface="Carlito"/>
              </a:rPr>
              <a:t>С 01.07.2023 года автономной некоммерческой организацией социально-общественной поддержки граждан "Шаг к долголетию" в городе Нефтекумске Ставропольского края реализуется проект спортивно-оздоровительной направленности "Палитра спорта". Проект представлен на данный конкурс и отвечает требованиям Указа Президента РФ №204 от 07 мая 2018 года и направлен на достижение увеличения продолжительности здоровой жизни и повышение ее качества у граждан старшего поколения. За первый этап реализации проект охватил спортивно-оздоровительными мероприятиями более 150 пенсионеров, это спортивные эстафеты и состязания по плаванию, пионерболу и бадминтону, марафоны по спортивной ходьбе, мастер-классы по восточным оздоровительным практикам: йоге,  </a:t>
            </a:r>
            <a:r>
              <a:rPr lang="ru-RU" b="1" dirty="0" err="1">
                <a:solidFill>
                  <a:srgbClr val="EC953C"/>
                </a:solidFill>
                <a:latin typeface="Carlito"/>
                <a:cs typeface="Carlito"/>
              </a:rPr>
              <a:t>айкуне</a:t>
            </a:r>
            <a:r>
              <a:rPr lang="ru-RU" b="1" dirty="0">
                <a:solidFill>
                  <a:srgbClr val="EC953C"/>
                </a:solidFill>
                <a:latin typeface="Carlito"/>
                <a:cs typeface="Carlito"/>
              </a:rPr>
              <a:t>.</a:t>
            </a:r>
          </a:p>
          <a:p>
            <a:pPr marL="12700" marR="53340" algn="just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rgbClr val="EC953C"/>
                </a:solidFill>
                <a:latin typeface="Carlito"/>
                <a:cs typeface="Carlito"/>
              </a:rPr>
              <a:t>Эти мероприятия являются одними из самых популярных в проекте «Палитра спорта». Все программы спортивных мероприятий разработаны штатом экспертов, чья квалификация и профессионализм подтверждены отзывами и рекомендациями участников. Пожилые </a:t>
            </a:r>
            <a:r>
              <a:rPr lang="ru-RU" b="1" dirty="0" err="1">
                <a:solidFill>
                  <a:srgbClr val="EC953C"/>
                </a:solidFill>
                <a:latin typeface="Carlito"/>
                <a:cs typeface="Carlito"/>
              </a:rPr>
              <a:t>нефтекумцы</a:t>
            </a:r>
            <a:r>
              <a:rPr lang="ru-RU" b="1" dirty="0">
                <a:solidFill>
                  <a:srgbClr val="EC953C"/>
                </a:solidFill>
                <a:latin typeface="Carlito"/>
                <a:cs typeface="Carlito"/>
              </a:rPr>
              <a:t> в отзывах отмечают, что получили возможность социализироваться, принимая за основу здоровый и активный образ жизни, уже после месяца посещения они отметили заметное улучшение состояния здоровья, организма в целом, у них появился интерес к жизни, увеличилось число коммуникаций</a:t>
            </a:r>
            <a:r>
              <a:rPr lang="ru-RU" b="1" dirty="0" smtClean="0">
                <a:solidFill>
                  <a:srgbClr val="EC953C"/>
                </a:solidFill>
                <a:latin typeface="Carlito"/>
                <a:cs typeface="Carlito"/>
              </a:rPr>
              <a:t>.</a:t>
            </a:r>
            <a:endParaRPr lang="ru-RU" b="1" dirty="0">
              <a:solidFill>
                <a:srgbClr val="EC953C"/>
              </a:solidFill>
              <a:latin typeface="Carlito"/>
              <a:cs typeface="Carlito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76433"/>
            <a:ext cx="1603375" cy="1603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37"/>
            <a:ext cx="1737036" cy="22801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5911" y="0"/>
            <a:ext cx="4895215" cy="1981200"/>
          </a:xfrm>
          <a:custGeom>
            <a:avLst/>
            <a:gdLst/>
            <a:ahLst/>
            <a:cxnLst/>
            <a:rect l="l" t="t" r="r" b="b"/>
            <a:pathLst>
              <a:path w="4895215" h="1981200">
                <a:moveTo>
                  <a:pt x="4895088" y="0"/>
                </a:moveTo>
                <a:lnTo>
                  <a:pt x="0" y="0"/>
                </a:lnTo>
                <a:lnTo>
                  <a:pt x="0" y="1788287"/>
                </a:lnTo>
                <a:lnTo>
                  <a:pt x="5094" y="1832523"/>
                </a:lnTo>
                <a:lnTo>
                  <a:pt x="19606" y="1873129"/>
                </a:lnTo>
                <a:lnTo>
                  <a:pt x="42377" y="1908948"/>
                </a:lnTo>
                <a:lnTo>
                  <a:pt x="72251" y="1938822"/>
                </a:lnTo>
                <a:lnTo>
                  <a:pt x="108070" y="1961593"/>
                </a:lnTo>
                <a:lnTo>
                  <a:pt x="148676" y="1976105"/>
                </a:lnTo>
                <a:lnTo>
                  <a:pt x="192913" y="1981200"/>
                </a:lnTo>
                <a:lnTo>
                  <a:pt x="4702175" y="1981200"/>
                </a:lnTo>
                <a:lnTo>
                  <a:pt x="4746411" y="1976105"/>
                </a:lnTo>
                <a:lnTo>
                  <a:pt x="4787017" y="1961593"/>
                </a:lnTo>
                <a:lnTo>
                  <a:pt x="4822836" y="1938822"/>
                </a:lnTo>
                <a:lnTo>
                  <a:pt x="4852710" y="1908948"/>
                </a:lnTo>
                <a:lnTo>
                  <a:pt x="4875481" y="1873129"/>
                </a:lnTo>
                <a:lnTo>
                  <a:pt x="4889993" y="1832523"/>
                </a:lnTo>
                <a:lnTo>
                  <a:pt x="4895088" y="1788287"/>
                </a:lnTo>
                <a:lnTo>
                  <a:pt x="4895088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24583" y="0"/>
            <a:ext cx="5012436" cy="1981200"/>
          </a:xfrm>
          <a:custGeom>
            <a:avLst/>
            <a:gdLst/>
            <a:ahLst/>
            <a:cxnLst/>
            <a:rect l="l" t="t" r="r" b="b"/>
            <a:pathLst>
              <a:path w="4898390" h="1981200">
                <a:moveTo>
                  <a:pt x="4898136" y="0"/>
                </a:moveTo>
                <a:lnTo>
                  <a:pt x="0" y="0"/>
                </a:lnTo>
                <a:lnTo>
                  <a:pt x="0" y="1788287"/>
                </a:lnTo>
                <a:lnTo>
                  <a:pt x="5094" y="1832523"/>
                </a:lnTo>
                <a:lnTo>
                  <a:pt x="19606" y="1873129"/>
                </a:lnTo>
                <a:lnTo>
                  <a:pt x="42377" y="1908948"/>
                </a:lnTo>
                <a:lnTo>
                  <a:pt x="72251" y="1938822"/>
                </a:lnTo>
                <a:lnTo>
                  <a:pt x="108070" y="1961593"/>
                </a:lnTo>
                <a:lnTo>
                  <a:pt x="148676" y="1976105"/>
                </a:lnTo>
                <a:lnTo>
                  <a:pt x="192913" y="1981200"/>
                </a:lnTo>
                <a:lnTo>
                  <a:pt x="4705223" y="1981200"/>
                </a:lnTo>
                <a:lnTo>
                  <a:pt x="4749459" y="1976105"/>
                </a:lnTo>
                <a:lnTo>
                  <a:pt x="4790065" y="1961593"/>
                </a:lnTo>
                <a:lnTo>
                  <a:pt x="4825884" y="1938822"/>
                </a:lnTo>
                <a:lnTo>
                  <a:pt x="4855758" y="1908948"/>
                </a:lnTo>
                <a:lnTo>
                  <a:pt x="4878529" y="1873129"/>
                </a:lnTo>
                <a:lnTo>
                  <a:pt x="4893041" y="1832523"/>
                </a:lnTo>
                <a:lnTo>
                  <a:pt x="4898136" y="1788287"/>
                </a:lnTo>
                <a:lnTo>
                  <a:pt x="4898136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37695" y="6541541"/>
            <a:ext cx="72389" cy="8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891"/>
            <a:ext cx="1432560" cy="6855459"/>
          </a:xfrm>
          <a:custGeom>
            <a:avLst/>
            <a:gdLst/>
            <a:ahLst/>
            <a:cxnLst/>
            <a:rect l="l" t="t" r="r" b="b"/>
            <a:pathLst>
              <a:path w="1432560" h="6855459">
                <a:moveTo>
                  <a:pt x="1432560" y="0"/>
                </a:moveTo>
                <a:lnTo>
                  <a:pt x="0" y="0"/>
                </a:lnTo>
                <a:lnTo>
                  <a:pt x="0" y="6854952"/>
                </a:lnTo>
                <a:lnTo>
                  <a:pt x="1432560" y="6854952"/>
                </a:lnTo>
                <a:lnTo>
                  <a:pt x="1432560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18842" y="356936"/>
            <a:ext cx="432955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</a:rPr>
              <a:t>В </a:t>
            </a:r>
            <a:r>
              <a:rPr sz="2000" spc="-10" dirty="0">
                <a:solidFill>
                  <a:srgbClr val="FFFFFF"/>
                </a:solidFill>
              </a:rPr>
              <a:t>рамках</a:t>
            </a:r>
            <a:r>
              <a:rPr sz="2000" spc="-50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проекта</a:t>
            </a:r>
            <a:endParaRPr sz="2000" dirty="0"/>
          </a:p>
          <a:p>
            <a:pPr marL="12700">
              <a:lnSpc>
                <a:spcPct val="100000"/>
              </a:lnSpc>
            </a:pPr>
            <a:r>
              <a:rPr sz="2000" spc="-5" dirty="0" smtClean="0">
                <a:solidFill>
                  <a:srgbClr val="FFFFFF"/>
                </a:solidFill>
              </a:rPr>
              <a:t>«</a:t>
            </a:r>
            <a:r>
              <a:rPr lang="ru-RU" sz="2000" spc="-5" dirty="0" smtClean="0">
                <a:solidFill>
                  <a:srgbClr val="FFFFFF"/>
                </a:solidFill>
              </a:rPr>
              <a:t>Палитра спорта</a:t>
            </a:r>
            <a:r>
              <a:rPr sz="2000" spc="-5" dirty="0" smtClean="0">
                <a:solidFill>
                  <a:srgbClr val="FFFFFF"/>
                </a:solidFill>
              </a:rPr>
              <a:t>»</a:t>
            </a:r>
            <a:r>
              <a:rPr lang="ru-RU" sz="2000" spc="-5" dirty="0" smtClean="0">
                <a:solidFill>
                  <a:srgbClr val="FFFFFF"/>
                </a:solidFill>
              </a:rPr>
              <a:t> реализуемого при поддержке Фонда Президентских грантов</a:t>
            </a:r>
            <a:endParaRPr sz="2000" dirty="0"/>
          </a:p>
        </p:txBody>
      </p:sp>
      <p:sp>
        <p:nvSpPr>
          <p:cNvPr id="12" name="object 12"/>
          <p:cNvSpPr txBox="1"/>
          <p:nvPr/>
        </p:nvSpPr>
        <p:spPr>
          <a:xfrm>
            <a:off x="320065" y="4408480"/>
            <a:ext cx="769441" cy="2005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z="2000" spc="-5" dirty="0" err="1" smtClean="0">
                <a:solidFill>
                  <a:srgbClr val="FFFFFF"/>
                </a:solidFill>
                <a:latin typeface="Carlito"/>
                <a:cs typeface="Carlito"/>
              </a:rPr>
              <a:t>Про</a:t>
            </a:r>
            <a:r>
              <a:rPr lang="ru-RU" sz="2000" spc="-5" dirty="0" err="1" smtClean="0">
                <a:solidFill>
                  <a:srgbClr val="FFFFFF"/>
                </a:solidFill>
                <a:latin typeface="Carlito"/>
                <a:cs typeface="Carlito"/>
              </a:rPr>
              <a:t>ект</a:t>
            </a:r>
            <a:r>
              <a:rPr lang="ru-RU" sz="2000" spc="-5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spc="-10" dirty="0" smtClean="0">
                <a:solidFill>
                  <a:srgbClr val="FFFFFF"/>
                </a:solidFill>
                <a:latin typeface="Carlito"/>
                <a:cs typeface="Carlito"/>
              </a:rPr>
              <a:t>«Палитра спорта»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idx="1"/>
          </p:nvPr>
        </p:nvSpPr>
        <p:spPr>
          <a:xfrm>
            <a:off x="1918842" y="2135879"/>
            <a:ext cx="9836150" cy="1938992"/>
          </a:xfrm>
        </p:spPr>
        <p:txBody>
          <a:bodyPr/>
          <a:lstStyle/>
          <a:p>
            <a:r>
              <a:rPr lang="ru-RU" dirty="0">
                <a:solidFill>
                  <a:srgbClr val="282828"/>
                </a:solidFill>
                <a:latin typeface="PT Sans"/>
              </a:rPr>
              <a:t> </a:t>
            </a:r>
            <a:r>
              <a:rPr lang="ru-RU" dirty="0" smtClean="0">
                <a:solidFill>
                  <a:srgbClr val="282828"/>
                </a:solidFill>
                <a:latin typeface="PT Sans"/>
              </a:rPr>
              <a:t>С жителями города Нефтекумска старшего </a:t>
            </a:r>
            <a:r>
              <a:rPr lang="ru-RU" dirty="0">
                <a:solidFill>
                  <a:srgbClr val="282828"/>
                </a:solidFill>
                <a:latin typeface="PT Sans"/>
              </a:rPr>
              <a:t>поколения проведены следующие спортивно-оздоровительные мероприятия: Соревнование по спортивной ходьбе; Мастер-классы по восточным оздоровительным практикам "Восток- дело тонкое" по казахской оздоровительной методике "</a:t>
            </a:r>
            <a:r>
              <a:rPr lang="ru-RU" dirty="0" err="1">
                <a:solidFill>
                  <a:srgbClr val="282828"/>
                </a:solidFill>
                <a:latin typeface="PT Sans"/>
              </a:rPr>
              <a:t>Айкуне</a:t>
            </a:r>
            <a:r>
              <a:rPr lang="ru-RU" dirty="0">
                <a:solidFill>
                  <a:srgbClr val="282828"/>
                </a:solidFill>
                <a:latin typeface="PT Sans"/>
              </a:rPr>
              <a:t>", по индийской методике "</a:t>
            </a:r>
            <a:r>
              <a:rPr lang="ru-RU" dirty="0" err="1">
                <a:solidFill>
                  <a:srgbClr val="282828"/>
                </a:solidFill>
                <a:latin typeface="PT Sans"/>
              </a:rPr>
              <a:t>Хатха</a:t>
            </a:r>
            <a:r>
              <a:rPr lang="ru-RU" dirty="0">
                <a:solidFill>
                  <a:srgbClr val="282828"/>
                </a:solidFill>
                <a:latin typeface="PT Sans"/>
              </a:rPr>
              <a:t>-йога"; Первенство клуба по пионерболу "Стремительный мяч"; Соревнование "Эстафета друзей"; Соревнование по плаванию "Золотая рыбка"; Соревнование по бадминтону "Золотая ракетка".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79375"/>
            <a:ext cx="1772792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42" y="4117975"/>
            <a:ext cx="4177158" cy="2746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71" y="4181980"/>
            <a:ext cx="4086225" cy="2618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" y="-30415"/>
            <a:ext cx="1852866" cy="20116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3047"/>
            <a:ext cx="1341120" cy="6858000"/>
          </a:xfrm>
          <a:custGeom>
            <a:avLst/>
            <a:gdLst/>
            <a:ahLst/>
            <a:cxnLst/>
            <a:rect l="l" t="t" r="r" b="b"/>
            <a:pathLst>
              <a:path w="1341120" h="6858000">
                <a:moveTo>
                  <a:pt x="1341120" y="0"/>
                </a:moveTo>
                <a:lnTo>
                  <a:pt x="0" y="0"/>
                </a:lnTo>
                <a:lnTo>
                  <a:pt x="0" y="6858000"/>
                </a:lnTo>
                <a:lnTo>
                  <a:pt x="1341120" y="6858000"/>
                </a:lnTo>
                <a:lnTo>
                  <a:pt x="134112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539093" y="6542951"/>
            <a:ext cx="68960" cy="8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582420" cy="6861175"/>
            <a:chOff x="0" y="0"/>
            <a:chExt cx="1582420" cy="6861175"/>
          </a:xfrm>
        </p:grpSpPr>
        <p:sp>
          <p:nvSpPr>
            <p:cNvPr id="6" name="object 6"/>
            <p:cNvSpPr/>
            <p:nvPr/>
          </p:nvSpPr>
          <p:spPr>
            <a:xfrm>
              <a:off x="3047" y="0"/>
              <a:ext cx="1374648" cy="24414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481327"/>
              <a:ext cx="1338072" cy="1161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03375" y="0"/>
              <a:ext cx="478536" cy="68610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8089" y="4411572"/>
            <a:ext cx="762000" cy="2002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z="2000" spc="-5" dirty="0">
                <a:solidFill>
                  <a:srgbClr val="FFFFFF"/>
                </a:solidFill>
                <a:latin typeface="Carlito"/>
                <a:cs typeface="Carlito"/>
              </a:rPr>
              <a:t>Программа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фонда</a:t>
            </a:r>
            <a:endParaRPr sz="20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800" b="1" dirty="0">
                <a:solidFill>
                  <a:srgbClr val="FFFFFF"/>
                </a:solidFill>
                <a:latin typeface="Carlito"/>
                <a:cs typeface="Carlito"/>
              </a:rPr>
              <a:t>Досуг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17" name="object 6"/>
          <p:cNvSpPr/>
          <p:nvPr/>
        </p:nvSpPr>
        <p:spPr>
          <a:xfrm>
            <a:off x="3047" y="3047"/>
            <a:ext cx="1432560" cy="6855459"/>
          </a:xfrm>
          <a:custGeom>
            <a:avLst/>
            <a:gdLst/>
            <a:ahLst/>
            <a:cxnLst/>
            <a:rect l="l" t="t" r="r" b="b"/>
            <a:pathLst>
              <a:path w="1432560" h="6855459">
                <a:moveTo>
                  <a:pt x="1432560" y="0"/>
                </a:moveTo>
                <a:lnTo>
                  <a:pt x="0" y="0"/>
                </a:lnTo>
                <a:lnTo>
                  <a:pt x="0" y="6854952"/>
                </a:lnTo>
                <a:lnTo>
                  <a:pt x="1432560" y="6854952"/>
                </a:lnTo>
                <a:lnTo>
                  <a:pt x="1432560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1790649" y="3203575"/>
            <a:ext cx="9485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Благодаря проведенным мероприятиям в рамках проекта "Палитра спорта, команде удалось повысить уровень здоровья жителей г. Нефтекумска. Данные изменения зафиксированы при помощи анкетирования при завершении первого этапа проекта. Мастер-классы по восточным оздоровительным практикам позволили приобщить к ЗОЖ большее количество пенсионеров города. Спортивно-оздоровительные мероприятия проекта способствовали популяризации спорта и активного долголетия, а также сохранению и укреплению здоровья пожилых людей </a:t>
            </a:r>
            <a:r>
              <a:rPr lang="ru-RU" dirty="0" err="1"/>
              <a:t>Нефтекумского</a:t>
            </a:r>
            <a:r>
              <a:rPr lang="ru-RU" dirty="0"/>
              <a:t> </a:t>
            </a:r>
            <a:r>
              <a:rPr lang="ru-RU" dirty="0" smtClean="0"/>
              <a:t>муниципального </a:t>
            </a:r>
            <a:r>
              <a:rPr lang="ru-RU" dirty="0"/>
              <a:t>округа. Участие в спортивных соревнованиях,  эстафетах способствовало физическому и психологическому здоровью, духовному росту, расширению кругозора, стремлению повышения уровня своего мастерства. Проведение итогового мероприятия первого этапа проекта содействовало пробуждению интереса к физкультуре и спорту.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213317"/>
            <a:ext cx="1158327" cy="116145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03060" y="241996"/>
            <a:ext cx="4267200" cy="369333"/>
          </a:xfrm>
        </p:spPr>
        <p:txBody>
          <a:bodyPr/>
          <a:lstStyle/>
          <a:p>
            <a:r>
              <a:rPr lang="ru-RU" sz="2400" dirty="0" smtClean="0"/>
              <a:t>Показатели деятельности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91" y="905908"/>
            <a:ext cx="3705164" cy="21268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2" y="841375"/>
            <a:ext cx="3644842" cy="21913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1"/>
            <a:ext cx="1852866" cy="20116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3047"/>
            <a:ext cx="1341120" cy="6858000"/>
          </a:xfrm>
          <a:custGeom>
            <a:avLst/>
            <a:gdLst/>
            <a:ahLst/>
            <a:cxnLst/>
            <a:rect l="l" t="t" r="r" b="b"/>
            <a:pathLst>
              <a:path w="1341120" h="6858000">
                <a:moveTo>
                  <a:pt x="1341120" y="0"/>
                </a:moveTo>
                <a:lnTo>
                  <a:pt x="0" y="0"/>
                </a:lnTo>
                <a:lnTo>
                  <a:pt x="0" y="6858000"/>
                </a:lnTo>
                <a:lnTo>
                  <a:pt x="1341120" y="6858000"/>
                </a:lnTo>
                <a:lnTo>
                  <a:pt x="134112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539093" y="6542951"/>
            <a:ext cx="68960" cy="84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582420" cy="6861175"/>
            <a:chOff x="0" y="0"/>
            <a:chExt cx="1582420" cy="6861175"/>
          </a:xfrm>
        </p:grpSpPr>
        <p:sp>
          <p:nvSpPr>
            <p:cNvPr id="6" name="object 6"/>
            <p:cNvSpPr/>
            <p:nvPr/>
          </p:nvSpPr>
          <p:spPr>
            <a:xfrm>
              <a:off x="3047" y="0"/>
              <a:ext cx="1374648" cy="24414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481327"/>
              <a:ext cx="1338072" cy="1161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03375" y="0"/>
              <a:ext cx="478536" cy="68610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8089" y="4411572"/>
            <a:ext cx="762000" cy="2002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z="2000" spc="-5" dirty="0">
                <a:solidFill>
                  <a:srgbClr val="FFFFFF"/>
                </a:solidFill>
                <a:latin typeface="Carlito"/>
                <a:cs typeface="Carlito"/>
              </a:rPr>
              <a:t>Программа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фонда</a:t>
            </a:r>
            <a:endParaRPr sz="20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800" b="1" dirty="0">
                <a:solidFill>
                  <a:srgbClr val="FFFFFF"/>
                </a:solidFill>
                <a:latin typeface="Carlito"/>
                <a:cs typeface="Carlito"/>
              </a:rPr>
              <a:t>Досуг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17" name="object 6"/>
          <p:cNvSpPr/>
          <p:nvPr/>
        </p:nvSpPr>
        <p:spPr>
          <a:xfrm>
            <a:off x="3047" y="3047"/>
            <a:ext cx="1432560" cy="6855459"/>
          </a:xfrm>
          <a:custGeom>
            <a:avLst/>
            <a:gdLst/>
            <a:ahLst/>
            <a:cxnLst/>
            <a:rect l="l" t="t" r="r" b="b"/>
            <a:pathLst>
              <a:path w="1432560" h="6855459">
                <a:moveTo>
                  <a:pt x="1432560" y="0"/>
                </a:moveTo>
                <a:lnTo>
                  <a:pt x="0" y="0"/>
                </a:lnTo>
                <a:lnTo>
                  <a:pt x="0" y="6854952"/>
                </a:lnTo>
                <a:lnTo>
                  <a:pt x="1432560" y="6854952"/>
                </a:lnTo>
                <a:lnTo>
                  <a:pt x="1432560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1743457" y="4651375"/>
            <a:ext cx="9500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213317"/>
            <a:ext cx="1158327" cy="11614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0649" y="2642615"/>
            <a:ext cx="98174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рамках работы по проекту производились ежемесячные встречи участников с экспертами. Участники присоединялись к проекту путём регистрации на сайте или записи по телефону. В мессенджере </a:t>
            </a:r>
            <a:r>
              <a:rPr lang="ru-RU" sz="1600" dirty="0" err="1"/>
              <a:t>WhatsApp</a:t>
            </a:r>
            <a:r>
              <a:rPr lang="ru-RU" sz="1600" dirty="0"/>
              <a:t> они получили ответы на интересующие вопросы от профильных специалистов. По окончании спортивно-оздоровительных мероприятий участникам также были направлены ссылки, предоставляющие возможность посмотреть их в повторе.</a:t>
            </a:r>
          </a:p>
          <a:p>
            <a:r>
              <a:rPr lang="ru-RU" sz="1600" dirty="0"/>
              <a:t>Результатом участия выявилось улучшение в физическом и психологическом здоровье у граждан старшего поколения.  Участники обучились различным мировым оздоровительным методикам и техникам. У целевой аудитории повысился уровень социальной активности вне зависимости от возраста. Это особенно важно, учитывая то, что из-за гиподинамии большинство пожилых людей воздерживаются от излишних социальных контактов, и по этой причине, оказываются обособлены от социума.</a:t>
            </a:r>
          </a:p>
          <a:p>
            <a:r>
              <a:rPr lang="ru-RU" sz="1600" dirty="0"/>
              <a:t>В течение 2023 года автономная некоммерческая организация социально-общественной поддержки граждан наладила связь с учреждением социального обслуживания "</a:t>
            </a:r>
            <a:r>
              <a:rPr lang="ru-RU" sz="1600" dirty="0" err="1"/>
              <a:t>Нефтекумский</a:t>
            </a:r>
            <a:r>
              <a:rPr lang="ru-RU" sz="1600" dirty="0"/>
              <a:t> КЦСОН",  МБУ спортивно-оздоровительным комплексом Старт, МКУК ДК "Нефтяник", Ставропольского края по привлечению граждан старшего поколения. Проект получил огромный отклик от участников и множество благодарственных отзывов. Этому способствовали опыт по работе в социальной сфере с данной категорией граждан, широкий ряд компетенций, умение слышать и чувствовать потребности граждан.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4" y="356614"/>
            <a:ext cx="3733801" cy="22860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312898"/>
            <a:ext cx="3928056" cy="23297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" y="-2921"/>
            <a:ext cx="1852866" cy="2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2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460375"/>
            <a:ext cx="1097736" cy="59470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>
                <a:solidFill>
                  <a:srgbClr val="FFFFFF"/>
                </a:solidFill>
                <a:latin typeface="Carlito"/>
                <a:cs typeface="Carlito"/>
              </a:rPr>
              <a:t>Обмен опытом 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в рамках форума Окружные. Добро в Центре знаний Машук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87677" y="1233405"/>
            <a:ext cx="4484523" cy="2503569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r>
              <a:rPr lang="ru-RU" sz="1200" dirty="0" smtClean="0">
                <a:solidFill>
                  <a:srgbClr val="000000"/>
                </a:solidFill>
                <a:latin typeface="-apple-system"/>
              </a:rPr>
              <a:t>Участники </a:t>
            </a:r>
            <a:r>
              <a:rPr lang="ru-RU" sz="1200" dirty="0">
                <a:solidFill>
                  <a:srgbClr val="000000"/>
                </a:solidFill>
                <a:latin typeface="-apple-system"/>
              </a:rPr>
              <a:t>Окружного форума добровольцев в Центре знаний «Машук» посещали тематические сессии и мастер-классы от экспертов, обменивались своими лучшими практиками и совершали добрые дела: проводили уроки добра, плели сети для СВО, участвовали в экологической акции по очистке Некрополя, облагораживали территорию Центра знаний «Машук» и готовили окопные свечи для военнослужащих. Форум на Машуке - это море ярких эмоций и впечатлений, полезного опыта и новых знаний об организации волонтерской деятельности!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75491" y="33076"/>
            <a:ext cx="8463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 </a:t>
            </a:r>
            <a:r>
              <a:rPr lang="ru-RU" sz="1400" dirty="0" smtClean="0"/>
              <a:t>13 </a:t>
            </a:r>
            <a:r>
              <a:rPr lang="ru-RU" sz="1400" dirty="0"/>
              <a:t>по </a:t>
            </a:r>
            <a:r>
              <a:rPr lang="ru-RU" sz="1400" dirty="0" smtClean="0"/>
              <a:t>16 сентября 2023 </a:t>
            </a:r>
            <a:r>
              <a:rPr lang="ru-RU" sz="1400" dirty="0"/>
              <a:t>г. на </a:t>
            </a:r>
            <a:r>
              <a:rPr lang="ru-RU" sz="1400" dirty="0" smtClean="0"/>
              <a:t>площадке Центра знаний Машук активисты </a:t>
            </a:r>
            <a:r>
              <a:rPr lang="ru-RU" sz="1400" dirty="0"/>
              <a:t>СКФО и ЮФО на форуме Окружные. Добро в Центре знаний </a:t>
            </a:r>
            <a:r>
              <a:rPr lang="ru-RU" sz="1400" dirty="0" smtClean="0"/>
              <a:t>Машук. На </a:t>
            </a:r>
            <a:r>
              <a:rPr lang="ru-RU" sz="1400" dirty="0"/>
              <a:t>открытие форума приехали полномочный представитель Президента РФ в Северо-Кавказском федеральном округе Юрий Чайка и губернатор Владимир Владимиров</a:t>
            </a:r>
            <a:r>
              <a:rPr lang="ru-RU" sz="1400" dirty="0" smtClean="0"/>
              <a:t>. Представителем АНО «Шаг к долголетию» была директор Попова Юлия Сергеевна.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33405"/>
            <a:ext cx="4343400" cy="2571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15" y="3804704"/>
            <a:ext cx="4452285" cy="28225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8" y="3830889"/>
            <a:ext cx="4320822" cy="27963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993775"/>
            <a:ext cx="789960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Награждение в общественной палате РФ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endParaRPr sz="2800" dirty="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01841" y="26621"/>
            <a:ext cx="4826153" cy="3886326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40295" y="2974975"/>
            <a:ext cx="4895215" cy="3886326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27" y="231775"/>
            <a:ext cx="3212146" cy="3505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00" y="3263366"/>
            <a:ext cx="3789137" cy="332898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01841" y="3936521"/>
            <a:ext cx="5398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25 декабря в 15:00 в Общественной палате РФ (</a:t>
            </a:r>
            <a:r>
              <a:rPr lang="ru-RU" sz="1600" dirty="0" err="1"/>
              <a:t>Миусская</a:t>
            </a:r>
            <a:r>
              <a:rPr lang="ru-RU" sz="1600" dirty="0"/>
              <a:t>, д. 7) прошла торжественная церемония награждения конкурса «Лучшие практики популяризации здорового образа жизни на территории Российской̆ Федерации».</a:t>
            </a:r>
          </a:p>
          <a:p>
            <a:r>
              <a:rPr lang="ru-RU" sz="1600" dirty="0" smtClean="0"/>
              <a:t>Организатор </a:t>
            </a:r>
            <a:r>
              <a:rPr lang="ru-RU" sz="1600" dirty="0"/>
              <a:t>— Комиссия Общественной палаты РФ по физической культуре, спорту и здоровому образу </a:t>
            </a:r>
            <a:r>
              <a:rPr lang="ru-RU" sz="1600" dirty="0" err="1" smtClean="0"/>
              <a:t>жизни.С</a:t>
            </a:r>
            <a:r>
              <a:rPr lang="ru-RU" sz="1600" dirty="0" smtClean="0"/>
              <a:t> </a:t>
            </a:r>
            <a:r>
              <a:rPr lang="ru-RU" sz="1600" dirty="0"/>
              <a:t>приветственным словом к участникам и победителям конкурса обратился заместитель председателя Правительства РФ Дмитрий Чернышенко, председатель организационного комитета конкурса, председатель Комиссии ОП РФ по физической культуре, спорту и здоровому образу жизни Ирина Винер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27994" y="155575"/>
            <a:ext cx="49210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Представителем АНО «Шаг к долголетию» была Виктория </a:t>
            </a:r>
            <a:r>
              <a:rPr lang="ru-RU" sz="1600" dirty="0" err="1"/>
              <a:t>Громак</a:t>
            </a:r>
            <a:r>
              <a:rPr lang="ru-RU" sz="1600" dirty="0"/>
              <a:t>, волонтёр-медик, студентка РНИМУ им. Пирогова.</a:t>
            </a:r>
          </a:p>
          <a:p>
            <a:r>
              <a:rPr lang="ru-RU" sz="1600" dirty="0"/>
              <a:t>На конкурс с проектом «Палитра спорта» подавала инструктор АФК Ирина Тарасова. Проект был отмечен экспертами как один из лучших! Триумфальное </a:t>
            </a:r>
            <a:r>
              <a:rPr lang="ru-RU" sz="1600" dirty="0" smtClean="0"/>
              <a:t>начало </a:t>
            </a:r>
            <a:r>
              <a:rPr lang="ru-RU" sz="1600" dirty="0"/>
              <a:t>проекта и успешное завершение первого этапа при поддержке </a:t>
            </a:r>
            <a:r>
              <a:rPr lang="ru-RU" sz="1600" dirty="0" smtClean="0"/>
              <a:t>Фонда президентских грантов</a:t>
            </a:r>
            <a:r>
              <a:rPr lang="ru-RU" sz="1600" dirty="0"/>
              <a:t>.</a:t>
            </a:r>
          </a:p>
          <a:p>
            <a:r>
              <a:rPr lang="ru-RU" sz="1600" dirty="0"/>
              <a:t>Поздравляем команду «Шаг к долголетию» в лице директора Юлии Поповой и благодарим Викторию </a:t>
            </a:r>
            <a:r>
              <a:rPr lang="ru-RU" sz="1600" dirty="0" err="1"/>
              <a:t>Громак</a:t>
            </a:r>
            <a:r>
              <a:rPr lang="ru-RU" sz="1600" dirty="0"/>
              <a:t> за участие в церемонии награждения!</a:t>
            </a:r>
          </a:p>
        </p:txBody>
      </p:sp>
    </p:spTree>
    <p:extLst>
      <p:ext uri="{BB962C8B-B14F-4D97-AF65-F5344CB8AC3E}">
        <p14:creationId xmlns:p14="http://schemas.microsoft.com/office/powerpoint/2010/main" val="62130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34" y="3303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657" y="993775"/>
            <a:ext cx="923330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Обмен опытом  в рамках программы мобильности волонтеров на Единых играх специальной олимпиады -2023 в г. Казань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58169" y="460375"/>
            <a:ext cx="4826153" cy="3733800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40295" y="2974975"/>
            <a:ext cx="4895215" cy="3886326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447" y="460375"/>
            <a:ext cx="3120153" cy="3733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2998665"/>
            <a:ext cx="3048000" cy="3714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0814"/>
            <a:ext cx="1963211" cy="27688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346575"/>
            <a:ext cx="1877093" cy="236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5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34" y="3303"/>
            <a:ext cx="1558169" cy="6861047"/>
            <a:chOff x="0" y="0"/>
            <a:chExt cx="1581911" cy="6861047"/>
          </a:xfrm>
        </p:grpSpPr>
        <p:sp>
          <p:nvSpPr>
            <p:cNvPr id="3" name="object 3"/>
            <p:cNvSpPr/>
            <p:nvPr/>
          </p:nvSpPr>
          <p:spPr>
            <a:xfrm>
              <a:off x="3047" y="3047"/>
              <a:ext cx="1377950" cy="6858000"/>
            </a:xfrm>
            <a:custGeom>
              <a:avLst/>
              <a:gdLst/>
              <a:ahLst/>
              <a:cxnLst/>
              <a:rect l="l" t="t" r="r" b="b"/>
              <a:pathLst>
                <a:path w="1377950" h="6858000">
                  <a:moveTo>
                    <a:pt x="1377696" y="0"/>
                  </a:moveTo>
                  <a:lnTo>
                    <a:pt x="0" y="0"/>
                  </a:lnTo>
                  <a:lnTo>
                    <a:pt x="0" y="6857997"/>
                  </a:lnTo>
                  <a:lnTo>
                    <a:pt x="1377696" y="6857997"/>
                  </a:lnTo>
                  <a:lnTo>
                    <a:pt x="1377696" y="0"/>
                  </a:lnTo>
                  <a:close/>
                </a:path>
              </a:pathLst>
            </a:custGeom>
            <a:solidFill>
              <a:srgbClr val="A8C1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4671"/>
              <a:ext cx="1380744" cy="1082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3375" y="0"/>
              <a:ext cx="478536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8354" y="-816820"/>
            <a:ext cx="307777" cy="54136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ru-RU" sz="2000" b="1" spc="-40" dirty="0" smtClean="0">
                <a:solidFill>
                  <a:srgbClr val="FFFFFF"/>
                </a:solidFill>
                <a:latin typeface="Carlito"/>
                <a:cs typeface="Carlito"/>
              </a:rPr>
              <a:t>Наши волонтеры</a:t>
            </a:r>
            <a:endParaRPr lang="ru-RU" sz="2000" b="1" spc="-4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25620" y="-53617"/>
            <a:ext cx="4826153" cy="3733800"/>
          </a:xfrm>
          <a:custGeom>
            <a:avLst/>
            <a:gdLst/>
            <a:ahLst/>
            <a:cxnLst/>
            <a:rect l="l" t="t" r="r" b="b"/>
            <a:pathLst>
              <a:path w="4898390" h="3420109">
                <a:moveTo>
                  <a:pt x="4565015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8136" y="3419855"/>
                </a:lnTo>
                <a:lnTo>
                  <a:pt x="4898136" y="333120"/>
                </a:lnTo>
                <a:lnTo>
                  <a:pt x="4894525" y="283884"/>
                </a:lnTo>
                <a:lnTo>
                  <a:pt x="4884035" y="236894"/>
                </a:lnTo>
                <a:lnTo>
                  <a:pt x="4867182" y="192665"/>
                </a:lnTo>
                <a:lnTo>
                  <a:pt x="4844479" y="151713"/>
                </a:lnTo>
                <a:lnTo>
                  <a:pt x="4816442" y="114550"/>
                </a:lnTo>
                <a:lnTo>
                  <a:pt x="4783585" y="81693"/>
                </a:lnTo>
                <a:lnTo>
                  <a:pt x="4746422" y="53656"/>
                </a:lnTo>
                <a:lnTo>
                  <a:pt x="4705470" y="30953"/>
                </a:lnTo>
                <a:lnTo>
                  <a:pt x="4661241" y="14100"/>
                </a:lnTo>
                <a:lnTo>
                  <a:pt x="4614251" y="3610"/>
                </a:lnTo>
                <a:lnTo>
                  <a:pt x="4565015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54029" y="3093684"/>
            <a:ext cx="4895215" cy="3886326"/>
          </a:xfrm>
          <a:custGeom>
            <a:avLst/>
            <a:gdLst/>
            <a:ahLst/>
            <a:cxnLst/>
            <a:rect l="l" t="t" r="r" b="b"/>
            <a:pathLst>
              <a:path w="4895215" h="3420109">
                <a:moveTo>
                  <a:pt x="4561967" y="0"/>
                </a:moveTo>
                <a:lnTo>
                  <a:pt x="333121" y="0"/>
                </a:lnTo>
                <a:lnTo>
                  <a:pt x="283884" y="3610"/>
                </a:lnTo>
                <a:lnTo>
                  <a:pt x="236894" y="14100"/>
                </a:lnTo>
                <a:lnTo>
                  <a:pt x="192665" y="30953"/>
                </a:lnTo>
                <a:lnTo>
                  <a:pt x="151713" y="53656"/>
                </a:lnTo>
                <a:lnTo>
                  <a:pt x="114550" y="81693"/>
                </a:lnTo>
                <a:lnTo>
                  <a:pt x="81693" y="114550"/>
                </a:lnTo>
                <a:lnTo>
                  <a:pt x="53656" y="151713"/>
                </a:lnTo>
                <a:lnTo>
                  <a:pt x="30953" y="192665"/>
                </a:lnTo>
                <a:lnTo>
                  <a:pt x="14100" y="236894"/>
                </a:lnTo>
                <a:lnTo>
                  <a:pt x="3610" y="283884"/>
                </a:lnTo>
                <a:lnTo>
                  <a:pt x="0" y="333120"/>
                </a:lnTo>
                <a:lnTo>
                  <a:pt x="0" y="3419855"/>
                </a:lnTo>
                <a:lnTo>
                  <a:pt x="4895087" y="3419855"/>
                </a:lnTo>
                <a:lnTo>
                  <a:pt x="4895087" y="333120"/>
                </a:lnTo>
                <a:lnTo>
                  <a:pt x="4891477" y="283884"/>
                </a:lnTo>
                <a:lnTo>
                  <a:pt x="4880987" y="236894"/>
                </a:lnTo>
                <a:lnTo>
                  <a:pt x="4864134" y="192665"/>
                </a:lnTo>
                <a:lnTo>
                  <a:pt x="4841431" y="151713"/>
                </a:lnTo>
                <a:lnTo>
                  <a:pt x="4813394" y="114550"/>
                </a:lnTo>
                <a:lnTo>
                  <a:pt x="4780537" y="81693"/>
                </a:lnTo>
                <a:lnTo>
                  <a:pt x="4743374" y="53656"/>
                </a:lnTo>
                <a:lnTo>
                  <a:pt x="4702422" y="30953"/>
                </a:lnTo>
                <a:lnTo>
                  <a:pt x="4658193" y="14100"/>
                </a:lnTo>
                <a:lnTo>
                  <a:pt x="4611203" y="3610"/>
                </a:lnTo>
                <a:lnTo>
                  <a:pt x="4561967" y="0"/>
                </a:lnTo>
                <a:close/>
              </a:path>
            </a:pathLst>
          </a:custGeom>
          <a:solidFill>
            <a:srgbClr val="A8C140"/>
          </a:solidFill>
        </p:spPr>
        <p:txBody>
          <a:bodyPr wrap="square" lIns="0" tIns="0" rIns="0" bIns="0" rtlCol="0"/>
          <a:lstStyle/>
          <a:p>
            <a:endParaRPr lang="ru-RU" sz="1200" dirty="0"/>
          </a:p>
        </p:txBody>
      </p:sp>
      <p:sp>
        <p:nvSpPr>
          <p:cNvPr id="12" name="object 12"/>
          <p:cNvSpPr txBox="1"/>
          <p:nvPr/>
        </p:nvSpPr>
        <p:spPr>
          <a:xfrm>
            <a:off x="7276845" y="5036847"/>
            <a:ext cx="3942715" cy="2883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5"/>
              </a:spcBef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40108" y="6541541"/>
            <a:ext cx="68325" cy="8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587" y="231775"/>
            <a:ext cx="1005927" cy="975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92" y="-78197"/>
            <a:ext cx="3160507" cy="3758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65" y="3079274"/>
            <a:ext cx="3500104" cy="381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21" y="4346575"/>
            <a:ext cx="3559423" cy="22807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0"/>
            <a:ext cx="2747670" cy="29749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" y="-30415"/>
            <a:ext cx="1852866" cy="2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27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1099</Words>
  <Application>Microsoft Office PowerPoint</Application>
  <PresentationFormat>Произвольный</PresentationFormat>
  <Paragraphs>46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-apple-system</vt:lpstr>
      <vt:lpstr>Calibri</vt:lpstr>
      <vt:lpstr>Carlito</vt:lpstr>
      <vt:lpstr>PT Sans</vt:lpstr>
      <vt:lpstr>Office Theme</vt:lpstr>
      <vt:lpstr>Презентация PowerPoint</vt:lpstr>
      <vt:lpstr>Презентация PowerPoint</vt:lpstr>
      <vt:lpstr>В рамках проекта «Палитра спорта» реализуемого при поддержке Фонда Президентских грантов</vt:lpstr>
      <vt:lpstr>Показатели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Фонд “Старость в радость”</dc:title>
  <dc:creator>Екатерина</dc:creator>
  <cp:lastModifiedBy>User</cp:lastModifiedBy>
  <cp:revision>22</cp:revision>
  <dcterms:created xsi:type="dcterms:W3CDTF">2023-02-19T14:26:45Z</dcterms:created>
  <dcterms:modified xsi:type="dcterms:W3CDTF">2024-01-07T17:50:26Z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2023-02-19T00:00:00Z</vt:filetime>
  </property>
</Properties>
</file>