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docProps/custom.xml" ContentType="application/vnd.openxmlformats-officedocument.custom-properties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12192000" cy="6858000"/>
  <p:defaultTextStyle>
    <a:defPPr>
      <a:defRPr lang="ru-RU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5" d="102"/>
          <a:sy n="99" d="101"/>
        </p:scale>
        <p:origin x="112" y="112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5"/>
            <a:ext cx="10363199" cy="1470025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399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38"/>
            <a:ext cx="2743200" cy="5851525"/>
          </a:xfrm>
        </p:spPr>
        <p:txBody>
          <a:bodyPr vert="eaVert"/>
          <a:lstStyle>
            <a:lvl1pPr algn="ct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1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3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1583497" y="1600201"/>
            <a:ext cx="470452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576053" y="1600201"/>
            <a:ext cx="5006346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83497" y="1535113"/>
            <a:ext cx="47045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1583497" y="2174874"/>
            <a:ext cx="47045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480042" y="1535113"/>
            <a:ext cx="510235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480042" y="2174874"/>
            <a:ext cx="510235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83497" y="273049"/>
            <a:ext cx="355239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327913" y="273050"/>
            <a:ext cx="625448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583497" y="1435101"/>
            <a:ext cx="355239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83497" y="4800600"/>
            <a:ext cx="998510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583497" y="612774"/>
            <a:ext cx="9985109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583497" y="5367337"/>
            <a:ext cx="998510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583497" y="1600201"/>
            <a:ext cx="9998901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6" name="Shape 1058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6343" y="6641"/>
                </a:moveTo>
                <a:lnTo>
                  <a:pt x="6343" y="6641"/>
                </a:lnTo>
                <a:cubicBezTo>
                  <a:pt x="7781" y="2374"/>
                  <a:pt x="8594" y="0"/>
                  <a:pt x="8594" y="0"/>
                </a:cubicBezTo>
                <a:lnTo>
                  <a:pt x="0" y="0"/>
                </a:lnTo>
                <a:lnTo>
                  <a:pt x="0" y="43200"/>
                </a:lnTo>
                <a:lnTo>
                  <a:pt x="43200" y="43200"/>
                </a:lnTo>
                <a:lnTo>
                  <a:pt x="43200" y="37760"/>
                </a:lnTo>
                <a:lnTo>
                  <a:pt x="43200" y="37760"/>
                </a:lnTo>
                <a:cubicBezTo>
                  <a:pt x="43200" y="37760"/>
                  <a:pt x="34824" y="39282"/>
                  <a:pt x="21228" y="41101"/>
                </a:cubicBezTo>
                <a:lnTo>
                  <a:pt x="21228" y="41101"/>
                </a:lnTo>
                <a:cubicBezTo>
                  <a:pt x="3446" y="43478"/>
                  <a:pt x="-5241" y="41016"/>
                  <a:pt x="6343" y="6641"/>
                </a:cubicBez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059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</p:spPr>
      </p:sp>
      <p:sp>
        <p:nvSpPr>
          <p:cNvPr id="48" name="Shape 1060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361" y="36777"/>
                </a:moveTo>
                <a:lnTo>
                  <a:pt x="22361" y="36777"/>
                </a:lnTo>
                <a:cubicBezTo>
                  <a:pt x="5219" y="39070"/>
                  <a:pt x="-2372" y="36412"/>
                  <a:pt x="7775" y="6299"/>
                </a:cubicBezTo>
                <a:lnTo>
                  <a:pt x="7775" y="6299"/>
                </a:lnTo>
                <a:cubicBezTo>
                  <a:pt x="9119" y="2311"/>
                  <a:pt x="9892" y="58"/>
                  <a:pt x="9911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3612"/>
                </a:lnTo>
                <a:lnTo>
                  <a:pt x="43200" y="33612"/>
                </a:lnTo>
                <a:cubicBezTo>
                  <a:pt x="43110" y="33630"/>
                  <a:pt x="35168" y="35065"/>
                  <a:pt x="22361" y="36777"/>
                </a:cubicBezTo>
                <a:close/>
              </a:path>
            </a:pathLst>
          </a:custGeom>
          <a:solidFill>
            <a:schemeClr val="accent1">
              <a:alpha val="9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061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276" y="37156"/>
                </a:moveTo>
                <a:lnTo>
                  <a:pt x="22276" y="37156"/>
                </a:lnTo>
                <a:cubicBezTo>
                  <a:pt x="5093" y="39454"/>
                  <a:pt x="-2596" y="36819"/>
                  <a:pt x="7680" y="6325"/>
                </a:cubicBezTo>
                <a:lnTo>
                  <a:pt x="7680" y="6325"/>
                </a:lnTo>
                <a:cubicBezTo>
                  <a:pt x="9010" y="2380"/>
                  <a:pt x="9781" y="117"/>
                  <a:pt x="9819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3980"/>
                </a:lnTo>
                <a:lnTo>
                  <a:pt x="43200" y="33980"/>
                </a:lnTo>
                <a:cubicBezTo>
                  <a:pt x="43020" y="34016"/>
                  <a:pt x="35046" y="35449"/>
                  <a:pt x="22276" y="37156"/>
                </a:cubicBezTo>
                <a:close/>
              </a:path>
            </a:pathLst>
          </a:custGeom>
          <a:solidFill>
            <a:schemeClr val="accent1">
              <a:alpha val="18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Shape 1062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192" y="37535"/>
                </a:moveTo>
                <a:lnTo>
                  <a:pt x="22192" y="37535"/>
                </a:lnTo>
                <a:cubicBezTo>
                  <a:pt x="4968" y="39839"/>
                  <a:pt x="-2820" y="37226"/>
                  <a:pt x="7585" y="6350"/>
                </a:cubicBezTo>
                <a:lnTo>
                  <a:pt x="7585" y="6350"/>
                </a:lnTo>
                <a:cubicBezTo>
                  <a:pt x="8900" y="2448"/>
                  <a:pt x="9670" y="176"/>
                  <a:pt x="9726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4348"/>
                </a:lnTo>
                <a:lnTo>
                  <a:pt x="43200" y="34348"/>
                </a:lnTo>
                <a:cubicBezTo>
                  <a:pt x="42885" y="34402"/>
                  <a:pt x="34924" y="35833"/>
                  <a:pt x="22192" y="37535"/>
                </a:cubicBezTo>
                <a:close/>
              </a:path>
            </a:pathLst>
          </a:custGeom>
          <a:solidFill>
            <a:schemeClr val="accent1">
              <a:alpha val="26998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063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107" y="37914"/>
                </a:moveTo>
                <a:lnTo>
                  <a:pt x="22107" y="37914"/>
                </a:lnTo>
                <a:cubicBezTo>
                  <a:pt x="4842" y="40223"/>
                  <a:pt x="-3044" y="37634"/>
                  <a:pt x="7490" y="6376"/>
                </a:cubicBezTo>
                <a:lnTo>
                  <a:pt x="7490" y="6376"/>
                </a:lnTo>
                <a:cubicBezTo>
                  <a:pt x="8790" y="2517"/>
                  <a:pt x="9559" y="235"/>
                  <a:pt x="9634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4717"/>
                </a:lnTo>
                <a:lnTo>
                  <a:pt x="43200" y="34717"/>
                </a:lnTo>
                <a:cubicBezTo>
                  <a:pt x="42795" y="34789"/>
                  <a:pt x="34802" y="36217"/>
                  <a:pt x="22107" y="37914"/>
                </a:cubicBezTo>
                <a:close/>
              </a:path>
            </a:pathLst>
          </a:custGeom>
          <a:solidFill>
            <a:schemeClr val="accent1">
              <a:alpha val="36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064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022" y="38293"/>
                </a:moveTo>
                <a:lnTo>
                  <a:pt x="22022" y="38293"/>
                </a:lnTo>
                <a:cubicBezTo>
                  <a:pt x="4717" y="40608"/>
                  <a:pt x="-3267" y="38041"/>
                  <a:pt x="7394" y="6401"/>
                </a:cubicBezTo>
                <a:lnTo>
                  <a:pt x="7394" y="6401"/>
                </a:lnTo>
                <a:cubicBezTo>
                  <a:pt x="8680" y="2586"/>
                  <a:pt x="9448" y="293"/>
                  <a:pt x="9542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085"/>
                </a:lnTo>
                <a:lnTo>
                  <a:pt x="43200" y="35085"/>
                </a:lnTo>
                <a:cubicBezTo>
                  <a:pt x="42705" y="35175"/>
                  <a:pt x="34680" y="36601"/>
                  <a:pt x="22022" y="38293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065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937" y="38673"/>
                </a:moveTo>
                <a:lnTo>
                  <a:pt x="21937" y="38673"/>
                </a:lnTo>
                <a:cubicBezTo>
                  <a:pt x="4591" y="40992"/>
                  <a:pt x="-3491" y="38448"/>
                  <a:pt x="7299" y="6427"/>
                </a:cubicBezTo>
                <a:lnTo>
                  <a:pt x="7299" y="6427"/>
                </a:lnTo>
                <a:cubicBezTo>
                  <a:pt x="8570" y="2655"/>
                  <a:pt x="9336" y="352"/>
                  <a:pt x="9449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453"/>
                </a:lnTo>
                <a:lnTo>
                  <a:pt x="43200" y="35453"/>
                </a:lnTo>
                <a:cubicBezTo>
                  <a:pt x="42570" y="35561"/>
                  <a:pt x="34558" y="36985"/>
                  <a:pt x="21937" y="38673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Shape 1066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853" y="39052"/>
                </a:moveTo>
                <a:lnTo>
                  <a:pt x="21853" y="39052"/>
                </a:lnTo>
                <a:cubicBezTo>
                  <a:pt x="4466" y="41377"/>
                  <a:pt x="-3715" y="38855"/>
                  <a:pt x="7204" y="6453"/>
                </a:cubicBezTo>
                <a:lnTo>
                  <a:pt x="7204" y="6453"/>
                </a:lnTo>
                <a:cubicBezTo>
                  <a:pt x="8461" y="2724"/>
                  <a:pt x="9225" y="411"/>
                  <a:pt x="9357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822"/>
                </a:lnTo>
                <a:lnTo>
                  <a:pt x="43200" y="35822"/>
                </a:lnTo>
                <a:cubicBezTo>
                  <a:pt x="42480" y="35948"/>
                  <a:pt x="34436" y="37369"/>
                  <a:pt x="21853" y="39052"/>
                </a:cubicBezTo>
                <a:close/>
              </a:path>
            </a:pathLst>
          </a:custGeom>
          <a:solidFill>
            <a:schemeClr val="accent1">
              <a:alpha val="63999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Shape 1067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768" y="39431"/>
                </a:moveTo>
                <a:lnTo>
                  <a:pt x="21768" y="39431"/>
                </a:lnTo>
                <a:cubicBezTo>
                  <a:pt x="4340" y="41761"/>
                  <a:pt x="-3939" y="39262"/>
                  <a:pt x="7109" y="6478"/>
                </a:cubicBezTo>
                <a:lnTo>
                  <a:pt x="7109" y="6478"/>
                </a:lnTo>
                <a:cubicBezTo>
                  <a:pt x="8351" y="2792"/>
                  <a:pt x="9114" y="470"/>
                  <a:pt x="9265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190"/>
                </a:lnTo>
                <a:lnTo>
                  <a:pt x="43200" y="36190"/>
                </a:lnTo>
                <a:cubicBezTo>
                  <a:pt x="42390" y="36334"/>
                  <a:pt x="34314" y="37753"/>
                  <a:pt x="21768" y="39431"/>
                </a:cubicBezTo>
                <a:close/>
              </a:path>
            </a:pathLst>
          </a:custGeom>
          <a:solidFill>
            <a:schemeClr val="accent1">
              <a:alpha val="73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Shape 1068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83" y="39810"/>
                </a:moveTo>
                <a:lnTo>
                  <a:pt x="21683" y="39810"/>
                </a:lnTo>
                <a:cubicBezTo>
                  <a:pt x="4214" y="42146"/>
                  <a:pt x="-4163" y="39669"/>
                  <a:pt x="7014" y="6504"/>
                </a:cubicBezTo>
                <a:lnTo>
                  <a:pt x="7014" y="6504"/>
                </a:lnTo>
                <a:cubicBezTo>
                  <a:pt x="8241" y="2861"/>
                  <a:pt x="9003" y="528"/>
                  <a:pt x="9172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558"/>
                </a:lnTo>
                <a:lnTo>
                  <a:pt x="43200" y="36558"/>
                </a:lnTo>
                <a:cubicBezTo>
                  <a:pt x="42300" y="36720"/>
                  <a:pt x="34192" y="38137"/>
                  <a:pt x="21683" y="39810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Shape 1069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40189"/>
                </a:moveTo>
                <a:lnTo>
                  <a:pt x="21599" y="40189"/>
                </a:lnTo>
                <a:cubicBezTo>
                  <a:pt x="4089" y="42530"/>
                  <a:pt x="-4386" y="40077"/>
                  <a:pt x="6918" y="6529"/>
                </a:cubicBezTo>
                <a:lnTo>
                  <a:pt x="6918" y="6529"/>
                </a:lnTo>
                <a:cubicBezTo>
                  <a:pt x="8131" y="2930"/>
                  <a:pt x="8892" y="587"/>
                  <a:pt x="9080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926"/>
                </a:lnTo>
                <a:lnTo>
                  <a:pt x="43200" y="36926"/>
                </a:lnTo>
                <a:cubicBezTo>
                  <a:pt x="42165" y="37107"/>
                  <a:pt x="34070" y="38521"/>
                  <a:pt x="21599" y="40189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Shape 1070"/>
          <p:cNvSpPr>
            <a:spLocks noChangeArrowheads="1" noGrp="1"/>
          </p:cNvSpPr>
          <p:nvPr userDrawn="1"/>
        </p:nvSpPr>
        <p:spPr bwMode="auto"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14" y="40568"/>
                </a:moveTo>
                <a:lnTo>
                  <a:pt x="21514" y="40568"/>
                </a:lnTo>
                <a:cubicBezTo>
                  <a:pt x="3963" y="42915"/>
                  <a:pt x="-4610" y="40484"/>
                  <a:pt x="6823" y="6555"/>
                </a:cubicBezTo>
                <a:lnTo>
                  <a:pt x="6823" y="6555"/>
                </a:lnTo>
                <a:cubicBezTo>
                  <a:pt x="8022" y="2999"/>
                  <a:pt x="8781" y="646"/>
                  <a:pt x="8988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7295"/>
                </a:lnTo>
                <a:lnTo>
                  <a:pt x="43200" y="37295"/>
                </a:lnTo>
                <a:cubicBezTo>
                  <a:pt x="42075" y="37493"/>
                  <a:pt x="33948" y="38905"/>
                  <a:pt x="21514" y="40568"/>
                </a:cubicBez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83497" y="274638"/>
            <a:ext cx="99989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264351" y="6356350"/>
            <a:ext cx="23180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/>
              <a:t>	</a:t>
            </a:r>
            <a:fld id="{F8E3F0E9-0FC2-4DDE-87CF-3BA6A04EA4CC}" type="slidenum">
              <a:rPr/>
              <a:t/>
            </a:fld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1619018" y="6356350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EB4D43-F783-4E09-8208-6AA351DBC29B}" type="datetimeFigureOut">
              <a:rPr/>
              <a:t/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5125706" y="6356350"/>
            <a:ext cx="35625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falinalab@mail.ru" TargetMode="External"/><Relationship Id="rId3" Type="http://schemas.openxmlformats.org/officeDocument/2006/relationships/hyperlink" Target="https://vk.com/anoafalinalab" TargetMode="External"/><Relationship Id="rId4" Type="http://schemas.openxmlformats.org/officeDocument/2006/relationships/hyperlink" Target="https://dzen.ru/afalinalab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 flipH="0" flipV="0">
            <a:off x="1007873" y="1362074"/>
            <a:ext cx="9982776" cy="15430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p>
            <a:pPr indent="0" algn="ctr">
              <a:buNone/>
              <a:defRPr/>
            </a:pPr>
            <a:r>
              <a:rPr sz="4800" b="0" strike="noStrike" spc="0">
                <a:solidFill>
                  <a:srgbClr val="000000"/>
                </a:solidFill>
                <a:latin typeface="Graphik App Black"/>
                <a:ea typeface="Graphik App Black"/>
                <a:cs typeface="Graphik App Black"/>
              </a:rPr>
              <a:t>Эстафета морей: Большой Китовый маршрут</a:t>
            </a:r>
            <a:endParaRPr sz="4800" b="0" strike="noStrike" spc="-1">
              <a:solidFill>
                <a:srgbClr val="000000"/>
              </a:solidFill>
              <a:latin typeface="Graphik App Black"/>
              <a:cs typeface="Graphik App Black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 bwMode="auto">
          <a:xfrm flipH="0" flipV="0">
            <a:off x="3484373" y="3695699"/>
            <a:ext cx="7439601" cy="263842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ctr">
              <a:buNone/>
              <a:defRPr/>
            </a:pPr>
            <a:r>
              <a:rPr sz="2400" b="1" strike="noStrike" spc="-1">
                <a:solidFill>
                  <a:srgbClr val="000000"/>
                </a:solidFill>
                <a:latin typeface="Tibetan Machine Uni"/>
                <a:ea typeface="Tibetan Machine Uni"/>
                <a:cs typeface="Tibetan Machine Uni"/>
              </a:rPr>
              <a:t>Межрегиональная природоохранная акция в защиту китообразных морей России</a:t>
            </a:r>
            <a:endParaRPr sz="2400" b="1" strike="noStrike" spc="0">
              <a:solidFill>
                <a:srgbClr val="000000"/>
              </a:solidFill>
              <a:latin typeface="Tibetan Machine Uni"/>
              <a:ea typeface="Tibetan Machine Uni"/>
              <a:cs typeface="Tibetan Machine Uni"/>
            </a:endParaRPr>
          </a:p>
          <a:p>
            <a:pPr indent="0" algn="ctr">
              <a:buNone/>
              <a:defRPr/>
            </a:pPr>
            <a:r>
              <a:rPr sz="2400" b="1" strike="noStrike" spc="0">
                <a:solidFill>
                  <a:srgbClr val="000000"/>
                </a:solidFill>
                <a:latin typeface="Tibetan Machine Uni"/>
                <a:ea typeface="Tibetan Machine Uni"/>
                <a:cs typeface="Tibetan Machine Uni"/>
              </a:rPr>
              <a:t>15-31 мая 2026 года</a:t>
            </a:r>
            <a:endParaRPr sz="2400" b="0" strike="noStrike" spc="0">
              <a:solidFill>
                <a:srgbClr val="000000"/>
              </a:solidFill>
              <a:latin typeface="Liberation Sans"/>
              <a:cs typeface="Liberation Sans"/>
            </a:endParaRPr>
          </a:p>
        </p:txBody>
      </p:sp>
      <p:pic>
        <p:nvPicPr>
          <p:cNvPr id="5017774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4300" y="4581524"/>
            <a:ext cx="2209799" cy="2209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057218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Партнёрам:</a:t>
            </a:r>
            <a:endParaRPr/>
          </a:p>
        </p:txBody>
      </p:sp>
      <p:sp>
        <p:nvSpPr>
          <p:cNvPr id="199430039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583496" y="1600200"/>
            <a:ext cx="9998901" cy="211454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600"/>
              <a:t>Наша организация открыта к сотрудничеству и приглашает партнёров или спонсоров поддержать Акцию ради общей и светлой цели – защиты китов и дельфинов!</a:t>
            </a:r>
            <a:endParaRPr sz="2600"/>
          </a:p>
          <a:p>
            <a:pPr marL="0" indent="0">
              <a:buFont typeface="Arial"/>
              <a:buNone/>
              <a:defRPr/>
            </a:pPr>
            <a:r>
              <a:rPr sz="2600"/>
              <a:t>Мы будем рады и благодарны, если вы окажете:</a:t>
            </a:r>
            <a:endParaRPr sz="2600"/>
          </a:p>
        </p:txBody>
      </p:sp>
      <p:sp>
        <p:nvSpPr>
          <p:cNvPr id="431165221" name=""/>
          <p:cNvSpPr txBox="1"/>
          <p:nvPr/>
        </p:nvSpPr>
        <p:spPr bwMode="auto">
          <a:xfrm flipH="0" flipV="0">
            <a:off x="1496399" y="3305174"/>
            <a:ext cx="4749434" cy="2012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Font typeface="Arial"/>
              <a:buChar char="•"/>
              <a:defRPr/>
            </a:pPr>
            <a:r>
              <a:rPr/>
              <a:t>Информационную поддержку на официальных ресурсах и в СМИ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/>
              <a:t>Финансовую поддержку </a:t>
            </a:r>
            <a:endParaRPr/>
          </a:p>
          <a:p>
            <a:pPr marL="283879" indent="-283879">
              <a:buFont typeface="Arial"/>
              <a:buChar char="•"/>
              <a:defRPr/>
            </a:pPr>
            <a:r>
              <a:rPr/>
              <a:t>Помощь в организации мероприятий и Автопробега (второй водитель, поиск мест ночёвок, площадок для лекций, оперативная связь) </a:t>
            </a:r>
            <a:endParaRPr/>
          </a:p>
        </p:txBody>
      </p:sp>
      <p:sp>
        <p:nvSpPr>
          <p:cNvPr id="62932413" name=""/>
          <p:cNvSpPr txBox="1"/>
          <p:nvPr/>
        </p:nvSpPr>
        <p:spPr bwMode="auto">
          <a:xfrm flipH="0" flipV="0">
            <a:off x="6649425" y="3324223"/>
            <a:ext cx="5230004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Font typeface="Arial"/>
              <a:buChar char="•"/>
              <a:defRPr/>
            </a:pPr>
            <a:r>
              <a:rPr/>
              <a:t>Непосредственную материальную помощь (продукцией, снаряжением, питанием, расходниками)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176984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Наши контакты:</a:t>
            </a:r>
            <a:endParaRPr/>
          </a:p>
        </p:txBody>
      </p:sp>
      <p:sp>
        <p:nvSpPr>
          <p:cNvPr id="189411386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600"/>
              <a:t>Электронная почта - </a:t>
            </a:r>
            <a:r>
              <a:rPr sz="2600" u="sng">
                <a:hlinkClick r:id="rId2" tooltip="http://afalinalab@mail.ru"/>
              </a:rPr>
              <a:t>afalinalab@mail.ru</a:t>
            </a:r>
            <a:endParaRPr sz="2600"/>
          </a:p>
          <a:p>
            <a:pPr>
              <a:defRPr/>
            </a:pPr>
            <a:r>
              <a:rPr sz="2600"/>
              <a:t>Телефон +7(979)004-60-06</a:t>
            </a:r>
            <a:endParaRPr sz="2600"/>
          </a:p>
          <a:p>
            <a:pPr>
              <a:defRPr/>
            </a:pPr>
            <a:r>
              <a:rPr sz="2600"/>
              <a:t>Официальная группа в ВК </a:t>
            </a:r>
            <a:r>
              <a:rPr lang="ru-RU" sz="26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  <a:hlinkClick r:id="rId3" tooltip="https://vk.com/anoafalinalab"/>
              </a:rPr>
              <a:t>https://vk.com/anoafalinalab</a:t>
            </a:r>
            <a:endParaRPr sz="2600"/>
          </a:p>
          <a:p>
            <a:pPr>
              <a:defRPr/>
            </a:pPr>
            <a:r>
              <a:rPr sz="2600"/>
              <a:t>Канал проекта в Дзен </a:t>
            </a:r>
            <a:r>
              <a:rPr lang="ru-RU" sz="2600" b="0" i="0" u="sng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  <a:hlinkClick r:id="rId4" tooltip="https://dzen.ru/afalinalab"/>
              </a:rPr>
              <a:t>https://dzen.ru/afalinalab</a:t>
            </a:r>
            <a:endParaRPr sz="2600"/>
          </a:p>
          <a:p>
            <a:pPr>
              <a:defRPr/>
            </a:pPr>
            <a:endParaRPr/>
          </a:p>
        </p:txBody>
      </p:sp>
      <p:pic>
        <p:nvPicPr>
          <p:cNvPr id="210413259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124324" y="3730430"/>
            <a:ext cx="2325074" cy="2952943"/>
          </a:xfrm>
          <a:prstGeom prst="rect">
            <a:avLst/>
          </a:prstGeom>
        </p:spPr>
      </p:pic>
      <p:pic>
        <p:nvPicPr>
          <p:cNvPr id="1547760341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583496" y="3546474"/>
            <a:ext cx="2299262" cy="3136899"/>
          </a:xfrm>
          <a:prstGeom prst="rect">
            <a:avLst/>
          </a:prstGeom>
        </p:spPr>
      </p:pic>
      <p:pic>
        <p:nvPicPr>
          <p:cNvPr id="440372996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638922" y="4419598"/>
            <a:ext cx="20574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709862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362074" y="415924"/>
            <a:ext cx="10363198" cy="1470024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r>
              <a:rPr/>
              <a:t>Спасибо за внимание!</a:t>
            </a:r>
            <a:endParaRPr/>
          </a:p>
        </p:txBody>
      </p:sp>
      <p:sp>
        <p:nvSpPr>
          <p:cNvPr id="204403981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398" cy="17525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5460031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04999" y="1885950"/>
            <a:ext cx="8381999" cy="4714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353937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-969200" y="7938"/>
            <a:ext cx="9998901" cy="1143000"/>
          </a:xfrm>
        </p:spPr>
        <p:txBody>
          <a:bodyPr/>
          <a:lstStyle/>
          <a:p>
            <a:pPr>
              <a:defRPr/>
            </a:pPr>
            <a:r>
              <a:rPr/>
              <a:t>Организаторы</a:t>
            </a:r>
            <a:endParaRPr/>
          </a:p>
        </p:txBody>
      </p:sp>
      <p:sp>
        <p:nvSpPr>
          <p:cNvPr id="1239416418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030249" y="1150938"/>
            <a:ext cx="7131273" cy="4975225"/>
          </a:xfrm>
        </p:spPr>
        <p:txBody>
          <a:bodyPr/>
          <a:lstStyle/>
          <a:p>
            <a:pPr>
              <a:defRPr/>
            </a:pPr>
            <a:r>
              <a:rPr sz="2000"/>
              <a:t>Автономная некоммерческая организация «Научно-исследовательский эколого-природоохранный центр Лаборатория Афалина»</a:t>
            </a:r>
            <a:endParaRPr sz="2000"/>
          </a:p>
          <a:p>
            <a:pPr>
              <a:defRPr/>
            </a:pPr>
            <a:r>
              <a:rPr sz="2000"/>
              <a:t>Учредитель – Пётр Константинович Дёминов, с 2022 года занимается изучением китообразных, автор более 150 научно-популярных статей о китообразных, волонтёр центра спасения дельфинов «Безмятежное море», моряк-полярник, рулевой атомного ледокола «50 лет Победы» </a:t>
            </a:r>
            <a:endParaRPr sz="2000"/>
          </a:p>
        </p:txBody>
      </p:sp>
      <p:pic>
        <p:nvPicPr>
          <p:cNvPr id="6286249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14300" y="4581524"/>
            <a:ext cx="2209798" cy="2209798"/>
          </a:xfrm>
          <a:prstGeom prst="rect">
            <a:avLst/>
          </a:prstGeom>
        </p:spPr>
      </p:pic>
      <p:pic>
        <p:nvPicPr>
          <p:cNvPr id="197642994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782048" y="4476749"/>
            <a:ext cx="2057401" cy="2057401"/>
          </a:xfrm>
          <a:prstGeom prst="rect">
            <a:avLst/>
          </a:prstGeom>
        </p:spPr>
      </p:pic>
      <p:pic>
        <p:nvPicPr>
          <p:cNvPr id="8582584" name=""/>
          <p:cNvPicPr>
            <a:picLocks noChangeAspect="1"/>
          </p:cNvPicPr>
          <p:nvPr/>
        </p:nvPicPr>
        <p:blipFill>
          <a:blip r:embed="rId4"/>
          <a:srcRect l="0" t="19425" r="8241" b="6366"/>
          <a:stretch/>
        </p:blipFill>
        <p:spPr bwMode="auto">
          <a:xfrm flipH="0" flipV="0">
            <a:off x="219074" y="419099"/>
            <a:ext cx="2941448" cy="3171825"/>
          </a:xfrm>
          <a:prstGeom prst="rect">
            <a:avLst/>
          </a:prstGeom>
        </p:spPr>
      </p:pic>
      <p:sp>
        <p:nvSpPr>
          <p:cNvPr id="702484210" name=""/>
          <p:cNvSpPr txBox="1"/>
          <p:nvPr/>
        </p:nvSpPr>
        <p:spPr bwMode="auto">
          <a:xfrm flipH="0" flipV="0">
            <a:off x="219074" y="3638551"/>
            <a:ext cx="311547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/>
              <a:t>Оказание помощи самцу белобочки Альфе, г.Севастополь, март 2024 года.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3786457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583497" y="274638"/>
            <a:ext cx="4427751" cy="1143000"/>
          </a:xfrm>
        </p:spPr>
        <p:txBody>
          <a:bodyPr/>
          <a:lstStyle/>
          <a:p>
            <a:pPr>
              <a:defRPr/>
            </a:pPr>
            <a:r>
              <a:rPr/>
              <a:t>Проблематика</a:t>
            </a:r>
            <a:endParaRPr/>
          </a:p>
        </p:txBody>
      </p:sp>
      <p:sp>
        <p:nvSpPr>
          <p:cNvPr id="1989401878" name="Объект 2"/>
          <p:cNvSpPr>
            <a:spLocks noGrp="1"/>
          </p:cNvSpPr>
          <p:nvPr>
            <p:ph sz="half" idx="1"/>
          </p:nvPr>
        </p:nvSpPr>
        <p:spPr bwMode="auto">
          <a:xfrm>
            <a:off x="1583497" y="1600201"/>
            <a:ext cx="470452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sz="1800"/>
              <a:t>Низкий уровень осведомлённости населения регионов России о экологии морей и обитающих в них китах и дельфинах</a:t>
            </a:r>
            <a:endParaRPr sz="1800"/>
          </a:p>
          <a:p>
            <a:pPr>
              <a:defRPr/>
            </a:pPr>
            <a:r>
              <a:rPr sz="1800"/>
              <a:t>Потребительское и безразличное отношение к природе, биоресурсам и экологии морей</a:t>
            </a:r>
            <a:endParaRPr sz="1800"/>
          </a:p>
          <a:p>
            <a:pPr>
              <a:defRPr/>
            </a:pPr>
            <a:r>
              <a:rPr sz="1800"/>
              <a:t>Низкая популярность практической цетологии (науки о китообразных) среди населения</a:t>
            </a:r>
            <a:endParaRPr sz="1800"/>
          </a:p>
          <a:p>
            <a:pPr>
              <a:defRPr/>
            </a:pPr>
            <a:r>
              <a:rPr sz="1800"/>
              <a:t>Мифологизированность образа дельфинов и китов </a:t>
            </a:r>
            <a:endParaRPr/>
          </a:p>
        </p:txBody>
      </p:sp>
      <p:sp>
        <p:nvSpPr>
          <p:cNvPr id="1258687467" name="Объект 3"/>
          <p:cNvSpPr>
            <a:spLocks noGrp="1"/>
          </p:cNvSpPr>
          <p:nvPr>
            <p:ph sz="half" idx="2"/>
          </p:nvPr>
        </p:nvSpPr>
        <p:spPr bwMode="auto">
          <a:xfrm flipH="0" flipV="0">
            <a:off x="6430349" y="1295399"/>
            <a:ext cx="5534024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 sz="1800"/>
              <a:t>Организация встреч, лекций и презентаций в 17 городах 13 регионов России для популяризации китообразных среди населения даже в далёких от моря городах</a:t>
            </a:r>
            <a:endParaRPr sz="1800"/>
          </a:p>
          <a:p>
            <a:pPr>
              <a:defRPr/>
            </a:pPr>
            <a:r>
              <a:rPr sz="1800"/>
              <a:t>Объяснение практической важности и ценности природоохранных проектов и сохранения окружающей среды</a:t>
            </a:r>
            <a:endParaRPr sz="1800"/>
          </a:p>
          <a:p>
            <a:pPr>
              <a:defRPr/>
            </a:pPr>
            <a:r>
              <a:rPr sz="1800"/>
              <a:t>Представление науки в качестве доступного и интересного процесса, включение слушателей в исследовательский процесс и возбуждение интереса к цетологии личным примером</a:t>
            </a:r>
            <a:endParaRPr sz="1800"/>
          </a:p>
          <a:p>
            <a:pPr>
              <a:defRPr/>
            </a:pPr>
            <a:r>
              <a:rPr sz="1800"/>
              <a:t>Предоставление достоверных сведений о биологии китообразных, развенчание мифов в ходе лекции и живого общения со слушателями</a:t>
            </a:r>
            <a:endParaRPr sz="1800"/>
          </a:p>
        </p:txBody>
      </p:sp>
      <p:sp>
        <p:nvSpPr>
          <p:cNvPr id="1822074873" name=""/>
          <p:cNvSpPr txBox="1"/>
          <p:nvPr/>
        </p:nvSpPr>
        <p:spPr bwMode="auto">
          <a:xfrm flipH="0" flipV="0">
            <a:off x="7344749" y="794066"/>
            <a:ext cx="183636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148897213" name=""/>
          <p:cNvSpPr txBox="1"/>
          <p:nvPr/>
        </p:nvSpPr>
        <p:spPr bwMode="auto">
          <a:xfrm flipH="0" flipV="0">
            <a:off x="6658949" y="841692"/>
            <a:ext cx="5203529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850933934" name=""/>
          <p:cNvSpPr txBox="1"/>
          <p:nvPr/>
        </p:nvSpPr>
        <p:spPr bwMode="auto">
          <a:xfrm flipH="0" flipV="0">
            <a:off x="6725624" y="400049"/>
            <a:ext cx="5156684" cy="7623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400" b="1"/>
              <a:t>Задачи Акции</a:t>
            </a:r>
            <a:endParaRPr sz="4400"/>
          </a:p>
        </p:txBody>
      </p:sp>
      <p:pic>
        <p:nvPicPr>
          <p:cNvPr id="162506839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049" y="4581524"/>
            <a:ext cx="2209798" cy="2209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32934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436623" y="274638"/>
            <a:ext cx="9145776" cy="1143000"/>
          </a:xfrm>
        </p:spPr>
        <p:txBody>
          <a:bodyPr/>
          <a:lstStyle/>
          <a:p>
            <a:pPr algn="l">
              <a:defRPr/>
            </a:pPr>
            <a:r>
              <a:rPr/>
              <a:t>Миссия</a:t>
            </a:r>
            <a:endParaRPr/>
          </a:p>
        </p:txBody>
      </p:sp>
      <p:sp>
        <p:nvSpPr>
          <p:cNvPr id="789475368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217673" y="1600201"/>
            <a:ext cx="8364726" cy="4525962"/>
          </a:xfrm>
        </p:spPr>
        <p:txBody>
          <a:bodyPr/>
          <a:lstStyle/>
          <a:p>
            <a:pPr>
              <a:defRPr/>
            </a:pPr>
            <a:r>
              <a:rPr sz="2800"/>
              <a:t>Провезти через всю страну «послание» от черноморских дельфинов – баренцевоморским китообразным</a:t>
            </a:r>
            <a:endParaRPr sz="2800"/>
          </a:p>
          <a:p>
            <a:pPr>
              <a:defRPr/>
            </a:pPr>
            <a:endParaRPr sz="2800"/>
          </a:p>
          <a:p>
            <a:pPr marL="0" indent="0">
              <a:buFont typeface="Arial"/>
              <a:buNone/>
              <a:defRPr/>
            </a:pPr>
            <a:r>
              <a:rPr sz="2200" i="1"/>
              <a:t>(Для этого мы, до старта Акции, выйдем в море в Балаклаве и, найдя стаю дельфинов, опустим в воду гидрофон, чтобы записать их звуки. А по окончании Акции – воспроизведём эту запись с судна в Баренцевом море, в присутствии северных китообразных)</a:t>
            </a:r>
            <a:endParaRPr sz="2200" i="1"/>
          </a:p>
        </p:txBody>
      </p:sp>
      <p:pic>
        <p:nvPicPr>
          <p:cNvPr id="64922346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42875" y="1600201"/>
            <a:ext cx="2978943" cy="3971924"/>
          </a:xfrm>
          <a:prstGeom prst="rect">
            <a:avLst/>
          </a:prstGeom>
        </p:spPr>
      </p:pic>
      <p:sp>
        <p:nvSpPr>
          <p:cNvPr id="1361649834" name=""/>
          <p:cNvSpPr txBox="1"/>
          <p:nvPr/>
        </p:nvSpPr>
        <p:spPr bwMode="auto">
          <a:xfrm flipH="0" flipV="0">
            <a:off x="93473" y="5639752"/>
            <a:ext cx="3438585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600"/>
              <a:t>Наблюдение белобочек с катера в рамках мониторинга популяций в акватории Балаклавы, 2024 г.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571934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293623" y="274638"/>
            <a:ext cx="4298123" cy="1143000"/>
          </a:xfrm>
        </p:spPr>
        <p:txBody>
          <a:bodyPr/>
          <a:lstStyle/>
          <a:p>
            <a:pPr>
              <a:defRPr/>
            </a:pPr>
            <a:r>
              <a:rPr/>
              <a:t>Маршрут</a:t>
            </a:r>
            <a:endParaRPr/>
          </a:p>
        </p:txBody>
      </p:sp>
      <p:sp>
        <p:nvSpPr>
          <p:cNvPr id="623083913" name="Объект 2"/>
          <p:cNvSpPr>
            <a:spLocks noGrp="1"/>
          </p:cNvSpPr>
          <p:nvPr>
            <p:ph sz="half" idx="1"/>
          </p:nvPr>
        </p:nvSpPr>
        <p:spPr bwMode="auto">
          <a:xfrm>
            <a:off x="1583497" y="1600201"/>
            <a:ext cx="4704522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r>
              <a:rPr sz="2400"/>
              <a:t>Мы проедем всю Россию, «от южных морей до полярного края», с лекциями. Наш путь займёт чуть больше двух недель, а расстояние – свыше 4000 километров!</a:t>
            </a:r>
            <a:endParaRPr sz="2400"/>
          </a:p>
          <a:p>
            <a:pPr marL="0" indent="0">
              <a:buFont typeface="Arial"/>
              <a:buNone/>
              <a:defRPr/>
            </a:pPr>
            <a:r>
              <a:rPr sz="2400"/>
              <a:t>17 городов-остановок</a:t>
            </a:r>
            <a:endParaRPr sz="2400"/>
          </a:p>
          <a:p>
            <a:pPr marL="0" indent="0">
              <a:buFont typeface="Arial"/>
              <a:buNone/>
              <a:defRPr/>
            </a:pPr>
            <a:r>
              <a:rPr sz="2400"/>
              <a:t>17 регионов, включая Новороссию</a:t>
            </a:r>
            <a:endParaRPr sz="2400"/>
          </a:p>
        </p:txBody>
      </p:sp>
      <p:sp>
        <p:nvSpPr>
          <p:cNvPr id="229380684" name="Объект 3"/>
          <p:cNvSpPr>
            <a:spLocks noGrp="1"/>
          </p:cNvSpPr>
          <p:nvPr>
            <p:ph sz="half" idx="2"/>
          </p:nvPr>
        </p:nvSpPr>
        <p:spPr bwMode="auto">
          <a:xfrm>
            <a:off x="6576053" y="1600201"/>
            <a:ext cx="5006346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Font typeface="Arial"/>
              <a:buNone/>
              <a:defRPr/>
            </a:pPr>
            <a:endParaRPr/>
          </a:p>
        </p:txBody>
      </p:sp>
      <p:pic>
        <p:nvPicPr>
          <p:cNvPr id="1786060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218849" y="784360"/>
            <a:ext cx="4792048" cy="5289279"/>
          </a:xfrm>
          <a:prstGeom prst="rect">
            <a:avLst/>
          </a:prstGeom>
        </p:spPr>
      </p:pic>
      <p:pic>
        <p:nvPicPr>
          <p:cNvPr id="118559019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048" y="4829173"/>
            <a:ext cx="1962146" cy="1962146"/>
          </a:xfrm>
          <a:prstGeom prst="rect">
            <a:avLst/>
          </a:prstGeom>
          <a:ln w="12700">
            <a:solidFill>
              <a:srgbClr val="000000">
                <a:alpha val="99999"/>
              </a:srgb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873838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А едем вот на этом!</a:t>
            </a:r>
            <a:endParaRPr/>
          </a:p>
        </p:txBody>
      </p:sp>
      <p:pic>
        <p:nvPicPr>
          <p:cNvPr id="1427165302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0">
            <a:off x="5572821" y="1600200"/>
            <a:ext cx="6009575" cy="4525961"/>
          </a:xfrm>
          <a:prstGeom prst="rect">
            <a:avLst/>
          </a:prstGeom>
        </p:spPr>
      </p:pic>
      <p:sp>
        <p:nvSpPr>
          <p:cNvPr id="768489579" name=""/>
          <p:cNvSpPr txBox="1"/>
          <p:nvPr/>
        </p:nvSpPr>
        <p:spPr bwMode="auto">
          <a:xfrm flipH="0" flipV="0">
            <a:off x="1763092" y="712787"/>
            <a:ext cx="3673364" cy="2834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ИЖ-21251 «Комби» (для нас - ДельфИЖ)</a:t>
            </a:r>
            <a:endParaRPr/>
          </a:p>
          <a:p>
            <a:pPr>
              <a:defRPr/>
            </a:pPr>
            <a:r>
              <a:rPr/>
              <a:t>1990 год выпуска</a:t>
            </a:r>
            <a:endParaRPr/>
          </a:p>
          <a:p>
            <a:pPr>
              <a:defRPr/>
            </a:pPr>
            <a:r>
              <a:rPr/>
              <a:t>Оригинальные узлы и агрегаты</a:t>
            </a:r>
            <a:endParaRPr/>
          </a:p>
          <a:p>
            <a:pPr>
              <a:defRPr/>
            </a:pPr>
            <a:r>
              <a:rPr/>
              <a:t>(Разумеется, после самого тщательного ТО и ремонта всего, что вызывает подозрение и с учётом максимального запаса времени на каждый перегон)</a:t>
            </a:r>
            <a:endParaRPr/>
          </a:p>
        </p:txBody>
      </p:sp>
      <p:pic>
        <p:nvPicPr>
          <p:cNvPr id="13542056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19174" y="3492149"/>
            <a:ext cx="5153999" cy="289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3601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Мероприятия в городах</a:t>
            </a:r>
            <a:endParaRPr/>
          </a:p>
        </p:txBody>
      </p:sp>
      <p:sp>
        <p:nvSpPr>
          <p:cNvPr id="1883442537" name="Объект 2"/>
          <p:cNvSpPr>
            <a:spLocks noGrp="1"/>
          </p:cNvSpPr>
          <p:nvPr>
            <p:ph sz="half" idx="1"/>
          </p:nvPr>
        </p:nvSpPr>
        <p:spPr bwMode="auto">
          <a:xfrm>
            <a:off x="1583496" y="1600200"/>
            <a:ext cx="4704521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/>
              <a:t>Детские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sz="2000"/>
              <a:t>Организуются в первой половине дня в будние дни в рамках учебного процесса или внеурочной деятельности, на базе школ, музеев или детских центров. Рассчитаны на детей от 7 до 14 лет. План мероприятия и лекции разрабатывается совместно с квалифицированными студентами и преподавателями-педагогами младших классов</a:t>
            </a:r>
            <a:endParaRPr sz="2000"/>
          </a:p>
        </p:txBody>
      </p:sp>
      <p:sp>
        <p:nvSpPr>
          <p:cNvPr id="1997330549" name="Объект 3"/>
          <p:cNvSpPr>
            <a:spLocks noGrp="1"/>
          </p:cNvSpPr>
          <p:nvPr>
            <p:ph sz="half" idx="2"/>
          </p:nvPr>
        </p:nvSpPr>
        <p:spPr bwMode="auto">
          <a:xfrm>
            <a:off x="6576052" y="1600200"/>
            <a:ext cx="5006345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defRPr/>
            </a:pPr>
            <a:r>
              <a:rPr/>
              <a:t>Молодёжные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sz="2200"/>
              <a:t>Организуются во второй половине дня или в выходные, на базе клубов, музеев или помещений региональных отделений молодёжных организаций. Дают более углублённую информацию, рассчитаны на слушателей от 16 лет.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13337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Пункты проведения мероприятий</a:t>
            </a:r>
            <a:endParaRPr/>
          </a:p>
        </p:txBody>
      </p:sp>
      <p:sp>
        <p:nvSpPr>
          <p:cNvPr id="58986352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583496" y="1600200"/>
            <a:ext cx="3018052" cy="452596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sz="2000"/>
              <a:t>Бердянск</a:t>
            </a:r>
            <a:endParaRPr sz="2000"/>
          </a:p>
          <a:p>
            <a:pPr>
              <a:defRPr/>
            </a:pPr>
            <a:r>
              <a:rPr sz="2000"/>
              <a:t>Мариуполь</a:t>
            </a:r>
            <a:endParaRPr sz="2000"/>
          </a:p>
          <a:p>
            <a:pPr>
              <a:defRPr/>
            </a:pPr>
            <a:r>
              <a:rPr sz="2000"/>
              <a:t>Ростов-на-Дону</a:t>
            </a:r>
            <a:endParaRPr sz="2000"/>
          </a:p>
          <a:p>
            <a:pPr>
              <a:defRPr/>
            </a:pPr>
            <a:r>
              <a:rPr sz="2000"/>
              <a:t>Воронеж</a:t>
            </a:r>
            <a:endParaRPr sz="2000"/>
          </a:p>
          <a:p>
            <a:pPr>
              <a:defRPr/>
            </a:pPr>
            <a:r>
              <a:rPr sz="2000"/>
              <a:t>Тула</a:t>
            </a:r>
            <a:endParaRPr sz="2000"/>
          </a:p>
          <a:p>
            <a:pPr>
              <a:defRPr/>
            </a:pPr>
            <a:r>
              <a:rPr sz="2000"/>
              <a:t>Подольск</a:t>
            </a:r>
            <a:endParaRPr sz="2000"/>
          </a:p>
          <a:p>
            <a:pPr>
              <a:defRPr/>
            </a:pPr>
            <a:r>
              <a:rPr sz="2000"/>
              <a:t>Москва</a:t>
            </a:r>
            <a:endParaRPr sz="2000"/>
          </a:p>
          <a:p>
            <a:pPr>
              <a:defRPr/>
            </a:pPr>
            <a:r>
              <a:rPr sz="2000"/>
              <a:t>Александров</a:t>
            </a:r>
            <a:endParaRPr sz="2000"/>
          </a:p>
          <a:p>
            <a:pPr>
              <a:defRPr/>
            </a:pPr>
            <a:r>
              <a:rPr sz="2000"/>
              <a:t>Ростов Великий</a:t>
            </a:r>
            <a:endParaRPr sz="2000"/>
          </a:p>
          <a:p>
            <a:pPr>
              <a:defRPr/>
            </a:pPr>
            <a:r>
              <a:rPr sz="2000"/>
              <a:t>Ярославль</a:t>
            </a:r>
            <a:endParaRPr sz="2000"/>
          </a:p>
          <a:p>
            <a:pPr>
              <a:defRPr/>
            </a:pPr>
            <a:r>
              <a:rPr sz="2000"/>
              <a:t>Вологда</a:t>
            </a:r>
            <a:endParaRPr sz="2000"/>
          </a:p>
          <a:p>
            <a:pPr>
              <a:defRPr/>
            </a:pPr>
            <a:r>
              <a:rPr sz="2000"/>
              <a:t>Вытерга</a:t>
            </a:r>
            <a:endParaRPr sz="2000"/>
          </a:p>
          <a:p>
            <a:pPr marL="0" indent="0">
              <a:buFont typeface="Arial"/>
              <a:buNone/>
              <a:defRPr/>
            </a:pPr>
            <a:endParaRPr sz="2000"/>
          </a:p>
        </p:txBody>
      </p:sp>
      <p:sp>
        <p:nvSpPr>
          <p:cNvPr id="586215330" name=""/>
          <p:cNvSpPr txBox="1"/>
          <p:nvPr/>
        </p:nvSpPr>
        <p:spPr bwMode="auto">
          <a:xfrm flipH="0" flipV="0">
            <a:off x="4687274" y="1485900"/>
            <a:ext cx="2816024" cy="19206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Font typeface="Arial"/>
              <a:buChar char="•"/>
              <a:defRPr/>
            </a:pPr>
            <a:r>
              <a:rPr sz="2000"/>
              <a:t>Петрозаводск</a:t>
            </a:r>
            <a:endParaRPr sz="2000"/>
          </a:p>
          <a:p>
            <a:pPr marL="283879" indent="-283879">
              <a:buFont typeface="Arial"/>
              <a:buChar char="•"/>
              <a:defRPr/>
            </a:pPr>
            <a:r>
              <a:rPr sz="2000"/>
              <a:t>Медвежьегорск</a:t>
            </a:r>
            <a:endParaRPr sz="2000"/>
          </a:p>
          <a:p>
            <a:pPr marL="283879" indent="-283879">
              <a:buFont typeface="Arial"/>
              <a:buChar char="•"/>
              <a:defRPr/>
            </a:pPr>
            <a:r>
              <a:rPr sz="2000"/>
              <a:t>Беломорск</a:t>
            </a:r>
            <a:endParaRPr sz="2000"/>
          </a:p>
          <a:p>
            <a:pPr marL="283879" indent="-283879">
              <a:buFont typeface="Arial"/>
              <a:buChar char="•"/>
              <a:defRPr/>
            </a:pPr>
            <a:r>
              <a:rPr sz="2000"/>
              <a:t>Кандалакша</a:t>
            </a:r>
            <a:endParaRPr sz="2000"/>
          </a:p>
          <a:p>
            <a:pPr marL="283879" indent="-283879">
              <a:buFont typeface="Arial"/>
              <a:buChar char="•"/>
              <a:defRPr/>
            </a:pPr>
            <a:r>
              <a:rPr sz="2000"/>
              <a:t>Апатиты</a:t>
            </a:r>
            <a:endParaRPr sz="2000"/>
          </a:p>
          <a:p>
            <a:pPr marL="283879" indent="-283879">
              <a:buFont typeface="Arial"/>
              <a:buChar char="•"/>
              <a:defRPr/>
            </a:pPr>
            <a:r>
              <a:rPr sz="2000"/>
              <a:t>Мурманск</a:t>
            </a:r>
            <a:endParaRPr sz="2000"/>
          </a:p>
        </p:txBody>
      </p:sp>
      <p:pic>
        <p:nvPicPr>
          <p:cNvPr id="26553519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03300" y="1368074"/>
            <a:ext cx="4544399" cy="2556224"/>
          </a:xfrm>
          <a:prstGeom prst="rect">
            <a:avLst/>
          </a:prstGeom>
        </p:spPr>
      </p:pic>
      <p:sp>
        <p:nvSpPr>
          <p:cNvPr id="795029116" name=""/>
          <p:cNvSpPr txBox="1"/>
          <p:nvPr/>
        </p:nvSpPr>
        <p:spPr bwMode="auto">
          <a:xfrm flipH="0" flipV="0">
            <a:off x="7497149" y="4029075"/>
            <a:ext cx="4470554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/>
              <a:t>Лекция по оказанию помощи выброшенным дельфинам, реализуемая АНО «Безмятежное море» в рамках Президентского гранта на проект «Спасаем дельфинов вместе», 2024 год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000907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800"/>
              <a:t>Расчётное время лекции для взрослых - 1 час + 30 минут – ответы на вопросы, общение</a:t>
            </a:r>
            <a:endParaRPr sz="2800"/>
          </a:p>
          <a:p>
            <a:pPr>
              <a:defRPr/>
            </a:pPr>
            <a:r>
              <a:rPr sz="2800"/>
              <a:t>По окончании слушателям будут выданы памятные подарки – наклейки и брошюры</a:t>
            </a:r>
            <a:endParaRPr sz="2800"/>
          </a:p>
          <a:p>
            <a:pPr>
              <a:defRPr/>
            </a:pPr>
            <a:r>
              <a:rPr sz="2800"/>
              <a:t>Также слушатели смогут поддержать Организацию путём пожертвований и приобретения сувенирной продукции</a:t>
            </a:r>
            <a:endParaRPr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or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R7-Office/2024.1.1.375</Application>
  <DocSecurity>0</DocSecurity>
  <PresentationFormat/>
  <Paragraphs>0</Paragraphs>
  <Slides>12</Slides>
  <Notes>12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dc:identifier/>
  <dc:language>ru-RU</dc:language>
  <cp:lastModifiedBy>Пётр Дёминов</cp:lastModifiedBy>
  <cp:revision>8</cp:revision>
  <dcterms:created xsi:type="dcterms:W3CDTF">2023-08-25T13:22:51Z</dcterms:created>
  <dcterms:modified xsi:type="dcterms:W3CDTF">2026-03-20T10:59:47Z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