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1" r:id="rId4"/>
    <p:sldId id="259" r:id="rId5"/>
    <p:sldId id="260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ёна Шмотьева" userId="1f6cb0a5fe9b1226" providerId="LiveId" clId="{EF9F984D-F9F7-43B3-8A0B-E2ADAAA8C757}"/>
    <pc:docChg chg="custSel modSld sldOrd">
      <pc:chgData name="Алёна Шмотьева" userId="1f6cb0a5fe9b1226" providerId="LiveId" clId="{EF9F984D-F9F7-43B3-8A0B-E2ADAAA8C757}" dt="2023-05-29T15:54:11.405" v="127" actId="313"/>
      <pc:docMkLst>
        <pc:docMk/>
      </pc:docMkLst>
      <pc:sldChg chg="addSp modSp mod">
        <pc:chgData name="Алёна Шмотьева" userId="1f6cb0a5fe9b1226" providerId="LiveId" clId="{EF9F984D-F9F7-43B3-8A0B-E2ADAAA8C757}" dt="2023-05-29T15:47:00.155" v="48" actId="1076"/>
        <pc:sldMkLst>
          <pc:docMk/>
          <pc:sldMk cId="1693832873" sldId="256"/>
        </pc:sldMkLst>
        <pc:picChg chg="add mod">
          <ac:chgData name="Алёна Шмотьева" userId="1f6cb0a5fe9b1226" providerId="LiveId" clId="{EF9F984D-F9F7-43B3-8A0B-E2ADAAA8C757}" dt="2023-05-29T15:47:00.155" v="48" actId="1076"/>
          <ac:picMkLst>
            <pc:docMk/>
            <pc:sldMk cId="1693832873" sldId="256"/>
            <ac:picMk id="6" creationId="{D488554A-CD73-95DE-5898-E525A26456AC}"/>
          </ac:picMkLst>
        </pc:picChg>
      </pc:sldChg>
      <pc:sldChg chg="modSp mod">
        <pc:chgData name="Алёна Шмотьева" userId="1f6cb0a5fe9b1226" providerId="LiveId" clId="{EF9F984D-F9F7-43B3-8A0B-E2ADAAA8C757}" dt="2023-05-29T15:54:11.405" v="127" actId="313"/>
        <pc:sldMkLst>
          <pc:docMk/>
          <pc:sldMk cId="335766882" sldId="260"/>
        </pc:sldMkLst>
        <pc:spChg chg="mod">
          <ac:chgData name="Алёна Шмотьева" userId="1f6cb0a5fe9b1226" providerId="LiveId" clId="{EF9F984D-F9F7-43B3-8A0B-E2ADAAA8C757}" dt="2023-05-29T15:44:26.737" v="18" actId="404"/>
          <ac:spMkLst>
            <pc:docMk/>
            <pc:sldMk cId="335766882" sldId="260"/>
            <ac:spMk id="2" creationId="{00000000-0000-0000-0000-000000000000}"/>
          </ac:spMkLst>
        </pc:spChg>
        <pc:spChg chg="mod">
          <ac:chgData name="Алёна Шмотьева" userId="1f6cb0a5fe9b1226" providerId="LiveId" clId="{EF9F984D-F9F7-43B3-8A0B-E2ADAAA8C757}" dt="2023-05-29T15:49:12.517" v="72" actId="313"/>
          <ac:spMkLst>
            <pc:docMk/>
            <pc:sldMk cId="335766882" sldId="260"/>
            <ac:spMk id="86" creationId="{00000000-0000-0000-0000-000000000000}"/>
          </ac:spMkLst>
        </pc:spChg>
        <pc:spChg chg="mod">
          <ac:chgData name="Алёна Шмотьева" userId="1f6cb0a5fe9b1226" providerId="LiveId" clId="{EF9F984D-F9F7-43B3-8A0B-E2ADAAA8C757}" dt="2023-05-29T15:49:34.899" v="97" actId="313"/>
          <ac:spMkLst>
            <pc:docMk/>
            <pc:sldMk cId="335766882" sldId="260"/>
            <ac:spMk id="91" creationId="{00000000-0000-0000-0000-000000000000}"/>
          </ac:spMkLst>
        </pc:spChg>
        <pc:spChg chg="mod">
          <ac:chgData name="Алёна Шмотьева" userId="1f6cb0a5fe9b1226" providerId="LiveId" clId="{EF9F984D-F9F7-43B3-8A0B-E2ADAAA8C757}" dt="2023-05-29T15:54:11.405" v="127" actId="313"/>
          <ac:spMkLst>
            <pc:docMk/>
            <pc:sldMk cId="335766882" sldId="260"/>
            <ac:spMk id="96" creationId="{00000000-0000-0000-0000-000000000000}"/>
          </ac:spMkLst>
        </pc:spChg>
      </pc:sldChg>
      <pc:sldChg chg="ord">
        <pc:chgData name="Алёна Шмотьева" userId="1f6cb0a5fe9b1226" providerId="LiveId" clId="{EF9F984D-F9F7-43B3-8A0B-E2ADAAA8C757}" dt="2023-05-29T15:47:48.228" v="52"/>
        <pc:sldMkLst>
          <pc:docMk/>
          <pc:sldMk cId="1616411151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0" r="101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44" y="3830320"/>
            <a:ext cx="4554416" cy="1409779"/>
          </a:xfrm>
        </p:spPr>
        <p:txBody>
          <a:bodyPr>
            <a:noAutofit/>
          </a:bodyPr>
          <a:lstStyle/>
          <a:p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uclidCircularB"/>
              </a:rPr>
              <a:t>Местная общественная организация </a:t>
            </a:r>
            <a:b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uclidCircularB"/>
              </a:rPr>
            </a:b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uclidCircularB"/>
              </a:rPr>
              <a:t>«Многодетные семьи </a:t>
            </a:r>
            <a:b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uclidCircularB"/>
              </a:rPr>
            </a:b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uclidCircularB"/>
              </a:rPr>
              <a:t>Надымского района»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88554A-CD73-95DE-5898-E525A2645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166116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">
            <a:extLst>
              <a:ext uri="{FF2B5EF4-FFF2-40B4-BE49-F238E27FC236}">
                <a16:creationId xmlns:a16="http://schemas.microsoft.com/office/drawing/2014/main" id="{D8BB958D-E814-97D7-0091-ED33D7F097F3}"/>
              </a:ext>
            </a:extLst>
          </p:cNvPr>
          <p:cNvGrpSpPr>
            <a:grpSpLocks/>
          </p:cNvGrpSpPr>
          <p:nvPr/>
        </p:nvGrpSpPr>
        <p:grpSpPr bwMode="auto">
          <a:xfrm>
            <a:off x="868680" y="3282023"/>
            <a:ext cx="7929572" cy="590551"/>
            <a:chOff x="1248" y="2640"/>
            <a:chExt cx="4995" cy="372"/>
          </a:xfrm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C60E7DAD-7543-EAA8-A70F-BC118A693D6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A2250F65-D213-E999-6F0A-352FD31AD3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3" y="2682"/>
              <a:ext cx="41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800" dirty="0">
                  <a:solidFill>
                    <a:srgbClr val="212529"/>
                  </a:solidFill>
                  <a:latin typeface="EuclidCircularB"/>
                </a:rPr>
                <a:t>25.03.2015 – дата регистрации</a:t>
              </a:r>
              <a:endParaRPr lang="en-US" sz="2800" dirty="0">
                <a:solidFill>
                  <a:srgbClr val="212529"/>
                </a:solidFill>
                <a:latin typeface="EuclidCircularB"/>
              </a:endParaRPr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60FE32B1-5A05-BAB6-3BEF-872C816C05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1</a:t>
              </a:r>
              <a:endParaRPr lang="en-US" sz="2400" b="1" dirty="0"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E0D83DE-1F32-CCB4-7C4C-FE5B7E720772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4745355"/>
            <a:ext cx="6624640" cy="590550"/>
            <a:chOff x="1248" y="3230"/>
            <a:chExt cx="4173" cy="372"/>
          </a:xfrm>
        </p:grpSpPr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5B5AAE97-379A-B446-93C9-AF83EE1D484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99A45606-B5BD-DCDE-8A7F-AFD32E6890B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8" y="3272"/>
              <a:ext cx="330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800" dirty="0"/>
                <a:t>100 семей – в составе общества</a:t>
              </a:r>
              <a:endParaRPr lang="en-US" sz="2800" dirty="0"/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70CDF0DD-64A6-04EE-5F68-B344D88AF61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2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7198ACDB-71B1-3931-4C03-CB2A443C764A}"/>
              </a:ext>
            </a:extLst>
          </p:cNvPr>
          <p:cNvGrpSpPr>
            <a:grpSpLocks/>
          </p:cNvGrpSpPr>
          <p:nvPr/>
        </p:nvGrpSpPr>
        <p:grpSpPr bwMode="auto">
          <a:xfrm>
            <a:off x="742806" y="3154680"/>
            <a:ext cx="7458079" cy="2990855"/>
            <a:chOff x="1248" y="2030"/>
            <a:chExt cx="4698" cy="1884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0DE32576-4F7B-64F3-A0B8-3AE26B8BA8B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" name="Text Box 10">
              <a:extLst>
                <a:ext uri="{FF2B5EF4-FFF2-40B4-BE49-F238E27FC236}">
                  <a16:creationId xmlns:a16="http://schemas.microsoft.com/office/drawing/2014/main" id="{F5C9F44C-60AC-EBFF-E6BD-02CA320A445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12" y="2072"/>
              <a:ext cx="3834" cy="1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212529"/>
                  </a:solidFill>
                  <a:latin typeface="EuclidCircularB"/>
                </a:rPr>
                <a:t>Цель – </a:t>
              </a:r>
            </a:p>
            <a:p>
              <a:pPr algn="l"/>
              <a:endParaRPr lang="ru-RU" sz="2000" dirty="0"/>
            </a:p>
            <a:p>
              <a:pPr algn="l"/>
              <a:r>
                <a:rPr lang="ru-RU" sz="2000" b="0" i="0" dirty="0">
                  <a:solidFill>
                    <a:srgbClr val="212529"/>
                  </a:solidFill>
                  <a:effectLst/>
                  <a:latin typeface="EuclidCircularB"/>
                </a:rPr>
                <a:t>помощь и защита интересов многодетных семей, семей в составе которых воспитываются дети-сироты и дети, оставшиеся без попечения родителей и семей с детьми, находящихся в тяжелой жизненной ситуации, участие в формировании социально-экономической политики района в интересах семьи, материнства и детства. </a:t>
              </a:r>
              <a:endParaRPr lang="en-US" sz="2000" dirty="0"/>
            </a:p>
          </p:txBody>
        </p:sp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3F6EAC7E-5A91-2483-2C22-E815D7044D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3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1641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3"/>
          <a:stretch/>
        </p:blipFill>
        <p:spPr>
          <a:xfrm>
            <a:off x="6614159" y="0"/>
            <a:ext cx="25298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75E53E-A0C3-0D1F-99FF-389F60E0CBD4}"/>
              </a:ext>
            </a:extLst>
          </p:cNvPr>
          <p:cNvSpPr txBox="1"/>
          <p:nvPr/>
        </p:nvSpPr>
        <p:spPr>
          <a:xfrm>
            <a:off x="965200" y="633214"/>
            <a:ext cx="43078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uclidCircularB"/>
              </a:rPr>
              <a:t>Руководитель (председатель правления)</a:t>
            </a:r>
            <a:endParaRPr lang="ru-RU" sz="2800" dirty="0">
              <a:latin typeface="EuclidCircularB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098562-FEF7-DEBF-1FA7-AAED6CCED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3408" r="20329" b="40148"/>
          <a:stretch/>
        </p:blipFill>
        <p:spPr>
          <a:xfrm>
            <a:off x="1808480" y="1903860"/>
            <a:ext cx="2621280" cy="3111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2CFC2A-2C0D-2F0D-317E-3823B115E11E}"/>
              </a:ext>
            </a:extLst>
          </p:cNvPr>
          <p:cNvSpPr txBox="1"/>
          <p:nvPr/>
        </p:nvSpPr>
        <p:spPr>
          <a:xfrm>
            <a:off x="965200" y="5386409"/>
            <a:ext cx="4307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12529"/>
                </a:solidFill>
                <a:latin typeface="EuclidCircularB"/>
              </a:rPr>
              <a:t>Светлана Владимировна</a:t>
            </a:r>
          </a:p>
          <a:p>
            <a:pPr algn="ctr"/>
            <a:r>
              <a:rPr lang="ru-RU" sz="2400" dirty="0" err="1">
                <a:solidFill>
                  <a:srgbClr val="212529"/>
                </a:solidFill>
                <a:latin typeface="EuclidCircularB"/>
              </a:rPr>
              <a:t>Корницкая</a:t>
            </a:r>
            <a:r>
              <a:rPr lang="ru-RU" sz="2400" dirty="0">
                <a:solidFill>
                  <a:srgbClr val="212529"/>
                </a:solidFill>
                <a:latin typeface="EuclidCircularB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25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862" y="328669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uclidCircularB"/>
                <a:ea typeface="+mn-ea"/>
                <a:cs typeface="+mn-cs"/>
              </a:rPr>
              <a:t>Направления работы</a:t>
            </a: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5109958"/>
            <a:ext cx="5105406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21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212529"/>
                  </a:solidFill>
                  <a:latin typeface="EuclidCircularB"/>
                </a:rPr>
                <a:t>Консультации родителей</a:t>
              </a:r>
              <a:endParaRPr lang="en-US" sz="2400" dirty="0">
                <a:solidFill>
                  <a:srgbClr val="212529"/>
                </a:solidFill>
                <a:latin typeface="EuclidCircularB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595358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8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212529"/>
                  </a:solidFill>
                  <a:latin typeface="EuclidCircularB"/>
                </a:rPr>
                <a:t>Проект «Город мам»</a:t>
              </a:r>
              <a:endParaRPr lang="en-US" sz="2400" dirty="0">
                <a:solidFill>
                  <a:srgbClr val="212529"/>
                </a:solidFill>
                <a:latin typeface="EuclidCircularB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3433558"/>
            <a:ext cx="5226050" cy="555625"/>
            <a:chOff x="1248" y="2640"/>
            <a:chExt cx="3292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2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212529"/>
                  </a:solidFill>
                  <a:latin typeface="EuclidCircularB"/>
                </a:rPr>
                <a:t>Проект «Школа мастеров</a:t>
              </a:r>
              <a:r>
                <a:rPr lang="ru-RU" sz="2400" dirty="0"/>
                <a:t>»</a:t>
              </a:r>
              <a:endParaRPr lang="en-US" sz="24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4271758"/>
            <a:ext cx="6021390" cy="555625"/>
            <a:chOff x="1248" y="3230"/>
            <a:chExt cx="3793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27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212529"/>
                  </a:solidFill>
                  <a:latin typeface="EuclidCircularB"/>
                </a:rPr>
                <a:t>Проект «Шьём для защитников»</a:t>
              </a:r>
              <a:endParaRPr lang="en-US" sz="2400" dirty="0">
                <a:solidFill>
                  <a:srgbClr val="212529"/>
                </a:solidFill>
                <a:latin typeface="EuclidCircularB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970383"/>
            <a:ext cx="6345241" cy="555625"/>
            <a:chOff x="1248" y="3230"/>
            <a:chExt cx="3997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29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212529"/>
                  </a:solidFill>
                  <a:latin typeface="EuclidCircularB"/>
                </a:rPr>
                <a:t>Праздники для детей сообщества</a:t>
              </a:r>
              <a:endParaRPr lang="en-US" sz="2400" dirty="0">
                <a:solidFill>
                  <a:srgbClr val="212529"/>
                </a:solidFill>
                <a:latin typeface="EuclidCircularB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6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8" r="2491"/>
          <a:stretch/>
        </p:blipFill>
        <p:spPr>
          <a:xfrm rot="16200000">
            <a:off x="3891277" y="-3891281"/>
            <a:ext cx="1361440" cy="914400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CFD65F-7EF0-658B-1BD8-F277794EF704}"/>
              </a:ext>
            </a:extLst>
          </p:cNvPr>
          <p:cNvSpPr/>
          <p:nvPr/>
        </p:nvSpPr>
        <p:spPr>
          <a:xfrm>
            <a:off x="-2" y="782320"/>
            <a:ext cx="375922" cy="894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DD34732-D21A-060F-AB79-58E064DADA96}"/>
              </a:ext>
            </a:extLst>
          </p:cNvPr>
          <p:cNvSpPr txBox="1">
            <a:spLocks/>
          </p:cNvSpPr>
          <p:nvPr/>
        </p:nvSpPr>
        <p:spPr>
          <a:xfrm>
            <a:off x="284480" y="1361440"/>
            <a:ext cx="7886700" cy="795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uclidCircularB"/>
                <a:ea typeface="+mn-ea"/>
                <a:cs typeface="+mn-cs"/>
              </a:rPr>
              <a:t>Волонтёры регулярно привлекаются в качестве: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1468126B-C7D2-9BA8-8341-DB3DD68F4D7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5920" y="2257088"/>
            <a:ext cx="453023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12529"/>
                </a:solidFill>
                <a:latin typeface="EuclidCircularB"/>
              </a:rPr>
              <a:t>Фотографа мероприятий</a:t>
            </a:r>
          </a:p>
          <a:p>
            <a:r>
              <a:rPr lang="ru-RU" sz="2400" dirty="0">
                <a:solidFill>
                  <a:srgbClr val="212529"/>
                </a:solidFill>
                <a:latin typeface="EuclidCircularB"/>
              </a:rPr>
              <a:t>Ведущего мастер-классов</a:t>
            </a:r>
          </a:p>
          <a:p>
            <a:r>
              <a:rPr lang="ru-RU" sz="2400" dirty="0">
                <a:solidFill>
                  <a:srgbClr val="212529"/>
                </a:solidFill>
                <a:latin typeface="EuclidCircularB"/>
              </a:rPr>
              <a:t>Помощника ведущего МК</a:t>
            </a:r>
          </a:p>
          <a:p>
            <a:r>
              <a:rPr lang="ru-RU" sz="2400" dirty="0">
                <a:solidFill>
                  <a:srgbClr val="212529"/>
                </a:solidFill>
                <a:latin typeface="EuclidCircularB"/>
              </a:rPr>
              <a:t>Аниматора </a:t>
            </a:r>
          </a:p>
          <a:p>
            <a:r>
              <a:rPr lang="ru-RU" sz="2400" dirty="0">
                <a:solidFill>
                  <a:srgbClr val="212529"/>
                </a:solidFill>
                <a:latin typeface="EuclidCircularB"/>
              </a:rPr>
              <a:t>Делопроизводителя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F3CC3BC-F2C1-A7EB-7E2C-6728F2E6C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27" y="2147091"/>
            <a:ext cx="2583180" cy="45923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6E3057-EF14-A498-08AC-F7E2689AEA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54" y="2849395"/>
            <a:ext cx="2901570" cy="38714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553827-E152-8348-9D3A-F32A85AAE5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7" b="14343"/>
          <a:stretch/>
        </p:blipFill>
        <p:spPr>
          <a:xfrm>
            <a:off x="1326005" y="4384448"/>
            <a:ext cx="2972869" cy="23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9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FABE128-5850-F998-180F-9E8B139EBF7D}"/>
              </a:ext>
            </a:extLst>
          </p:cNvPr>
          <p:cNvSpPr txBox="1">
            <a:spLocks/>
          </p:cNvSpPr>
          <p:nvPr/>
        </p:nvSpPr>
        <p:spPr>
          <a:xfrm>
            <a:off x="2915920" y="294640"/>
            <a:ext cx="3312160" cy="833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uclidCircularB"/>
                <a:ea typeface="+mn-ea"/>
                <a:cs typeface="+mn-cs"/>
              </a:rPr>
              <a:t>в 2023 году 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ECA9D2A3-8C61-21AB-F1DE-BD336145DBE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27760" y="3272135"/>
            <a:ext cx="711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12529"/>
                </a:solidFill>
                <a:latin typeface="EuclidCircularB"/>
              </a:rPr>
              <a:t>активно развивается проект «Шьем </a:t>
            </a:r>
            <a:r>
              <a:rPr lang="en-US" sz="2400" dirty="0">
                <a:solidFill>
                  <a:srgbClr val="212529"/>
                </a:solidFill>
                <a:latin typeface="EuclidCircularB"/>
              </a:rPr>
              <a:t>Z</a:t>
            </a:r>
            <a:r>
              <a:rPr lang="ru-RU" sz="2400" dirty="0" err="1">
                <a:solidFill>
                  <a:srgbClr val="212529"/>
                </a:solidFill>
                <a:latin typeface="EuclidCircularB"/>
              </a:rPr>
              <a:t>ащитникам</a:t>
            </a:r>
            <a:r>
              <a:rPr lang="ru-RU" sz="2400" dirty="0">
                <a:solidFill>
                  <a:srgbClr val="212529"/>
                </a:solidFill>
                <a:latin typeface="EuclidCircularB"/>
              </a:rPr>
              <a:t>» по пошиву предметов одежды для солдат – балаклавы, кофты, повязки, </a:t>
            </a:r>
            <a:r>
              <a:rPr lang="ru-RU" sz="2400" dirty="0" err="1">
                <a:solidFill>
                  <a:srgbClr val="212529"/>
                </a:solidFill>
                <a:latin typeface="EuclidCircularB"/>
              </a:rPr>
              <a:t>термоодежда</a:t>
            </a:r>
            <a:r>
              <a:rPr lang="ru-RU" sz="2400" dirty="0">
                <a:solidFill>
                  <a:srgbClr val="212529"/>
                </a:solidFill>
                <a:latin typeface="EuclidCircularB"/>
              </a:rPr>
              <a:t>, нашивки и прочее. К проекту присоединяется всё больше волонтёров, это и многодетные семьи и неравнодушные жители города.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123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8" r="2491"/>
          <a:stretch/>
        </p:blipFill>
        <p:spPr>
          <a:xfrm rot="16200000">
            <a:off x="3891277" y="-3891281"/>
            <a:ext cx="1361440" cy="914400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CFD65F-7EF0-658B-1BD8-F277794EF704}"/>
              </a:ext>
            </a:extLst>
          </p:cNvPr>
          <p:cNvSpPr/>
          <p:nvPr/>
        </p:nvSpPr>
        <p:spPr>
          <a:xfrm>
            <a:off x="-2" y="782320"/>
            <a:ext cx="375922" cy="894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BE0A61-C45E-3A72-83FF-EC62B1CDD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47" y="1295401"/>
            <a:ext cx="4129177" cy="30968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53AD04-F057-86C5-ED35-654E157D06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2"/>
          <a:stretch/>
        </p:blipFill>
        <p:spPr>
          <a:xfrm>
            <a:off x="1066222" y="1295400"/>
            <a:ext cx="3259226" cy="30968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1D34EC-E5F1-0F8D-566D-FD1EAEBD25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22" y="3857254"/>
            <a:ext cx="3708978" cy="27817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6A9B50-DB59-D7F4-9FD9-1E65889FCA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1" y="3692386"/>
            <a:ext cx="3679424" cy="29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24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169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EuclidCircularB</vt:lpstr>
      <vt:lpstr>Тема Office</vt:lpstr>
      <vt:lpstr>Местная общественная организация  «Многодетные семьи  Надымского района»</vt:lpstr>
      <vt:lpstr>Презентация PowerPoint</vt:lpstr>
      <vt:lpstr>Презентация PowerPoint</vt:lpstr>
      <vt:lpstr>Презентация PowerPoint</vt:lpstr>
      <vt:lpstr>Направления работы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Алёна Шмотьева</cp:lastModifiedBy>
  <cp:revision>71</cp:revision>
  <dcterms:created xsi:type="dcterms:W3CDTF">2014-11-21T11:00:06Z</dcterms:created>
  <dcterms:modified xsi:type="dcterms:W3CDTF">2023-06-28T23:44:59Z</dcterms:modified>
</cp:coreProperties>
</file>