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4" r:id="rId4"/>
    <p:sldId id="258" r:id="rId5"/>
    <p:sldId id="263" r:id="rId6"/>
    <p:sldId id="260" r:id="rId7"/>
    <p:sldId id="259" r:id="rId8"/>
    <p:sldId id="261" r:id="rId9"/>
    <p:sldId id="262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33032-C2C0-4522-95A2-4F68B2A961F5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B158A-C26A-47F0-9A23-6F6E769E9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284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B158A-C26A-47F0-9A23-6F6E769E9A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29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B158A-C26A-47F0-9A23-6F6E769E9A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772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B06D-9819-4F59-9846-462A6FDFBE3E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CF54-8592-4999-9C31-3C0CDB62C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958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B06D-9819-4F59-9846-462A6FDFBE3E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CF54-8592-4999-9C31-3C0CDB62C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73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B06D-9819-4F59-9846-462A6FDFBE3E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CF54-8592-4999-9C31-3C0CDB62C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98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B06D-9819-4F59-9846-462A6FDFBE3E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CF54-8592-4999-9C31-3C0CDB62C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84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B06D-9819-4F59-9846-462A6FDFBE3E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CF54-8592-4999-9C31-3C0CDB62C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9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B06D-9819-4F59-9846-462A6FDFBE3E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CF54-8592-4999-9C31-3C0CDB62C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87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B06D-9819-4F59-9846-462A6FDFBE3E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CF54-8592-4999-9C31-3C0CDB62C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69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B06D-9819-4F59-9846-462A6FDFBE3E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CF54-8592-4999-9C31-3C0CDB62C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05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B06D-9819-4F59-9846-462A6FDFBE3E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CF54-8592-4999-9C31-3C0CDB62C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53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B06D-9819-4F59-9846-462A6FDFBE3E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CF54-8592-4999-9C31-3C0CDB62C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733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B06D-9819-4F59-9846-462A6FDFBE3E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CF54-8592-4999-9C31-3C0CDB62C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4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B06D-9819-4F59-9846-462A6FDFBE3E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ACF54-8592-4999-9C31-3C0CDB62C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58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" y="2222"/>
            <a:ext cx="12193744" cy="68557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8797" y="1921147"/>
            <a:ext cx="9114315" cy="2096800"/>
          </a:xfrm>
        </p:spPr>
        <p:txBody>
          <a:bodyPr/>
          <a:lstStyle/>
          <a:p>
            <a:r>
              <a:rPr lang="ru-RU" b="1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Волонтёрский центр </a:t>
            </a:r>
            <a:br>
              <a:rPr lang="ru-RU" b="1" dirty="0" smtClean="0">
                <a:solidFill>
                  <a:srgbClr val="6600CC"/>
                </a:solidFill>
                <a:latin typeface="Comic Sans MS" panose="030F0702030302020204" pitchFamily="66" charset="0"/>
              </a:rPr>
            </a:br>
            <a:r>
              <a:rPr lang="ru-RU" b="1" dirty="0" err="1" smtClean="0">
                <a:solidFill>
                  <a:srgbClr val="6600CC"/>
                </a:solidFill>
                <a:latin typeface="Comic Sans MS" panose="030F0702030302020204" pitchFamily="66" charset="0"/>
              </a:rPr>
              <a:t>Усть-Вымского</a:t>
            </a:r>
            <a:r>
              <a:rPr lang="ru-RU" b="1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 района</a:t>
            </a:r>
            <a:endParaRPr lang="ru-RU" b="1" dirty="0">
              <a:solidFill>
                <a:srgbClr val="66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21" l="2412" r="897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94794" y="177311"/>
            <a:ext cx="2312721" cy="17438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29" r="99486">
                        <a14:foregroundMark x1="64010" y1="52364" x2="62082" y2="50545"/>
                        <a14:foregroundMark x1="73265" y1="58545" x2="70823" y2="58545"/>
                        <a14:foregroundMark x1="81362" y1="50909" x2="81362" y2="58545"/>
                        <a14:foregroundMark x1="89203" y1="49455" x2="87789" y2="49455"/>
                        <a14:foregroundMark x1="89974" y1="39273" x2="89974" y2="39273"/>
                        <a14:foregroundMark x1="87532" y1="40727" x2="87532" y2="40727"/>
                        <a14:foregroundMark x1="87532" y1="40727" x2="87532" y2="40727"/>
                        <a14:foregroundMark x1="94987" y1="48364" x2="94987" y2="48364"/>
                        <a14:foregroundMark x1="9897" y1="26545" x2="9897" y2="26545"/>
                        <a14:foregroundMark x1="13368" y1="64364" x2="13368" y2="64364"/>
                        <a14:foregroundMark x1="14781" y1="18909" x2="14781" y2="18909"/>
                        <a14:foregroundMark x1="12468" y1="24000" x2="12468" y2="24000"/>
                        <a14:foregroundMark x1="37147" y1="52364" x2="37147" y2="52364"/>
                        <a14:foregroundMark x1="51799" y1="50182" x2="51799" y2="50182"/>
                        <a14:foregroundMark x1="29820" y1="38182" x2="29820" y2="38182"/>
                        <a14:foregroundMark x1="24422" y1="73091" x2="24422" y2="73091"/>
                        <a14:foregroundMark x1="33419" y1="21091" x2="33419" y2="21091"/>
                        <a14:foregroundMark x1="33548" y1="15636" x2="33548" y2="15636"/>
                        <a14:foregroundMark x1="33419" y1="18909" x2="33419" y2="18909"/>
                        <a14:foregroundMark x1="33033" y1="13455" x2="33033" y2="13455"/>
                        <a14:foregroundMark x1="21722" y1="69455" x2="21722" y2="69455"/>
                        <a14:foregroundMark x1="36247" y1="90182" x2="36247" y2="90182"/>
                        <a14:foregroundMark x1="39332" y1="88364" x2="39332" y2="88364"/>
                        <a14:foregroundMark x1="52057" y1="89455" x2="52057" y2="89455"/>
                        <a14:foregroundMark x1="58098" y1="91636" x2="58098" y2="91636"/>
                        <a14:foregroundMark x1="67866" y1="91636" x2="67866" y2="91636"/>
                        <a14:foregroundMark x1="83548" y1="91273" x2="83548" y2="91273"/>
                        <a14:foregroundMark x1="93702" y1="89091" x2="93702" y2="89091"/>
                        <a14:foregroundMark x1="95758" y1="90182" x2="95758" y2="90182"/>
                        <a14:foregroundMark x1="8869" y1="13455" x2="8869" y2="13455"/>
                        <a14:foregroundMark x1="8740" y1="22909" x2="8740" y2="22909"/>
                        <a14:foregroundMark x1="10540" y1="30909" x2="10540" y2="30909"/>
                        <a14:foregroundMark x1="11054" y1="35273" x2="11054" y2="35273"/>
                        <a14:foregroundMark x1="11568" y1="37818" x2="11568" y2="37818"/>
                        <a14:foregroundMark x1="8740" y1="24727" x2="8740" y2="24727"/>
                        <a14:foregroundMark x1="64396" y1="92364" x2="64396" y2="92364"/>
                        <a14:foregroundMark x1="85347" y1="88727" x2="85347" y2="88727"/>
                        <a14:foregroundMark x1="89460" y1="85455" x2="89460" y2="85455"/>
                        <a14:foregroundMark x1="75707" y1="84727" x2="75707" y2="84727"/>
                        <a14:foregroundMark x1="75964" y1="85091" x2="75964" y2="85091"/>
                        <a14:foregroundMark x1="76350" y1="85091" x2="76350" y2="85091"/>
                        <a14:foregroundMark x1="75193" y1="84000" x2="75193" y2="84000"/>
                        <a14:foregroundMark x1="76864" y1="84364" x2="76864" y2="84364"/>
                        <a14:foregroundMark x1="6298" y1="20364" x2="6298" y2="20364"/>
                        <a14:foregroundMark x1="7198" y1="9818" x2="7198" y2="9818"/>
                        <a14:foregroundMark x1="5270" y1="8364" x2="5270" y2="8364"/>
                        <a14:foregroundMark x1="1285" y1="6909" x2="1285" y2="6909"/>
                        <a14:foregroundMark x1="3728" y1="6909" x2="3728" y2="6909"/>
                        <a14:foregroundMark x1="3085" y1="11636" x2="3085" y2="11636"/>
                        <a14:foregroundMark x1="4113" y1="15636" x2="4113" y2="15636"/>
                        <a14:foregroundMark x1="12725" y1="34909" x2="12725" y2="34909"/>
                        <a14:foregroundMark x1="12339" y1="33091" x2="12339" y2="33091"/>
                        <a14:foregroundMark x1="18380" y1="28364" x2="18380" y2="28364"/>
                        <a14:foregroundMark x1="7326" y1="17818" x2="7326" y2="17818"/>
                        <a14:foregroundMark x1="21722" y1="71273" x2="21722" y2="71273"/>
                        <a14:foregroundMark x1="21594" y1="72364" x2="21594" y2="72364"/>
                        <a14:foregroundMark x1="21594" y1="72364" x2="21594" y2="72364"/>
                        <a14:backgroundMark x1="5398" y1="48364" x2="5141" y2="69455"/>
                        <a14:backgroundMark x1="17609" y1="38545" x2="17995" y2="46182"/>
                        <a14:backgroundMark x1="40231" y1="77455" x2="49357" y2="75636"/>
                        <a14:backgroundMark x1="88432" y1="82182" x2="65553" y2="85091"/>
                        <a14:backgroundMark x1="53342" y1="88727" x2="53342" y2="88727"/>
                        <a14:backgroundMark x1="64910" y1="91636" x2="64910" y2="91636"/>
                        <a14:backgroundMark x1="73907" y1="92364" x2="73907" y2="92364"/>
                        <a14:backgroundMark x1="71851" y1="94182" x2="71851" y2="94182"/>
                        <a14:backgroundMark x1="71851" y1="89091" x2="71851" y2="89091"/>
                        <a14:backgroundMark x1="53470" y1="89455" x2="53470" y2="89455"/>
                        <a14:backgroundMark x1="53599" y1="93455" x2="53599" y2="93455"/>
                        <a14:backgroundMark x1="62853" y1="91636" x2="62853" y2="91636"/>
                        <a14:backgroundMark x1="58740" y1="91636" x2="58740" y2="91636"/>
                        <a14:backgroundMark x1="87404" y1="91636" x2="87404" y2="91636"/>
                        <a14:backgroundMark x1="90874" y1="90909" x2="90874" y2="90909"/>
                        <a14:backgroundMark x1="94730" y1="89091" x2="94730" y2="89091"/>
                        <a14:backgroundMark x1="84190" y1="90909" x2="84190" y2="90909"/>
                        <a14:backgroundMark x1="97172" y1="56000" x2="97172" y2="56000"/>
                        <a14:backgroundMark x1="92802" y1="91636" x2="92802" y2="91636"/>
                        <a14:backgroundMark x1="89075" y1="94182" x2="89075" y2="94182"/>
                        <a14:backgroundMark x1="82262" y1="92727" x2="82262" y2="92727"/>
                        <a14:backgroundMark x1="96530" y1="93455" x2="96530" y2="93455"/>
                        <a14:backgroundMark x1="96401" y1="89091" x2="96401" y2="89091"/>
                        <a14:backgroundMark x1="96401" y1="89091" x2="96401" y2="89091"/>
                        <a14:backgroundMark x1="85347" y1="89818" x2="85347" y2="89818"/>
                        <a14:backgroundMark x1="75964" y1="86909" x2="75964" y2="86909"/>
                        <a14:backgroundMark x1="89589" y1="88000" x2="89589" y2="88000"/>
                        <a14:backgroundMark x1="75578" y1="94182" x2="75578" y2="94182"/>
                        <a14:backgroundMark x1="33033" y1="727" x2="33033" y2="727"/>
                        <a14:backgroundMark x1="32262" y1="727" x2="32262" y2="727"/>
                        <a14:backgroundMark x1="27892" y1="727" x2="27892" y2="727"/>
                        <a14:backgroundMark x1="7841" y1="12364" x2="7841" y2="12364"/>
                        <a14:backgroundMark x1="8098" y1="17455" x2="8098" y2="17455"/>
                        <a14:backgroundMark x1="5656" y1="14182" x2="5656" y2="14182"/>
                        <a14:backgroundMark x1="3599" y1="10909" x2="3599" y2="10909"/>
                        <a14:backgroundMark x1="12211" y1="35636" x2="12211" y2="356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786" y="523049"/>
            <a:ext cx="2676332" cy="94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7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" y="0"/>
            <a:ext cx="12193744" cy="68557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518" y="170847"/>
            <a:ext cx="11778915" cy="10804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Патриотическое </a:t>
            </a:r>
            <a:r>
              <a:rPr lang="ru-RU" b="1" dirty="0" err="1" smtClean="0">
                <a:solidFill>
                  <a:srgbClr val="6600CC"/>
                </a:solidFill>
                <a:latin typeface="Comic Sans MS" panose="030F0702030302020204" pitchFamily="66" charset="0"/>
              </a:rPr>
              <a:t>волонтёрство</a:t>
            </a:r>
            <a:endParaRPr lang="ru-RU" b="1" dirty="0">
              <a:solidFill>
                <a:srgbClr val="66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314" y="1524415"/>
            <a:ext cx="4523440" cy="339258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8" y="1524415"/>
            <a:ext cx="4315981" cy="302793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6" t="24243" r="29264" b="4415"/>
          <a:stretch/>
        </p:blipFill>
        <p:spPr>
          <a:xfrm>
            <a:off x="4224980" y="2725998"/>
            <a:ext cx="3593669" cy="38357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173" y="4732329"/>
            <a:ext cx="326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Акция «Письмо солдату»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92569" y="5013806"/>
            <a:ext cx="38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Благоустройство памятных мест 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9907" y="1940439"/>
            <a:ext cx="254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Акция </a:t>
            </a:r>
          </a:p>
          <a:p>
            <a:pPr algn="ctr"/>
            <a:r>
              <a:rPr lang="ru-RU" dirty="0" smtClean="0">
                <a:latin typeface="Comic Sans MS" panose="030F0702030302020204" pitchFamily="66" charset="0"/>
              </a:rPr>
              <a:t>«Дорогу к обелиску»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318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" y="-34741"/>
            <a:ext cx="12193744" cy="68557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518" y="78151"/>
            <a:ext cx="11778915" cy="10804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Добровольчество в сфере образования</a:t>
            </a:r>
            <a:endParaRPr lang="ru-RU" b="1" dirty="0">
              <a:solidFill>
                <a:srgbClr val="66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9" b="6491"/>
          <a:stretch/>
        </p:blipFill>
        <p:spPr>
          <a:xfrm>
            <a:off x="8374033" y="3393148"/>
            <a:ext cx="3703171" cy="327499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7" b="14495"/>
          <a:stretch/>
        </p:blipFill>
        <p:spPr>
          <a:xfrm>
            <a:off x="208518" y="1194773"/>
            <a:ext cx="3918189" cy="281596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122" y="2274900"/>
            <a:ext cx="3933161" cy="2755744"/>
          </a:xfrm>
        </p:spPr>
      </p:pic>
      <p:sp>
        <p:nvSpPr>
          <p:cNvPr id="9" name="TextBox 8"/>
          <p:cNvSpPr txBox="1"/>
          <p:nvPr/>
        </p:nvSpPr>
        <p:spPr>
          <a:xfrm>
            <a:off x="322863" y="4346369"/>
            <a:ext cx="3474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П</a:t>
            </a:r>
            <a:r>
              <a:rPr lang="ru-RU" dirty="0" smtClean="0">
                <a:latin typeface="Comic Sans MS" panose="030F0702030302020204" pitchFamily="66" charset="0"/>
              </a:rPr>
              <a:t>ознавательный </a:t>
            </a:r>
            <a:r>
              <a:rPr lang="ru-RU" dirty="0">
                <a:latin typeface="Comic Sans MS" panose="030F0702030302020204" pitchFamily="66" charset="0"/>
              </a:rPr>
              <a:t>урок </a:t>
            </a:r>
            <a:endParaRPr lang="ru-RU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dirty="0" smtClean="0">
                <a:latin typeface="Comic Sans MS" panose="030F0702030302020204" pitchFamily="66" charset="0"/>
              </a:rPr>
              <a:t>«</a:t>
            </a:r>
            <a:r>
              <a:rPr lang="ru-RU" dirty="0">
                <a:latin typeface="Comic Sans MS" panose="030F0702030302020204" pitchFamily="66" charset="0"/>
              </a:rPr>
              <a:t>Сдай кровь, спаси жизнь!» для учащихся 11 класса школы села </a:t>
            </a:r>
            <a:r>
              <a:rPr lang="ru-RU" dirty="0" smtClean="0">
                <a:latin typeface="Comic Sans MS" panose="030F0702030302020204" pitchFamily="66" charset="0"/>
              </a:rPr>
              <a:t>Айкино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0427" y="5387231"/>
            <a:ext cx="4070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anose="030F0702030302020204" pitchFamily="66" charset="0"/>
              </a:rPr>
              <a:t>Лекция </a:t>
            </a:r>
            <a:r>
              <a:rPr lang="ru-RU" sz="1600" dirty="0">
                <a:latin typeface="Comic Sans MS" panose="030F0702030302020204" pitchFamily="66" charset="0"/>
              </a:rPr>
              <a:t>о правилах поведения при террористическом акте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ru-RU" sz="1600" dirty="0" smtClean="0">
                <a:latin typeface="Comic Sans MS" panose="030F0702030302020204" pitchFamily="66" charset="0"/>
              </a:rPr>
              <a:t>«Путешествие </a:t>
            </a:r>
            <a:r>
              <a:rPr lang="ru-RU" sz="1600" dirty="0">
                <a:latin typeface="Comic Sans MS" panose="030F0702030302020204" pitchFamily="66" charset="0"/>
              </a:rPr>
              <a:t>в страну безопасности</a:t>
            </a:r>
            <a:r>
              <a:rPr lang="ru-RU" sz="1600" dirty="0" smtClean="0">
                <a:latin typeface="Comic Sans MS" panose="030F0702030302020204" pitchFamily="66" charset="0"/>
              </a:rPr>
              <a:t>» </a:t>
            </a:r>
          </a:p>
          <a:p>
            <a:pPr algn="ctr"/>
            <a:r>
              <a:rPr lang="ru-RU" sz="1600" dirty="0" smtClean="0">
                <a:latin typeface="Comic Sans MS" panose="030F0702030302020204" pitchFamily="66" charset="0"/>
              </a:rPr>
              <a:t>для учащихся </a:t>
            </a:r>
            <a:r>
              <a:rPr lang="ru-RU" sz="1600" dirty="0">
                <a:latin typeface="Comic Sans MS" panose="030F0702030302020204" pitchFamily="66" charset="0"/>
              </a:rPr>
              <a:t>МБОУДО «</a:t>
            </a:r>
            <a:r>
              <a:rPr lang="ru-RU" sz="1600" dirty="0" err="1">
                <a:latin typeface="Comic Sans MS" panose="030F0702030302020204" pitchFamily="66" charset="0"/>
              </a:rPr>
              <a:t>ЦДЮТиЭ</a:t>
            </a:r>
            <a:r>
              <a:rPr lang="ru-RU" sz="1600" dirty="0">
                <a:latin typeface="Comic Sans MS" panose="030F0702030302020204" pitchFamily="66" charset="0"/>
              </a:rPr>
              <a:t>» 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15056" y="1583551"/>
            <a:ext cx="27313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Мастер-класс </a:t>
            </a:r>
            <a:r>
              <a:rPr lang="ru-RU" dirty="0">
                <a:latin typeface="Comic Sans MS" panose="030F0702030302020204" pitchFamily="66" charset="0"/>
              </a:rPr>
              <a:t>по оказанию первой доврачебной </a:t>
            </a:r>
            <a:r>
              <a:rPr lang="ru-RU" dirty="0" smtClean="0">
                <a:latin typeface="Comic Sans MS" panose="030F0702030302020204" pitchFamily="66" charset="0"/>
              </a:rPr>
              <a:t>помощи для учащихся 6 класса школы села Айкино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941533" y="4073158"/>
            <a:ext cx="279154" cy="273211"/>
          </a:xfrm>
          <a:prstGeom prst="downArrow">
            <a:avLst/>
          </a:prstGeom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7975" y="5094598"/>
            <a:ext cx="317019" cy="2926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975160">
            <a:off x="10232865" y="3065627"/>
            <a:ext cx="317019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26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" y="2222"/>
            <a:ext cx="12193744" cy="68557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518" y="88052"/>
            <a:ext cx="11778915" cy="10804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Социальное </a:t>
            </a:r>
            <a:r>
              <a:rPr lang="ru-RU" b="1" dirty="0" err="1" smtClean="0">
                <a:solidFill>
                  <a:srgbClr val="6600CC"/>
                </a:solidFill>
                <a:latin typeface="Comic Sans MS" panose="030F0702030302020204" pitchFamily="66" charset="0"/>
              </a:rPr>
              <a:t>волонтёрство</a:t>
            </a:r>
            <a:endParaRPr lang="ru-RU" b="1" dirty="0">
              <a:solidFill>
                <a:srgbClr val="66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9" y="2566605"/>
            <a:ext cx="4042825" cy="269416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 t="8112" r="7635"/>
          <a:stretch/>
        </p:blipFill>
        <p:spPr>
          <a:xfrm>
            <a:off x="4339895" y="1752418"/>
            <a:ext cx="3194462" cy="399837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758" y="2295639"/>
            <a:ext cx="4332675" cy="32495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0845" y="1588233"/>
            <a:ext cx="3574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«</a:t>
            </a:r>
            <a:r>
              <a:rPr lang="ru-RU" dirty="0">
                <a:latin typeface="Comic Sans MS" panose="030F0702030302020204" pitchFamily="66" charset="0"/>
              </a:rPr>
              <a:t>Марафон дворовых игр» </a:t>
            </a:r>
            <a:endParaRPr lang="ru-RU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для </a:t>
            </a:r>
            <a:r>
              <a:rPr lang="ru-RU" dirty="0">
                <a:latin typeface="Comic Sans MS" panose="030F0702030302020204" pitchFamily="66" charset="0"/>
              </a:rPr>
              <a:t>учащихся МБОУДО «</a:t>
            </a:r>
            <a:r>
              <a:rPr lang="ru-RU" dirty="0" err="1">
                <a:latin typeface="Comic Sans MS" panose="030F0702030302020204" pitchFamily="66" charset="0"/>
              </a:rPr>
              <a:t>ЦДЮТиЭ</a:t>
            </a:r>
            <a:r>
              <a:rPr lang="ru-RU" dirty="0" smtClean="0">
                <a:latin typeface="Comic Sans MS" panose="030F0702030302020204" pitchFamily="66" charset="0"/>
              </a:rPr>
              <a:t>»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4902" y="5790264"/>
            <a:ext cx="2624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Сбор вещей и игрушек для малоимущих семей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0422" y="1405881"/>
            <a:ext cx="3745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Проведение оздоровительных мероприятий с пожилыми людьми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384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" y="2222"/>
            <a:ext cx="12193744" cy="68557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1832" y="303195"/>
            <a:ext cx="8426116" cy="7794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Основная информация о центре</a:t>
            </a:r>
            <a:endParaRPr lang="ru-RU" b="1" dirty="0">
              <a:solidFill>
                <a:srgbClr val="66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853" y="1383631"/>
            <a:ext cx="4533348" cy="534202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Муниципальный ресурсный центр поддержки добровольчества МО МР «Усть-Вымский» был создан в 2018 году.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Является организацией, которая объединяет отряды добровольцев во всех населенных пунктах </a:t>
            </a:r>
            <a:r>
              <a:rPr lang="ru-RU" sz="2400" dirty="0" err="1" smtClean="0">
                <a:latin typeface="Comic Sans MS" panose="030F0702030302020204" pitchFamily="66" charset="0"/>
              </a:rPr>
              <a:t>Усть-Вымского</a:t>
            </a:r>
            <a:r>
              <a:rPr lang="ru-RU" sz="2400" dirty="0" smtClean="0">
                <a:latin typeface="Comic Sans MS" panose="030F0702030302020204" pitchFamily="66" charset="0"/>
              </a:rPr>
              <a:t> района.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 t="7487" r="5376" b="9851"/>
          <a:stretch/>
        </p:blipFill>
        <p:spPr>
          <a:xfrm>
            <a:off x="5523950" y="1677610"/>
            <a:ext cx="6028082" cy="4274895"/>
          </a:xfrm>
        </p:spPr>
      </p:pic>
    </p:spTree>
    <p:extLst>
      <p:ext uri="{BB962C8B-B14F-4D97-AF65-F5344CB8AC3E}">
        <p14:creationId xmlns:p14="http://schemas.microsoft.com/office/powerpoint/2010/main" val="2952453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" y="2222"/>
            <a:ext cx="12193744" cy="68557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4918" y="190484"/>
            <a:ext cx="8426116" cy="7794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Достижения</a:t>
            </a:r>
            <a:endParaRPr lang="ru-RU" b="1" dirty="0">
              <a:solidFill>
                <a:srgbClr val="66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201447" y="1486367"/>
            <a:ext cx="4441372" cy="4945917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В 2021 и 2022 гг. муниципальный </a:t>
            </a:r>
            <a:r>
              <a:rPr lang="ru-RU" sz="2400" dirty="0">
                <a:latin typeface="Comic Sans MS" panose="030F0702030302020204" pitchFamily="66" charset="0"/>
              </a:rPr>
              <a:t>ресурсный центр поддержки добровольчества </a:t>
            </a:r>
            <a:r>
              <a:rPr lang="ru-RU" sz="2400" dirty="0" smtClean="0">
                <a:latin typeface="Comic Sans MS" panose="030F0702030302020204" pitchFamily="66" charset="0"/>
              </a:rPr>
              <a:t>МО </a:t>
            </a:r>
            <a:r>
              <a:rPr lang="ru-RU" sz="2400" dirty="0">
                <a:latin typeface="Comic Sans MS" panose="030F0702030302020204" pitchFamily="66" charset="0"/>
              </a:rPr>
              <a:t>МР «Усть-Вымский» </a:t>
            </a:r>
            <a:r>
              <a:rPr lang="ru-RU" sz="2400" dirty="0" smtClean="0">
                <a:latin typeface="Comic Sans MS" panose="030F0702030302020204" pitchFamily="66" charset="0"/>
              </a:rPr>
              <a:t>стал одним из лидеров мониторинга  эффективности муниципальных ресурсных центров поддержки добровольчества.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12" y="1173176"/>
            <a:ext cx="6710548" cy="5112488"/>
          </a:xfrm>
        </p:spPr>
      </p:pic>
    </p:spTree>
    <p:extLst>
      <p:ext uri="{BB962C8B-B14F-4D97-AF65-F5344CB8AC3E}">
        <p14:creationId xmlns:p14="http://schemas.microsoft.com/office/powerpoint/2010/main" val="370507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" y="2222"/>
            <a:ext cx="12193744" cy="68557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276" y="327212"/>
            <a:ext cx="11201400" cy="7794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Основные функции Волонтёрского центра:</a:t>
            </a:r>
            <a:endParaRPr lang="ru-RU" b="1" dirty="0">
              <a:solidFill>
                <a:srgbClr val="66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853" y="1431665"/>
            <a:ext cx="5158961" cy="512545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Comic Sans MS" panose="030F0702030302020204" pitchFamily="66" charset="0"/>
              </a:rPr>
              <a:t>Популяризация добровольческого движения в районе;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Comic Sans MS" panose="030F0702030302020204" pitchFamily="66" charset="0"/>
              </a:rPr>
              <a:t>Представление интересов волонтёрских организаций и волонтёров на различных площадках;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Comic Sans MS" panose="030F0702030302020204" pitchFamily="66" charset="0"/>
              </a:rPr>
              <a:t>Разработка мотивационных программ и поощрение граждан, участвующих в волонтёрской деятельности;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Comic Sans MS" panose="030F0702030302020204" pitchFamily="66" charset="0"/>
              </a:rPr>
              <a:t>Информационная поддержка деятельности добровольческих объединений;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Comic Sans MS" panose="030F0702030302020204" pitchFamily="66" charset="0"/>
              </a:rPr>
              <a:t>Предоставление помещения для деятельности волонтёров и волонтёрских организаций и др.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5590" r="6550" b="5981"/>
          <a:stretch/>
        </p:blipFill>
        <p:spPr>
          <a:xfrm>
            <a:off x="5387563" y="1619372"/>
            <a:ext cx="6448925" cy="4167818"/>
          </a:xfrm>
        </p:spPr>
      </p:pic>
    </p:spTree>
    <p:extLst>
      <p:ext uri="{BB962C8B-B14F-4D97-AF65-F5344CB8AC3E}">
        <p14:creationId xmlns:p14="http://schemas.microsoft.com/office/powerpoint/2010/main" val="2470997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"/>
            <a:ext cx="12193744" cy="68557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276" y="152709"/>
            <a:ext cx="11201400" cy="7794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Волонтёрский отряд центра</a:t>
            </a:r>
            <a:endParaRPr lang="ru-RU" b="1" dirty="0">
              <a:solidFill>
                <a:srgbClr val="66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7276" y="1326986"/>
            <a:ext cx="5511638" cy="514799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В 2023 </a:t>
            </a:r>
            <a:r>
              <a:rPr lang="ru-RU" sz="2400" dirty="0">
                <a:latin typeface="Comic Sans MS" panose="030F0702030302020204" pitchFamily="66" charset="0"/>
              </a:rPr>
              <a:t>году у </a:t>
            </a:r>
            <a:r>
              <a:rPr lang="ru-RU" sz="2400" dirty="0" smtClean="0">
                <a:latin typeface="Comic Sans MS" panose="030F0702030302020204" pitchFamily="66" charset="0"/>
              </a:rPr>
              <a:t>муниципального ресурсного центра </a:t>
            </a:r>
            <a:r>
              <a:rPr lang="ru-RU" sz="2400" dirty="0">
                <a:latin typeface="Comic Sans MS" panose="030F0702030302020204" pitchFamily="66" charset="0"/>
              </a:rPr>
              <a:t>поддержки добровольчества МО МР «Усть-Вымский» </a:t>
            </a:r>
            <a:r>
              <a:rPr lang="ru-RU" sz="2400" dirty="0" smtClean="0">
                <a:latin typeface="Comic Sans MS" panose="030F0702030302020204" pitchFamily="66" charset="0"/>
              </a:rPr>
              <a:t>появилось своё помещение, а также свой отряд </a:t>
            </a:r>
            <a:r>
              <a:rPr lang="ru-RU" sz="2400" b="1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«Унесённые добром»</a:t>
            </a:r>
            <a:r>
              <a:rPr lang="ru-RU" sz="2400" dirty="0" smtClean="0">
                <a:latin typeface="Comic Sans MS" panose="030F0702030302020204" pitchFamily="66" charset="0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Ребята являются главными помощниками во всех районных мероприятиях и акциях.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4" y="1082659"/>
            <a:ext cx="5220328" cy="497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0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" y="2222"/>
            <a:ext cx="12193744" cy="68557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518" y="170847"/>
            <a:ext cx="11778915" cy="10804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Направления добровольчества</a:t>
            </a:r>
            <a:endParaRPr lang="ru-RU" b="1" dirty="0">
              <a:solidFill>
                <a:srgbClr val="66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0010" y="1383631"/>
            <a:ext cx="11305309" cy="480341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В добровольческой деятельности с</a:t>
            </a:r>
            <a:r>
              <a:rPr lang="ru-RU" sz="2400" dirty="0" smtClean="0">
                <a:latin typeface="Comic Sans MS" panose="030F0702030302020204" pitchFamily="66" charset="0"/>
              </a:rPr>
              <a:t>уществует множество направлений.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>
                <a:latin typeface="Comic Sans MS" panose="030F0702030302020204" pitchFamily="66" charset="0"/>
              </a:rPr>
              <a:t>М</a:t>
            </a:r>
            <a:r>
              <a:rPr lang="ru-RU" sz="2400" dirty="0" smtClean="0">
                <a:latin typeface="Comic Sans MS" panose="030F0702030302020204" pitchFamily="66" charset="0"/>
              </a:rPr>
              <a:t>ы стараемся охватить как можно больше направлений, но основными являются: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</a:rPr>
              <a:t>событийное </a:t>
            </a:r>
            <a:r>
              <a:rPr lang="ru-RU" sz="2400" dirty="0" err="1" smtClean="0">
                <a:latin typeface="Comic Sans MS" panose="030F0702030302020204" pitchFamily="66" charset="0"/>
              </a:rPr>
              <a:t>волонтёрство</a:t>
            </a:r>
            <a:r>
              <a:rPr lang="ru-RU" sz="2400" dirty="0" smtClean="0">
                <a:latin typeface="Comic Sans MS" panose="030F0702030302020204" pitchFamily="66" charset="0"/>
              </a:rPr>
              <a:t>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эковолонтёрство</a:t>
            </a:r>
            <a:r>
              <a:rPr lang="ru-RU" sz="2400" dirty="0" smtClean="0">
                <a:latin typeface="Comic Sans MS" panose="030F0702030302020204" pitchFamily="66" charset="0"/>
              </a:rPr>
              <a:t>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</a:rPr>
              <a:t>патриотическое </a:t>
            </a:r>
            <a:r>
              <a:rPr lang="ru-RU" sz="2400" dirty="0" err="1" smtClean="0">
                <a:latin typeface="Comic Sans MS" panose="030F0702030302020204" pitchFamily="66" charset="0"/>
              </a:rPr>
              <a:t>волонтёрство</a:t>
            </a:r>
            <a:r>
              <a:rPr lang="ru-RU" sz="2400" dirty="0" smtClean="0">
                <a:latin typeface="Comic Sans MS" panose="030F0702030302020204" pitchFamily="66" charset="0"/>
              </a:rPr>
              <a:t>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волонтёрство</a:t>
            </a:r>
            <a:r>
              <a:rPr lang="ru-RU" sz="2400" dirty="0" smtClean="0">
                <a:latin typeface="Comic Sans MS" panose="030F0702030302020204" pitchFamily="66" charset="0"/>
              </a:rPr>
              <a:t> в сфере образования;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</a:rPr>
              <a:t>социальное </a:t>
            </a:r>
            <a:r>
              <a:rPr lang="ru-RU" sz="2400" dirty="0" err="1" smtClean="0">
                <a:latin typeface="Comic Sans MS" panose="030F0702030302020204" pitchFamily="66" charset="0"/>
              </a:rPr>
              <a:t>волонтёрство</a:t>
            </a:r>
            <a:r>
              <a:rPr lang="ru-RU" sz="2400" dirty="0" smtClean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776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" y="2222"/>
            <a:ext cx="12193744" cy="68557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518" y="-21529"/>
            <a:ext cx="11778915" cy="10804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Событийное </a:t>
            </a:r>
            <a:r>
              <a:rPr lang="ru-RU" b="1" dirty="0" err="1" smtClean="0">
                <a:solidFill>
                  <a:srgbClr val="6600CC"/>
                </a:solidFill>
                <a:latin typeface="Comic Sans MS" panose="030F0702030302020204" pitchFamily="66" charset="0"/>
              </a:rPr>
              <a:t>волонтёрство</a:t>
            </a:r>
            <a:endParaRPr lang="ru-RU" b="1" dirty="0">
              <a:solidFill>
                <a:srgbClr val="66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2064" y="821533"/>
            <a:ext cx="11283063" cy="553453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2400" dirty="0">
                <a:latin typeface="Comic Sans MS" panose="030F0702030302020204" pitchFamily="66" charset="0"/>
              </a:rPr>
              <a:t>П</a:t>
            </a:r>
            <a:r>
              <a:rPr lang="ru-RU" sz="2400" dirty="0" smtClean="0">
                <a:latin typeface="Comic Sans MS" panose="030F0702030302020204" pitchFamily="66" charset="0"/>
              </a:rPr>
              <a:t>омощь в проведении культурных и культурно-развлекательных мероприятий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110" y="1454907"/>
            <a:ext cx="2893343" cy="434001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52" y="1374986"/>
            <a:ext cx="3933253" cy="26211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78" y="4170630"/>
            <a:ext cx="4578691" cy="25933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20974" y="5803401"/>
            <a:ext cx="3705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Интеллектуально-развлекательная </a:t>
            </a:r>
            <a:r>
              <a:rPr lang="ru-RU" dirty="0">
                <a:latin typeface="Comic Sans MS" panose="030F0702030302020204" pitchFamily="66" charset="0"/>
              </a:rPr>
              <a:t>игра «</a:t>
            </a:r>
            <a:r>
              <a:rPr lang="ru-RU" dirty="0" smtClean="0">
                <a:latin typeface="Comic Sans MS" panose="030F0702030302020204" pitchFamily="66" charset="0"/>
              </a:rPr>
              <a:t>Паника»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7005" y="1931565"/>
            <a:ext cx="3113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Молодёжный </a:t>
            </a:r>
            <a:r>
              <a:rPr lang="ru-RU" dirty="0">
                <a:latin typeface="Comic Sans MS" panose="030F0702030302020204" pitchFamily="66" charset="0"/>
              </a:rPr>
              <a:t>культурно-спортивный праздник «</a:t>
            </a:r>
            <a:r>
              <a:rPr lang="ru-RU" dirty="0" err="1">
                <a:latin typeface="Comic Sans MS" panose="030F0702030302020204" pitchFamily="66" charset="0"/>
              </a:rPr>
              <a:t>Вöрсалöн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медшöр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шедас</a:t>
            </a:r>
            <a:r>
              <a:rPr lang="ru-RU" dirty="0" smtClean="0">
                <a:latin typeface="Comic Sans MS" panose="030F0702030302020204" pitchFamily="66" charset="0"/>
              </a:rPr>
              <a:t>»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1213" y="5064737"/>
            <a:ext cx="2310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И</a:t>
            </a:r>
            <a:r>
              <a:rPr lang="ru-RU" dirty="0" smtClean="0">
                <a:latin typeface="Comic Sans MS" panose="030F0702030302020204" pitchFamily="66" charset="0"/>
              </a:rPr>
              <a:t>сторико-просветительский проект «Поезд Победы»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826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" y="2222"/>
            <a:ext cx="12193744" cy="68557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518" y="47189"/>
            <a:ext cx="11778915" cy="10804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Событийное </a:t>
            </a:r>
            <a:r>
              <a:rPr lang="ru-RU" b="1" dirty="0" err="1" smtClean="0">
                <a:solidFill>
                  <a:srgbClr val="6600CC"/>
                </a:solidFill>
                <a:latin typeface="Comic Sans MS" panose="030F0702030302020204" pitchFamily="66" charset="0"/>
              </a:rPr>
              <a:t>волонтёрство</a:t>
            </a:r>
            <a:endParaRPr lang="ru-RU" b="1" dirty="0">
              <a:solidFill>
                <a:srgbClr val="66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1259" y="899869"/>
            <a:ext cx="11233432" cy="58335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Помощь в проведении спортивных мероприятий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52" y="1735332"/>
            <a:ext cx="3613593" cy="280827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660" y="3430111"/>
            <a:ext cx="3690003" cy="28676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3" t="14999" r="9716" b="3952"/>
          <a:stretch/>
        </p:blipFill>
        <p:spPr>
          <a:xfrm>
            <a:off x="8131620" y="1735332"/>
            <a:ext cx="3753853" cy="31172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34926" y="4931981"/>
            <a:ext cx="2827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dirty="0" err="1">
                <a:latin typeface="Comic Sans MS" panose="030F0702030302020204" pitchFamily="66" charset="0"/>
              </a:rPr>
              <a:t>XXXl</a:t>
            </a:r>
            <a:r>
              <a:rPr lang="ru-RU" dirty="0">
                <a:latin typeface="Comic Sans MS" panose="030F0702030302020204" pitchFamily="66" charset="0"/>
              </a:rPr>
              <a:t> городская спортивная олимпиада дошкольников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195" y="4700313"/>
            <a:ext cx="2935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Первенство </a:t>
            </a:r>
            <a:r>
              <a:rPr lang="ru-RU" dirty="0" err="1">
                <a:latin typeface="Comic Sans MS" panose="030F0702030302020204" pitchFamily="66" charset="0"/>
              </a:rPr>
              <a:t>Усть</a:t>
            </a:r>
            <a:r>
              <a:rPr lang="ru-RU" dirty="0">
                <a:latin typeface="Comic Sans MS" panose="030F0702030302020204" pitchFamily="66" charset="0"/>
              </a:rPr>
              <a:t> - </a:t>
            </a:r>
            <a:r>
              <a:rPr lang="ru-RU" dirty="0" err="1">
                <a:latin typeface="Comic Sans MS" panose="030F0702030302020204" pitchFamily="66" charset="0"/>
              </a:rPr>
              <a:t>Вымского</a:t>
            </a:r>
            <a:r>
              <a:rPr lang="ru-RU" dirty="0">
                <a:latin typeface="Comic Sans MS" panose="030F0702030302020204" pitchFamily="66" charset="0"/>
              </a:rPr>
              <a:t> района по лыжным гонкам</a:t>
            </a:r>
          </a:p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637124" y="2655941"/>
            <a:ext cx="2695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Зимний фестиваль ВФСК «ГТО»</a:t>
            </a:r>
          </a:p>
        </p:txBody>
      </p:sp>
    </p:spTree>
    <p:extLst>
      <p:ext uri="{BB962C8B-B14F-4D97-AF65-F5344CB8AC3E}">
        <p14:creationId xmlns:p14="http://schemas.microsoft.com/office/powerpoint/2010/main" val="1669773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" y="2222"/>
            <a:ext cx="12193744" cy="68557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518" y="64152"/>
            <a:ext cx="11778915" cy="1080436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rgbClr val="6600CC"/>
                </a:solidFill>
                <a:latin typeface="Comic Sans MS" panose="030F0702030302020204" pitchFamily="66" charset="0"/>
              </a:rPr>
              <a:t>Эковолонтёрство</a:t>
            </a:r>
            <a:endParaRPr lang="ru-RU" b="1" dirty="0">
              <a:solidFill>
                <a:srgbClr val="66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559" y="1426106"/>
            <a:ext cx="4242554" cy="435133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8" y="2934764"/>
            <a:ext cx="4198552" cy="3148914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558" y="2934764"/>
            <a:ext cx="4195992" cy="3260885"/>
          </a:xfrm>
        </p:spPr>
      </p:pic>
      <p:sp>
        <p:nvSpPr>
          <p:cNvPr id="11" name="TextBox 10"/>
          <p:cNvSpPr txBox="1"/>
          <p:nvPr/>
        </p:nvSpPr>
        <p:spPr>
          <a:xfrm>
            <a:off x="1022684" y="902368"/>
            <a:ext cx="10022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Участие в экологических акциях и субботниках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50" y="2565432"/>
            <a:ext cx="375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Субботник в заказнике «Белый»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0198" y="5843947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Акция «Речная лента»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45713" y="2565432"/>
            <a:ext cx="315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Акция «Марш парков»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0185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367</Words>
  <Application>Microsoft Office PowerPoint</Application>
  <PresentationFormat>Широкоэкранный</PresentationFormat>
  <Paragraphs>59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Wingdings</vt:lpstr>
      <vt:lpstr>Тема Office</vt:lpstr>
      <vt:lpstr>Волонтёрский центр  Усть-Вымского района</vt:lpstr>
      <vt:lpstr>Основная информация о центре</vt:lpstr>
      <vt:lpstr>Достижения</vt:lpstr>
      <vt:lpstr>Основные функции Волонтёрского центра:</vt:lpstr>
      <vt:lpstr>Волонтёрский отряд центра</vt:lpstr>
      <vt:lpstr>Направления добровольчества</vt:lpstr>
      <vt:lpstr>Событийное волонтёрство</vt:lpstr>
      <vt:lpstr>Событийное волонтёрство</vt:lpstr>
      <vt:lpstr>Эковолонтёрство</vt:lpstr>
      <vt:lpstr>Патриотическое волонтёрство</vt:lpstr>
      <vt:lpstr>Добровольчество в сфере образования</vt:lpstr>
      <vt:lpstr>Социальное волонтёрство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</dc:creator>
  <cp:lastModifiedBy>Adm</cp:lastModifiedBy>
  <cp:revision>35</cp:revision>
  <dcterms:created xsi:type="dcterms:W3CDTF">2024-02-20T06:46:49Z</dcterms:created>
  <dcterms:modified xsi:type="dcterms:W3CDTF">2024-05-03T11:01:14Z</dcterms:modified>
</cp:coreProperties>
</file>