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8"/>
  </p:notesMasterIdLst>
  <p:sldIdLst>
    <p:sldId id="264" r:id="rId2"/>
    <p:sldId id="266" r:id="rId3"/>
    <p:sldId id="307" r:id="rId4"/>
    <p:sldId id="303" r:id="rId5"/>
    <p:sldId id="271" r:id="rId6"/>
    <p:sldId id="305" r:id="rId7"/>
  </p:sldIdLst>
  <p:sldSz cx="12192000" cy="6858000"/>
  <p:notesSz cx="6858000" cy="9144000"/>
  <p:embeddedFontLst>
    <p:embeddedFont>
      <p:font typeface="Montserrat" panose="020B0604020202020204" charset="-52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Circe Bold" panose="020B0604020202020204" charset="-52"/>
      <p:bold r:id="rId19"/>
    </p:embeddedFont>
    <p:embeddedFont>
      <p:font typeface="Montserrat Black" panose="020B0604020202020204" charset="-52"/>
      <p:bold r:id="rId20"/>
      <p:italic r:id="rId21"/>
      <p:boldItalic r:id="rId2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огирева Раиса Витальевна" initials="МРВ" lastIdx="9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B859"/>
    <a:srgbClr val="FF954D"/>
    <a:srgbClr val="FFD93A"/>
    <a:srgbClr val="74668C"/>
    <a:srgbClr val="664B75"/>
    <a:srgbClr val="7D70AC"/>
    <a:srgbClr val="8C71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77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-989" y="-365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commentAuthors" Target="commentAuthor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DF2D2-B481-4A4E-A355-EB0941AA5C5B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4214DB-DDD9-4CD8-8205-76CB2774F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92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450AA4-18FD-410D-A423-26876AB4B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33C28F0-6BBE-4585-A6D5-93C4E0BE6C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C0BA91E-4E81-4095-9FDE-2CE8BDE81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9CD-6D81-4708-99BA-208B8EB90AAB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9956D00-35FA-47C1-9A9B-D0EED937A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32AC6EE-6269-4BE4-B4A8-7689EC4CF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84DB-9AFD-42E9-A2C0-AA1AB9DD6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670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FFE28B-78E0-431E-8CE1-A99AF20D7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93DF075-8D38-46D9-9858-74E0409DAB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DF7A11C-08A4-4F71-A75B-EC17B17CD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9CD-6D81-4708-99BA-208B8EB90AAB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1C8ABD4-97B5-4CB9-BDD1-5C7DF1922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4EEE4FF-214D-429B-BC3E-C754386A2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84DB-9AFD-42E9-A2C0-AA1AB9DD6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583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2E1B43CD-9A2E-4056-AF4F-A9B49C3F28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A3D0A7E-788D-4585-B7F6-EDC55B8361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D0307E3-497F-41FE-8476-F4657A215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9CD-6D81-4708-99BA-208B8EB90AAB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D91F15D-77E8-4E7C-BDD1-3070ABF4E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948E2DC-790B-487C-96E2-B09C3E111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84DB-9AFD-42E9-A2C0-AA1AB9DD6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313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8AC367-1FE0-4E2D-835F-F84C6FD5B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A03795F-7CB7-4E33-B6FC-05015818F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F21E7D-780A-46D8-A9A4-DB7EF9088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9CD-6D81-4708-99BA-208B8EB90AAB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439BCBB-41E1-4712-B0C6-79A16A1DF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152F69D-FE99-4475-9319-B1D0B79F2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84DB-9AFD-42E9-A2C0-AA1AB9DD6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870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E0A238-E4A1-4E4A-A21B-89D85A22B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46E7478-0DE8-4538-8AFD-E932D350B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7D9DA6F-0BF0-4294-844F-3842C4FAA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9CD-6D81-4708-99BA-208B8EB90AAB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160A4C4-D3A6-48E0-9564-E92154745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7EAE676-A3DD-4586-B6B9-C5BF814FA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84DB-9AFD-42E9-A2C0-AA1AB9DD6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215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38A58B-AF9A-47F7-B9D5-0BE521CF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7976361-6DFC-47C0-A6AC-D6DC9C2542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4762405-9A2D-4CF0-A599-D84DB58912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8837227-61ED-43D2-8B9D-E8C1AEB8A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9CD-6D81-4708-99BA-208B8EB90AAB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46D8DDA-E7E1-4D73-ACAC-2279648B0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0BD42A0-AD28-442B-B5A5-735917CBC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84DB-9AFD-42E9-A2C0-AA1AB9DD6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416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7141E4-CA49-46C5-963D-67F898783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611B55E-3BEC-4627-A40B-CCF363A65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552ABBB-0BE8-4E99-B0D0-1BD4314799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A38F1C8-7EAA-4A29-BA7E-5D9F067A33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EB96DF8-9423-4D6A-8F5D-F5D5DC260F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68BC8A3-7683-4096-B517-2E1149A0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9CD-6D81-4708-99BA-208B8EB90AAB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2D6EF77-B3DE-4613-958D-E367462C8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DB6C613-B304-4CFE-9719-1256A1041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84DB-9AFD-42E9-A2C0-AA1AB9DD6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962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28B5C5-54A9-4FC8-AA8C-31FA0BC28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93D0AF9-2784-4D07-B62F-9EBC83B41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9CD-6D81-4708-99BA-208B8EB90AAB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1ADD2E2-7722-4DEA-8132-3D293F8A6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AE8FFF2-B8DA-4EFC-BA8F-DA42865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84DB-9AFD-42E9-A2C0-AA1AB9DD6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311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CB63990-580D-425A-8F79-F67A34287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9CD-6D81-4708-99BA-208B8EB90AAB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99B943C-B9B0-47EB-BC0C-5DAEB78E7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2FE97CE-E1DF-4953-92B9-1026B126A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84DB-9AFD-42E9-A2C0-AA1AB9DD6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482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3771F1-330A-46C5-8659-C40DC8A10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0B3A2D1-3033-4176-9AEB-2742BDC6D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7A4B0F2-E755-4204-A112-FC7DC5C57D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8F7D681-CFBD-4776-B5A3-67536D51B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9CD-6D81-4708-99BA-208B8EB90AAB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E898559-96FF-4E80-AF9E-D1A017E48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FFA1A6E-65B4-42B8-98AC-061303171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84DB-9AFD-42E9-A2C0-AA1AB9DD6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52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12CF4B-77D1-4802-BD58-2C5C7BA3C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615FF8F-BB19-4181-BB8F-1A041A9B73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4E95E38-308D-4BCF-AF94-736FE3A2C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A4AA3A4-3EEF-465C-8176-57ABBDF2C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19CD-6D81-4708-99BA-208B8EB90AAB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10B5CC7-5D11-4FC2-AD23-120E3EAE8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A8BCD4F-E59C-45CB-8A7C-A0DC0FE29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784DB-9AFD-42E9-A2C0-AA1AB9DD6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704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0ADF4FE-AC7B-4BC5-92B1-12A6C8A55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8A038BB-230F-4756-9001-65FDA6732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6059DB3-5B9D-4633-B5B5-DEB6CD62BF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919CD-6D81-4708-99BA-208B8EB90AAB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EF81C19-36E1-4D5B-9B8F-C871F4C89D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FD58E91-E844-416A-82EC-78AD92AE6D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784DB-9AFD-42E9-A2C0-AA1AB9DD6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249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9574" y="424736"/>
            <a:ext cx="1107153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Montserrat" panose="00000500000000000000" pitchFamily="50" charset="-52"/>
              </a:rPr>
              <a:t>МЕЖДУНАРОДНАЯ ПРЕМИЯ </a:t>
            </a:r>
            <a:br>
              <a:rPr lang="ru-RU" sz="4000" b="1" dirty="0">
                <a:solidFill>
                  <a:schemeClr val="bg1"/>
                </a:solidFill>
                <a:latin typeface="Montserrat" panose="00000500000000000000" pitchFamily="50" charset="-52"/>
              </a:rPr>
            </a:br>
            <a:r>
              <a:rPr lang="en-US" sz="4000" b="1" dirty="0">
                <a:solidFill>
                  <a:schemeClr val="bg1"/>
                </a:solidFill>
                <a:latin typeface="Montserrat" panose="00000500000000000000" pitchFamily="50" charset="-52"/>
              </a:rPr>
              <a:t>#</a:t>
            </a:r>
            <a:r>
              <a:rPr lang="ru-RU" sz="4000" b="1" dirty="0">
                <a:solidFill>
                  <a:schemeClr val="bg1"/>
                </a:solidFill>
                <a:latin typeface="Montserrat" panose="00000500000000000000" pitchFamily="50" charset="-52"/>
              </a:rPr>
              <a:t>МЫВМЕСТЕ</a:t>
            </a:r>
            <a:endParaRPr lang="en-US" sz="4000" b="1" dirty="0">
              <a:solidFill>
                <a:schemeClr val="bg1"/>
              </a:solidFill>
              <a:latin typeface="Montserrat" panose="00000500000000000000" pitchFamily="50" charset="-52"/>
            </a:endParaRPr>
          </a:p>
          <a:p>
            <a:endParaRPr lang="ru-RU" sz="4000" b="1" dirty="0">
              <a:solidFill>
                <a:schemeClr val="bg1"/>
              </a:solidFill>
              <a:latin typeface="Montserrat" panose="00000500000000000000" pitchFamily="50" charset="-52"/>
            </a:endParaRPr>
          </a:p>
          <a:p>
            <a:endParaRPr lang="en-US" sz="4000" b="1" dirty="0">
              <a:solidFill>
                <a:schemeClr val="bg1"/>
              </a:solidFill>
              <a:latin typeface="Montserrat" panose="00000500000000000000" pitchFamily="50" charset="-52"/>
            </a:endParaRPr>
          </a:p>
          <a:p>
            <a:r>
              <a:rPr lang="ru-RU" sz="4000" dirty="0" smtClean="0">
                <a:solidFill>
                  <a:schemeClr val="bg1"/>
                </a:solidFill>
              </a:rPr>
              <a:t>Трек «Бизнес»</a:t>
            </a:r>
          </a:p>
          <a:p>
            <a:r>
              <a:rPr lang="ru-RU" sz="4000" dirty="0" smtClean="0">
                <a:solidFill>
                  <a:schemeClr val="bg1"/>
                </a:solidFill>
              </a:rPr>
              <a:t>Номинация</a:t>
            </a:r>
          </a:p>
          <a:p>
            <a:r>
              <a:rPr lang="ru-RU" sz="4000" dirty="0" smtClean="0">
                <a:solidFill>
                  <a:schemeClr val="bg1"/>
                </a:solidFill>
              </a:rPr>
              <a:t>СОЦИАЛЬНЫЙ ПРЕДПРИНИМАТЕЛЬ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961EF269-3C5A-4EF7-8814-B8304E5E289E}"/>
              </a:ext>
            </a:extLst>
          </p:cNvPr>
          <p:cNvSpPr/>
          <p:nvPr/>
        </p:nvSpPr>
        <p:spPr>
          <a:xfrm>
            <a:off x="89647" y="4634845"/>
            <a:ext cx="10517393" cy="2267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3200" dirty="0">
                <a:effectLst>
                  <a:glow rad="444500">
                    <a:srgbClr val="002060">
                      <a:alpha val="13000"/>
                    </a:srgbClr>
                  </a:glow>
                </a:effectLst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Название проекта</a:t>
            </a:r>
            <a:r>
              <a:rPr lang="ru-RU" sz="3200" dirty="0" smtClean="0">
                <a:effectLst>
                  <a:glow rad="444500">
                    <a:srgbClr val="002060">
                      <a:alpha val="13000"/>
                    </a:srgbClr>
                  </a:glow>
                </a:effectLst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: Комплексные инклюзивные </a:t>
            </a:r>
          </a:p>
          <a:p>
            <a:pPr>
              <a:spcAft>
                <a:spcPts val="800"/>
              </a:spcAft>
            </a:pPr>
            <a:r>
              <a:rPr lang="ru-RU" sz="3200" dirty="0" smtClean="0">
                <a:effectLst>
                  <a:glow rad="444500">
                    <a:srgbClr val="002060">
                      <a:alpha val="13000"/>
                    </a:srgbClr>
                  </a:glow>
                </a:effectLst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центры раннего развития, дополнительного образования, спорта и коррекции «</a:t>
            </a:r>
            <a:r>
              <a:rPr lang="ru-RU" sz="3200" dirty="0" err="1" smtClean="0">
                <a:effectLst>
                  <a:glow rad="444500">
                    <a:srgbClr val="002060">
                      <a:alpha val="13000"/>
                    </a:srgbClr>
                  </a:glow>
                </a:effectLst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МультиЗнайка</a:t>
            </a:r>
            <a:r>
              <a:rPr lang="ru-RU" sz="3200" dirty="0" smtClean="0">
                <a:effectLst>
                  <a:glow rad="444500">
                    <a:srgbClr val="002060">
                      <a:alpha val="13000"/>
                    </a:srgbClr>
                  </a:glow>
                </a:effectLst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3200" b="1" dirty="0">
              <a:solidFill>
                <a:srgbClr val="FFC000"/>
              </a:solidFill>
              <a:effectLst>
                <a:glow rad="444500">
                  <a:srgbClr val="002060">
                    <a:alpha val="13000"/>
                  </a:srgbClr>
                </a:glow>
              </a:effectLst>
              <a:latin typeface="Circe Bold" panose="020B06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3200" dirty="0" smtClean="0">
                <a:effectLst>
                  <a:glow rad="444500">
                    <a:srgbClr val="002060">
                      <a:alpha val="13000"/>
                    </a:srgbClr>
                  </a:glow>
                </a:effectLst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Автор: Арсенов Игорь Александрович</a:t>
            </a:r>
            <a:endParaRPr lang="ru-RU" sz="3200" dirty="0">
              <a:solidFill>
                <a:schemeClr val="bg1"/>
              </a:solidFill>
              <a:effectLst>
                <a:glow rad="444500">
                  <a:srgbClr val="002060">
                    <a:alpha val="13000"/>
                  </a:srgbClr>
                </a:glow>
              </a:effectLst>
              <a:latin typeface="Circe ExtraBold" panose="020B08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3">
            <a:extLst>
              <a:ext uri="{FF2B5EF4-FFF2-40B4-BE49-F238E27FC236}">
                <a16:creationId xmlns="" xmlns:a16="http://schemas.microsoft.com/office/drawing/2014/main" id="{F112F8E5-4A71-9E45-87A0-AA054E26AB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" r="-3877" b="-3172"/>
          <a:stretch/>
        </p:blipFill>
        <p:spPr>
          <a:xfrm>
            <a:off x="4460033" y="1515263"/>
            <a:ext cx="3520331" cy="24489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8F9D888C-9A78-B348-8D2D-E341BCD37F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440" y="336376"/>
            <a:ext cx="2846195" cy="21349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97BD67B-5F5C-2B46-A45A-01A7C77A4B80}"/>
              </a:ext>
            </a:extLst>
          </p:cNvPr>
          <p:cNvSpPr txBox="1"/>
          <p:nvPr/>
        </p:nvSpPr>
        <p:spPr>
          <a:xfrm>
            <a:off x="5414866" y="1891645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820" y="4642772"/>
            <a:ext cx="2148840" cy="21488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57318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3D6B16ED-FC0A-42A7-9778-52160001384E}"/>
              </a:ext>
            </a:extLst>
          </p:cNvPr>
          <p:cNvSpPr/>
          <p:nvPr/>
        </p:nvSpPr>
        <p:spPr>
          <a:xfrm>
            <a:off x="405601" y="589280"/>
            <a:ext cx="11084259" cy="925609"/>
          </a:xfrm>
          <a:prstGeom prst="rect">
            <a:avLst/>
          </a:prstGeom>
          <a:solidFill>
            <a:schemeClr val="accent4"/>
          </a:solidFill>
          <a:ln>
            <a:solidFill>
              <a:srgbClr val="FFD9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МЫ: </a:t>
            </a:r>
            <a:r>
              <a:rPr lang="ru-RU" sz="2000" b="1" dirty="0" smtClean="0"/>
              <a:t>Инклюзивный центр </a:t>
            </a:r>
            <a:r>
              <a:rPr lang="ru-RU" sz="2000" b="1" dirty="0"/>
              <a:t>раннего развития и </a:t>
            </a:r>
            <a:r>
              <a:rPr lang="ru-RU" sz="2000" b="1" dirty="0" smtClean="0"/>
              <a:t>дополнительного </a:t>
            </a:r>
            <a:r>
              <a:rPr lang="ru-RU" sz="2000" b="1" dirty="0"/>
              <a:t>образования детей </a:t>
            </a:r>
            <a:r>
              <a:rPr lang="ru-RU" sz="2000" b="1" dirty="0" smtClean="0"/>
              <a:t>«</a:t>
            </a:r>
            <a:r>
              <a:rPr lang="ru-RU" sz="2000" b="1" dirty="0" err="1" smtClean="0"/>
              <a:t>МУЛЬТИЗнайка</a:t>
            </a:r>
            <a:r>
              <a:rPr lang="ru-RU" sz="2000" b="1" dirty="0" smtClean="0"/>
              <a:t>!»</a:t>
            </a:r>
          </a:p>
          <a:p>
            <a:pPr algn="ctr"/>
            <a:r>
              <a:rPr lang="ru-RU" sz="2000" b="1" dirty="0" smtClean="0"/>
              <a:t>Более 15 лет реализуем проекты по развитию инклюзивного образования</a:t>
            </a:r>
            <a:endParaRPr lang="ru-RU" sz="2000" b="1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343783E7-6DAA-4EF3-BEBE-FDA54E7BE0D4}"/>
              </a:ext>
            </a:extLst>
          </p:cNvPr>
          <p:cNvSpPr/>
          <p:nvPr/>
        </p:nvSpPr>
        <p:spPr>
          <a:xfrm>
            <a:off x="405601" y="144854"/>
            <a:ext cx="1776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Montserrat Black" panose="00000A00000000000000" pitchFamily="50" charset="-52"/>
              </a:rPr>
              <a:t> О ПРОЕКТЕ </a:t>
            </a:r>
            <a:endParaRPr lang="ru-RU" dirty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262783D8-0120-4A9F-95E1-FCEE7E0B436C}"/>
              </a:ext>
            </a:extLst>
          </p:cNvPr>
          <p:cNvSpPr/>
          <p:nvPr/>
        </p:nvSpPr>
        <p:spPr>
          <a:xfrm flipV="1">
            <a:off x="152400" y="1759031"/>
            <a:ext cx="9367518" cy="5096763"/>
          </a:xfrm>
          <a:prstGeom prst="rect">
            <a:avLst/>
          </a:prstGeom>
          <a:solidFill>
            <a:srgbClr val="FF954D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Content Placeholder 2">
            <a:extLst>
              <a:ext uri="{FF2B5EF4-FFF2-40B4-BE49-F238E27FC236}">
                <a16:creationId xmlns="" xmlns:a16="http://schemas.microsoft.com/office/drawing/2014/main" id="{E513C5C1-3E05-4C05-B967-F5BE7D56B246}"/>
              </a:ext>
            </a:extLst>
          </p:cNvPr>
          <p:cNvSpPr txBox="1">
            <a:spLocks/>
          </p:cNvSpPr>
          <p:nvPr/>
        </p:nvSpPr>
        <p:spPr>
          <a:xfrm>
            <a:off x="187589" y="2627786"/>
            <a:ext cx="9332331" cy="41496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latin typeface="Montserrat" panose="00000500000000000000" pitchFamily="50" charset="-52"/>
              </a:rPr>
              <a:t> </a:t>
            </a:r>
            <a:r>
              <a:rPr lang="ru-RU" sz="1800" b="1" dirty="0" smtClean="0">
                <a:latin typeface="Montserrat" panose="00000500000000000000" pitchFamily="50" charset="-52"/>
              </a:rPr>
              <a:t>                                             </a:t>
            </a:r>
            <a:r>
              <a:rPr lang="ru-RU" sz="1600" b="1" dirty="0" smtClean="0">
                <a:latin typeface="Montserrat" panose="00000500000000000000" pitchFamily="50" charset="-52"/>
              </a:rPr>
              <a:t>Цели и задачи проекта: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200" b="1" dirty="0" smtClean="0">
                <a:latin typeface="Montserrat" panose="00000500000000000000" pitchFamily="50" charset="-52"/>
              </a:rPr>
              <a:t>Ликвидация барьеров в общении и развитии между особенными детьми и их обычными сверстниками.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200" b="1" dirty="0" smtClean="0">
                <a:latin typeface="Montserrat" panose="00000500000000000000" pitchFamily="50" charset="-52"/>
              </a:rPr>
              <a:t>Компенсация или полная ликвидация особенностей развития у  детей с особыми возможностями развития.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200" b="1" dirty="0" smtClean="0">
                <a:latin typeface="Montserrat" panose="00000500000000000000" pitchFamily="50" charset="-52"/>
              </a:rPr>
              <a:t>Восприятие обществом как нормы жизни- совместного развития, обучения, пребывания, общения , дружбы особенных детей и их сверстников  с раннего детства.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Montserrat" panose="00000500000000000000" pitchFamily="50" charset="-52"/>
              </a:rPr>
              <a:t>                                             Наши мероприятия (как мы это делаем):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bg1"/>
                </a:solidFill>
              </a:rPr>
              <a:t>Уникальность </a:t>
            </a:r>
            <a:r>
              <a:rPr lang="ru-RU" sz="1400" b="1" dirty="0">
                <a:solidFill>
                  <a:schemeClr val="bg1"/>
                </a:solidFill>
              </a:rPr>
              <a:t>проекта</a:t>
            </a:r>
            <a:r>
              <a:rPr lang="ru-RU" sz="1400" dirty="0">
                <a:solidFill>
                  <a:schemeClr val="bg1"/>
                </a:solidFill>
              </a:rPr>
              <a:t>  -особенные  детки </a:t>
            </a:r>
            <a:r>
              <a:rPr lang="ru-RU" sz="1400" dirty="0" smtClean="0">
                <a:solidFill>
                  <a:schemeClr val="bg1"/>
                </a:solidFill>
              </a:rPr>
              <a:t> от 1 года занимаются </a:t>
            </a:r>
            <a:r>
              <a:rPr lang="ru-RU" sz="1400" dirty="0">
                <a:solidFill>
                  <a:schemeClr val="bg1"/>
                </a:solidFill>
              </a:rPr>
              <a:t>в группах с обычными </a:t>
            </a:r>
            <a:r>
              <a:rPr lang="ru-RU" sz="1400" dirty="0" smtClean="0">
                <a:solidFill>
                  <a:schemeClr val="bg1"/>
                </a:solidFill>
              </a:rPr>
              <a:t>детьми на безвозмездной основе  или с существенными скидками (себестоимость образовательного процесса)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chemeClr val="bg1"/>
                </a:solidFill>
              </a:rPr>
              <a:t>Формы мероприятий </a:t>
            </a:r>
            <a:r>
              <a:rPr lang="ru-RU" sz="1400" dirty="0">
                <a:solidFill>
                  <a:schemeClr val="bg1"/>
                </a:solidFill>
              </a:rPr>
              <a:t>- раннее развитие детей, подготовка к школе, группы присмотра, продленка, английский клуб, ИЗО студия, танцы, творчество, гимнастика, </a:t>
            </a:r>
            <a:r>
              <a:rPr lang="ru-RU" sz="1400" dirty="0" err="1">
                <a:solidFill>
                  <a:schemeClr val="bg1"/>
                </a:solidFill>
              </a:rPr>
              <a:t>лего</a:t>
            </a:r>
            <a:r>
              <a:rPr lang="ru-RU" sz="1400" dirty="0">
                <a:solidFill>
                  <a:schemeClr val="bg1"/>
                </a:solidFill>
              </a:rPr>
              <a:t> и многие </a:t>
            </a:r>
            <a:r>
              <a:rPr lang="ru-RU" sz="1400" dirty="0" smtClean="0">
                <a:solidFill>
                  <a:schemeClr val="bg1"/>
                </a:solidFill>
              </a:rPr>
              <a:t>другие. Мероприятия систематические (2-3 раза в неделю) в малых группах, где на 1-2 особенных детей приходятся  5-6 детей с нормой развития.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 smtClean="0">
              <a:latin typeface="Montserrat" panose="00000500000000000000" pitchFamily="50" charset="-5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smtClean="0">
                <a:latin typeface="Montserrat" panose="00000500000000000000" pitchFamily="50" charset="-52"/>
              </a:rPr>
              <a:t>15 лет               </a:t>
            </a:r>
            <a:r>
              <a:rPr lang="ru-RU" sz="1200" b="1" dirty="0" smtClean="0">
                <a:latin typeface="Montserrat" panose="00000500000000000000" pitchFamily="50" charset="-52"/>
              </a:rPr>
              <a:t>существует Центр, на трех филиалах в г. Астрахань, за этот период:</a:t>
            </a:r>
            <a:endParaRPr lang="ru-RU" sz="1800" b="1" dirty="0" smtClean="0">
              <a:latin typeface="Montserrat" panose="00000500000000000000" pitchFamily="50" charset="-5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smtClean="0">
                <a:latin typeface="Montserrat" panose="00000500000000000000" pitchFamily="50" charset="-52"/>
              </a:rPr>
              <a:t>Более 6700    </a:t>
            </a:r>
            <a:r>
              <a:rPr lang="ru-RU" sz="1200" b="1" dirty="0">
                <a:latin typeface="Montserrat" panose="00000500000000000000" pitchFamily="50" charset="-52"/>
              </a:rPr>
              <a:t>д</a:t>
            </a:r>
            <a:r>
              <a:rPr lang="ru-RU" sz="1200" b="1" dirty="0" smtClean="0">
                <a:latin typeface="Montserrat" panose="00000500000000000000" pitchFamily="50" charset="-52"/>
              </a:rPr>
              <a:t>етей получили  качественные образовательные услуги,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smtClean="0">
                <a:latin typeface="Montserrat" panose="00000500000000000000" pitchFamily="50" charset="-52"/>
              </a:rPr>
              <a:t>Более 750      </a:t>
            </a:r>
            <a:r>
              <a:rPr lang="ru-RU" sz="1200" b="1" dirty="0" smtClean="0">
                <a:latin typeface="Montserrat" panose="00000500000000000000" pitchFamily="50" charset="-52"/>
              </a:rPr>
              <a:t>особенных </a:t>
            </a:r>
            <a:r>
              <a:rPr lang="ru-RU" sz="1200" b="1" dirty="0">
                <a:latin typeface="Montserrat" panose="00000500000000000000" pitchFamily="50" charset="-52"/>
              </a:rPr>
              <a:t>детей </a:t>
            </a:r>
            <a:r>
              <a:rPr lang="ru-RU" sz="1200" b="1" dirty="0" smtClean="0">
                <a:latin typeface="Montserrat" panose="00000500000000000000" pitchFamily="50" charset="-52"/>
              </a:rPr>
              <a:t>адаптировались </a:t>
            </a:r>
            <a:r>
              <a:rPr lang="ru-RU" sz="1200" b="1" dirty="0">
                <a:latin typeface="Montserrat" panose="00000500000000000000" pitchFamily="50" charset="-52"/>
              </a:rPr>
              <a:t>в </a:t>
            </a:r>
            <a:r>
              <a:rPr lang="ru-RU" sz="1200" b="1" dirty="0" smtClean="0">
                <a:latin typeface="Montserrat" panose="00000500000000000000" pitchFamily="50" charset="-52"/>
              </a:rPr>
              <a:t>обществе, ликвидировали    </a:t>
            </a:r>
            <a:endParaRPr lang="ru-RU" sz="1200" b="1" dirty="0">
              <a:latin typeface="Montserrat" panose="00000500000000000000" pitchFamily="50" charset="-5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b="1" dirty="0">
                <a:latin typeface="Montserrat" panose="00000500000000000000" pitchFamily="50" charset="-52"/>
              </a:rPr>
              <a:t>                 </a:t>
            </a:r>
            <a:r>
              <a:rPr lang="ru-RU" sz="1200" b="1" dirty="0" smtClean="0">
                <a:latin typeface="Montserrat" panose="00000500000000000000" pitchFamily="50" charset="-52"/>
              </a:rPr>
              <a:t>                      задержки развития, нашли друзей и пошли в 1 класс общеобразовательных школ!                                         </a:t>
            </a:r>
            <a:endParaRPr lang="ru-RU" sz="1200" b="1" dirty="0">
              <a:latin typeface="Montserrat" panose="00000500000000000000" pitchFamily="50" charset="-5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 smtClean="0">
              <a:latin typeface="Montserrat" panose="00000500000000000000" pitchFamily="50" charset="-52"/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="" xmlns:a16="http://schemas.microsoft.com/office/drawing/2014/main" id="{F3E4627D-B703-46DC-AD60-9060BA9BE58F}"/>
              </a:ext>
            </a:extLst>
          </p:cNvPr>
          <p:cNvSpPr txBox="1">
            <a:spLocks/>
          </p:cNvSpPr>
          <p:nvPr/>
        </p:nvSpPr>
        <p:spPr>
          <a:xfrm>
            <a:off x="299335" y="1759034"/>
            <a:ext cx="9505065" cy="16750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bg1"/>
                </a:solidFill>
                <a:latin typeface="Montserrat" panose="00000500000000000000" pitchFamily="50" charset="-52"/>
              </a:rPr>
              <a:t>Мы ВПЕРВЫЕ начали развивать и готовить к школе детей с особыми возможностями развития начиная от 1 года и до 8 лет в группах совместно с обычными сверстниками, впервые разработали авторские инклюзивные образовательные программы!!!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600" b="1" dirty="0" smtClean="0">
              <a:solidFill>
                <a:schemeClr val="bg1"/>
              </a:solidFill>
              <a:latin typeface="Montserrat" panose="00000500000000000000" pitchFamily="50" charset="-5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600" b="1" dirty="0">
              <a:solidFill>
                <a:schemeClr val="bg1"/>
              </a:solidFill>
              <a:latin typeface="Montserrat" panose="00000500000000000000" pitchFamily="50" charset="-5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600" b="1" dirty="0">
              <a:solidFill>
                <a:schemeClr val="bg1"/>
              </a:solidFill>
              <a:latin typeface="Montserrat" panose="00000500000000000000" pitchFamily="50" charset="-52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6850F120-62FD-4CD0-8395-748BA35CDF5A}"/>
              </a:ext>
            </a:extLst>
          </p:cNvPr>
          <p:cNvSpPr/>
          <p:nvPr/>
        </p:nvSpPr>
        <p:spPr>
          <a:xfrm>
            <a:off x="9519918" y="1759034"/>
            <a:ext cx="2448561" cy="48144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ФОТО, РИСУНОК, ДРУГАЯ ИЛЛЮСТРАЦИЯ</a:t>
            </a:r>
          </a:p>
        </p:txBody>
      </p:sp>
      <p:pic>
        <p:nvPicPr>
          <p:cNvPr id="2051" name="Picture 3" descr="C:\Users\mel-w\Desktop\16052947033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9920" y="1783756"/>
            <a:ext cx="2448560" cy="165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el-w\Desktop\113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9920" y="5193500"/>
            <a:ext cx="2448560" cy="155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Минус 3"/>
          <p:cNvSpPr/>
          <p:nvPr/>
        </p:nvSpPr>
        <p:spPr>
          <a:xfrm rot="5400000" flipH="1">
            <a:off x="1076364" y="5872423"/>
            <a:ext cx="1595121" cy="237275"/>
          </a:xfrm>
          <a:prstGeom prst="mathMinus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4" name="Picture 6" descr="C:\Users\mel-w\Desktop\160529456968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9920" y="3434080"/>
            <a:ext cx="2448559" cy="175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72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3D6B16ED-FC0A-42A7-9778-52160001384E}"/>
              </a:ext>
            </a:extLst>
          </p:cNvPr>
          <p:cNvSpPr/>
          <p:nvPr/>
        </p:nvSpPr>
        <p:spPr>
          <a:xfrm>
            <a:off x="405601" y="508000"/>
            <a:ext cx="7458240" cy="859747"/>
          </a:xfrm>
          <a:prstGeom prst="rect">
            <a:avLst/>
          </a:prstGeom>
          <a:solidFill>
            <a:schemeClr val="accent4"/>
          </a:solidFill>
          <a:ln>
            <a:solidFill>
              <a:srgbClr val="FFD9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Мы не разделяем детей на категории, для нас каждый малыш уникален!!!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343783E7-6DAA-4EF3-BEBE-FDA54E7BE0D4}"/>
              </a:ext>
            </a:extLst>
          </p:cNvPr>
          <p:cNvSpPr/>
          <p:nvPr/>
        </p:nvSpPr>
        <p:spPr>
          <a:xfrm>
            <a:off x="405601" y="117940"/>
            <a:ext cx="2313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Montserrat Black" panose="00000A00000000000000" pitchFamily="50" charset="-52"/>
              </a:rPr>
              <a:t> О ПРОЕКТЕ </a:t>
            </a:r>
            <a:endParaRPr lang="ru-RU" sz="2400" dirty="0"/>
          </a:p>
        </p:txBody>
      </p:sp>
      <p:sp>
        <p:nvSpPr>
          <p:cNvPr id="33" name="Content Placeholder 2">
            <a:extLst>
              <a:ext uri="{FF2B5EF4-FFF2-40B4-BE49-F238E27FC236}">
                <a16:creationId xmlns="" xmlns:a16="http://schemas.microsoft.com/office/drawing/2014/main" id="{E513C5C1-3E05-4C05-B967-F5BE7D56B246}"/>
              </a:ext>
            </a:extLst>
          </p:cNvPr>
          <p:cNvSpPr txBox="1">
            <a:spLocks/>
          </p:cNvSpPr>
          <p:nvPr/>
        </p:nvSpPr>
        <p:spPr>
          <a:xfrm rot="10800000">
            <a:off x="112061" y="2792222"/>
            <a:ext cx="4745151" cy="65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>
              <a:latin typeface="Montserrat" panose="00000500000000000000" pitchFamily="50" charset="-52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262783D8-0120-4A9F-95E1-FCEE7E0B436C}"/>
              </a:ext>
            </a:extLst>
          </p:cNvPr>
          <p:cNvSpPr/>
          <p:nvPr/>
        </p:nvSpPr>
        <p:spPr>
          <a:xfrm flipV="1">
            <a:off x="380300" y="1523992"/>
            <a:ext cx="6626990" cy="4792825"/>
          </a:xfrm>
          <a:prstGeom prst="rect">
            <a:avLst/>
          </a:prstGeom>
          <a:solidFill>
            <a:srgbClr val="FF954D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dirty="0" smtClean="0"/>
          </a:p>
          <a:p>
            <a:endParaRPr lang="ru-RU" sz="3200" dirty="0"/>
          </a:p>
          <a:p>
            <a:endParaRPr lang="ru-RU" sz="3200" dirty="0" smtClean="0"/>
          </a:p>
          <a:p>
            <a:endParaRPr lang="ru-RU" sz="3200" dirty="0"/>
          </a:p>
          <a:p>
            <a:endParaRPr lang="ru-RU" sz="3200" dirty="0" smtClean="0"/>
          </a:p>
          <a:p>
            <a:endParaRPr lang="ru-RU" sz="3200" dirty="0"/>
          </a:p>
          <a:p>
            <a:endParaRPr lang="ru-RU" sz="3200" dirty="0" smtClean="0"/>
          </a:p>
          <a:p>
            <a:endParaRPr lang="ru-RU" sz="3200" dirty="0"/>
          </a:p>
          <a:p>
            <a:endParaRPr lang="ru-RU" sz="3200" dirty="0"/>
          </a:p>
        </p:txBody>
      </p:sp>
      <p:sp>
        <p:nvSpPr>
          <p:cNvPr id="34" name="Content Placeholder 2">
            <a:extLst>
              <a:ext uri="{FF2B5EF4-FFF2-40B4-BE49-F238E27FC236}">
                <a16:creationId xmlns="" xmlns:a16="http://schemas.microsoft.com/office/drawing/2014/main" id="{F3E4627D-B703-46DC-AD60-9060BA9BE58F}"/>
              </a:ext>
            </a:extLst>
          </p:cNvPr>
          <p:cNvSpPr txBox="1">
            <a:spLocks/>
          </p:cNvSpPr>
          <p:nvPr/>
        </p:nvSpPr>
        <p:spPr>
          <a:xfrm>
            <a:off x="538680" y="1602219"/>
            <a:ext cx="6393965" cy="13929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b="1" dirty="0" smtClean="0">
                <a:solidFill>
                  <a:schemeClr val="bg1"/>
                </a:solidFill>
                <a:latin typeface="Montserrat" panose="00000500000000000000" pitchFamily="50" charset="-52"/>
              </a:rPr>
              <a:t>МЫ В СОЦИАЛЬНЫХ СЕТЯХ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 smtClean="0">
                <a:solidFill>
                  <a:prstClr val="black"/>
                </a:solidFill>
              </a:rPr>
              <a:t>          www.multi-znaika.ru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 smtClean="0">
                <a:solidFill>
                  <a:prstClr val="black"/>
                </a:solidFill>
              </a:rPr>
              <a:t>     VK </a:t>
            </a:r>
            <a:r>
              <a:rPr lang="en-US" sz="3200" dirty="0" smtClean="0">
                <a:solidFill>
                  <a:prstClr val="black"/>
                </a:solidFill>
              </a:rPr>
              <a:t>@</a:t>
            </a:r>
            <a:r>
              <a:rPr lang="en-US" sz="3200" dirty="0" err="1" smtClean="0">
                <a:solidFill>
                  <a:prstClr val="black"/>
                </a:solidFill>
              </a:rPr>
              <a:t>znaika_centr</a:t>
            </a:r>
            <a:r>
              <a:rPr lang="ru-RU" sz="3200" dirty="0" smtClean="0">
                <a:solidFill>
                  <a:prstClr val="black"/>
                </a:solidFill>
              </a:rPr>
              <a:t>    </a:t>
            </a:r>
            <a:endParaRPr lang="ru-RU" sz="32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     </a:t>
            </a:r>
            <a:r>
              <a:rPr lang="ru-RU" sz="2400" b="1" dirty="0" smtClean="0">
                <a:solidFill>
                  <a:schemeClr val="bg1"/>
                </a:solidFill>
              </a:rPr>
              <a:t> ПОСЛЕДНИЕ ПУБЛИКАЦИИ О НАС</a:t>
            </a:r>
            <a:endParaRPr lang="ru-RU" sz="2400" b="1" dirty="0">
              <a:solidFill>
                <a:schemeClr val="bg1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3200" b="1" dirty="0">
              <a:solidFill>
                <a:prstClr val="black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b="1" dirty="0" smtClean="0">
                <a:solidFill>
                  <a:schemeClr val="bg1"/>
                </a:solidFill>
                <a:latin typeface="Montserrat" panose="00000500000000000000" pitchFamily="50" charset="-52"/>
              </a:rPr>
              <a:t>  </a:t>
            </a:r>
            <a:endParaRPr lang="ru-RU" sz="1900" b="1" dirty="0">
              <a:solidFill>
                <a:schemeClr val="bg1"/>
              </a:solidFill>
              <a:latin typeface="Montserrat" panose="00000500000000000000" pitchFamily="50" charset="-52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15" y="1967126"/>
            <a:ext cx="509213" cy="509213"/>
          </a:xfrm>
          <a:prstGeom prst="rect">
            <a:avLst/>
          </a:prstGeom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5" b="13569"/>
          <a:stretch/>
        </p:blipFill>
        <p:spPr bwMode="auto">
          <a:xfrm>
            <a:off x="3156124" y="3450223"/>
            <a:ext cx="2064753" cy="3029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" t="4873" r="5758" b="27535"/>
          <a:stretch/>
        </p:blipFill>
        <p:spPr bwMode="auto">
          <a:xfrm rot="855576">
            <a:off x="8429016" y="2075060"/>
            <a:ext cx="2713192" cy="37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6" b="13661"/>
          <a:stretch/>
        </p:blipFill>
        <p:spPr bwMode="auto">
          <a:xfrm>
            <a:off x="5899135" y="2995127"/>
            <a:ext cx="2384763" cy="3338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320" y="110590"/>
            <a:ext cx="2026380" cy="20263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96241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ontent Placeholder 2">
            <a:extLst>
              <a:ext uri="{FF2B5EF4-FFF2-40B4-BE49-F238E27FC236}">
                <a16:creationId xmlns="" xmlns:a16="http://schemas.microsoft.com/office/drawing/2014/main" id="{EE6A9EAB-2112-41D3-9A49-E1FCD85C123F}"/>
              </a:ext>
            </a:extLst>
          </p:cNvPr>
          <p:cNvSpPr txBox="1">
            <a:spLocks/>
          </p:cNvSpPr>
          <p:nvPr/>
        </p:nvSpPr>
        <p:spPr>
          <a:xfrm>
            <a:off x="471142" y="5421823"/>
            <a:ext cx="2851264" cy="3408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400" b="1" dirty="0">
              <a:latin typeface="Montserrat" panose="020B0604020202020204" charset="-52"/>
            </a:endParaRPr>
          </a:p>
        </p:txBody>
      </p:sp>
      <p:sp>
        <p:nvSpPr>
          <p:cNvPr id="50" name="Content Placeholder 2">
            <a:extLst>
              <a:ext uri="{FF2B5EF4-FFF2-40B4-BE49-F238E27FC236}">
                <a16:creationId xmlns="" xmlns:a16="http://schemas.microsoft.com/office/drawing/2014/main" id="{EE6A9EAB-2112-41D3-9A49-E1FCD85C123F}"/>
              </a:ext>
            </a:extLst>
          </p:cNvPr>
          <p:cNvSpPr txBox="1">
            <a:spLocks/>
          </p:cNvSpPr>
          <p:nvPr/>
        </p:nvSpPr>
        <p:spPr>
          <a:xfrm>
            <a:off x="471142" y="4582660"/>
            <a:ext cx="2851264" cy="3408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400" b="1" dirty="0">
              <a:latin typeface="Montserrat" panose="020B0604020202020204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8335" y="113216"/>
            <a:ext cx="608692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Montserrat Black" panose="00000A00000000000000" pitchFamily="50" charset="-52"/>
              </a:rPr>
              <a:t>ПРИЗНАНИЕ И ВОВЛЕЧЕННОСТЬ</a:t>
            </a:r>
          </a:p>
          <a:p>
            <a:r>
              <a:rPr lang="ru-RU" sz="2400" b="1" dirty="0">
                <a:latin typeface="Montserrat Black" panose="00000A00000000000000" pitchFamily="50" charset="-52"/>
              </a:rPr>
              <a:t>(«</a:t>
            </a:r>
            <a:r>
              <a:rPr lang="ru-RU" sz="2400" b="1" dirty="0" smtClean="0">
                <a:latin typeface="Montserrat Black" panose="00000A00000000000000" pitchFamily="50" charset="-52"/>
              </a:rPr>
              <a:t>ДЕЙСТВУЮЩИЕ ЛИЦА») </a:t>
            </a:r>
          </a:p>
          <a:p>
            <a:r>
              <a:rPr lang="ru-RU" sz="2400" b="1" dirty="0" smtClean="0">
                <a:latin typeface="Montserrat Black" panose="00000A00000000000000" pitchFamily="50" charset="-52"/>
              </a:rPr>
              <a:t>КИЦРРДОДСК «</a:t>
            </a:r>
            <a:r>
              <a:rPr lang="ru-RU" sz="2400" b="1" dirty="0" err="1" smtClean="0">
                <a:latin typeface="Montserrat Black" panose="00000A00000000000000" pitchFamily="50" charset="-52"/>
              </a:rPr>
              <a:t>МУЛЬТИЗнайка</a:t>
            </a:r>
            <a:r>
              <a:rPr lang="ru-RU" sz="2400" b="1" dirty="0" smtClean="0">
                <a:latin typeface="Montserrat Black" panose="00000A00000000000000" pitchFamily="50" charset="-52"/>
              </a:rPr>
              <a:t>!»</a:t>
            </a:r>
            <a:endParaRPr lang="ru-RU" sz="2400" b="1" dirty="0">
              <a:latin typeface="Montserrat Black" panose="00000A00000000000000" pitchFamily="50" charset="-52"/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="" xmlns:a16="http://schemas.microsoft.com/office/drawing/2014/main" id="{EE6A9EAB-2112-41D3-9A49-E1FCD85C123F}"/>
              </a:ext>
            </a:extLst>
          </p:cNvPr>
          <p:cNvSpPr txBox="1">
            <a:spLocks/>
          </p:cNvSpPr>
          <p:nvPr/>
        </p:nvSpPr>
        <p:spPr>
          <a:xfrm>
            <a:off x="4280808" y="1388312"/>
            <a:ext cx="4012089" cy="511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100" b="1" dirty="0">
                <a:solidFill>
                  <a:schemeClr val="bg1"/>
                </a:solidFill>
                <a:latin typeface="Montserrat" panose="020B0604020202020204" charset="-52"/>
              </a:rPr>
              <a:t>Председателем Организационного комитета станет гражданин Российской Федерации, заместителем председателя –  иностранный гражданин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="" xmlns:a16="http://schemas.microsoft.com/office/drawing/2014/main" id="{BF36146E-0B4B-4853-AF59-9190C3EFA455}"/>
              </a:ext>
            </a:extLst>
          </p:cNvPr>
          <p:cNvSpPr/>
          <p:nvPr/>
        </p:nvSpPr>
        <p:spPr>
          <a:xfrm>
            <a:off x="372004" y="1463580"/>
            <a:ext cx="8185531" cy="463022"/>
          </a:xfrm>
          <a:prstGeom prst="rect">
            <a:avLst/>
          </a:prstGeom>
          <a:solidFill>
            <a:srgbClr val="FF954D"/>
          </a:solidFill>
          <a:ln>
            <a:solidFill>
              <a:srgbClr val="FEB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bg1"/>
                </a:solidFill>
                <a:latin typeface="Montserrat" panose="00000500000000000000" pitchFamily="2" charset="-52"/>
              </a:rPr>
              <a:t>БЛАГОПОЛУЧАТЕЛИ</a:t>
            </a:r>
            <a:r>
              <a:rPr lang="ru-RU" sz="16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: дети с особыми возможностями развития от 1 года до 8 лет, родители особенных малышей. </a:t>
            </a:r>
            <a:endParaRPr lang="ru-RU" sz="16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="" xmlns:a16="http://schemas.microsoft.com/office/drawing/2014/main" id="{A791CE06-99F6-4FBF-AEF0-326F8613DE67}"/>
              </a:ext>
            </a:extLst>
          </p:cNvPr>
          <p:cNvSpPr/>
          <p:nvPr/>
        </p:nvSpPr>
        <p:spPr>
          <a:xfrm>
            <a:off x="364660" y="2014187"/>
            <a:ext cx="8200220" cy="463022"/>
          </a:xfrm>
          <a:prstGeom prst="rect">
            <a:avLst/>
          </a:prstGeom>
          <a:solidFill>
            <a:srgbClr val="FF954D"/>
          </a:solidFill>
          <a:ln>
            <a:solidFill>
              <a:srgbClr val="FEB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bg1"/>
                </a:solidFill>
                <a:latin typeface="Montserrat" panose="00000500000000000000" pitchFamily="2" charset="-52"/>
              </a:rPr>
              <a:t>ВОЛОНТЁРЫ: </a:t>
            </a:r>
            <a:r>
              <a:rPr lang="ru-RU" sz="16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педагоги, психологи Центра (11 специалистов) и привлекаемые узкие специалисты-консультанты (10 человек)</a:t>
            </a:r>
            <a:endParaRPr lang="ru-RU" sz="16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="" xmlns:a16="http://schemas.microsoft.com/office/drawing/2014/main" id="{4494D68A-834C-44CD-B9CA-833FFDA9AEAB}"/>
              </a:ext>
            </a:extLst>
          </p:cNvPr>
          <p:cNvSpPr/>
          <p:nvPr/>
        </p:nvSpPr>
        <p:spPr>
          <a:xfrm>
            <a:off x="379349" y="2568268"/>
            <a:ext cx="8185531" cy="651829"/>
          </a:xfrm>
          <a:prstGeom prst="rect">
            <a:avLst/>
          </a:prstGeom>
          <a:solidFill>
            <a:srgbClr val="FF954D"/>
          </a:solidFill>
          <a:ln>
            <a:solidFill>
              <a:srgbClr val="FEB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ПАРТНЁРЫ:  Фонд поддержки социальных проектов, ДОУ и школы города, Ассоциация социальных предпринимателей Астраханской области</a:t>
            </a:r>
            <a:endParaRPr lang="ru-RU" sz="1633" dirty="0"/>
          </a:p>
        </p:txBody>
      </p:sp>
      <p:sp>
        <p:nvSpPr>
          <p:cNvPr id="63" name="Прямоугольник 62">
            <a:extLst>
              <a:ext uri="{FF2B5EF4-FFF2-40B4-BE49-F238E27FC236}">
                <a16:creationId xmlns="" xmlns:a16="http://schemas.microsoft.com/office/drawing/2014/main" id="{7E205661-626F-4B7D-B106-358D7850ADF7}"/>
              </a:ext>
            </a:extLst>
          </p:cNvPr>
          <p:cNvSpPr/>
          <p:nvPr/>
        </p:nvSpPr>
        <p:spPr>
          <a:xfrm>
            <a:off x="364660" y="3321698"/>
            <a:ext cx="8185531" cy="1260962"/>
          </a:xfrm>
          <a:prstGeom prst="rect">
            <a:avLst/>
          </a:prstGeom>
          <a:solidFill>
            <a:srgbClr val="FF954D"/>
          </a:solidFill>
          <a:ln>
            <a:solidFill>
              <a:srgbClr val="FEB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bg1"/>
                </a:solidFill>
                <a:latin typeface="Montserrat" panose="00000500000000000000" pitchFamily="2" charset="-52"/>
              </a:rPr>
              <a:t>ОРГАНЫ ВЛАСТИ: </a:t>
            </a:r>
            <a:endParaRPr lang="ru-RU" sz="1600" b="1" dirty="0" smtClean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r>
              <a:rPr lang="ru-RU" sz="14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Министерство экономического развития Астраханской области</a:t>
            </a:r>
          </a:p>
          <a:p>
            <a:r>
              <a:rPr lang="ru-RU" sz="1400" b="1" i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Астраханский Центр «Мой бизнес»</a:t>
            </a:r>
          </a:p>
          <a:p>
            <a:r>
              <a:rPr lang="ru-RU" sz="1400" b="1" i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Центр инноваций социальной сферы Астраханской области</a:t>
            </a:r>
          </a:p>
          <a:p>
            <a:r>
              <a:rPr lang="ru-RU" sz="1400" b="1" i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Ассоциация социальных предпринимателей АО</a:t>
            </a:r>
          </a:p>
          <a:p>
            <a:r>
              <a:rPr lang="ru-RU" sz="1400" b="1" i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Ресурсный Центр волонтеров АО</a:t>
            </a:r>
            <a:endParaRPr lang="ru-RU" sz="1400" b="1" i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64" name="Прямоугольник 63">
            <a:extLst>
              <a:ext uri="{FF2B5EF4-FFF2-40B4-BE49-F238E27FC236}">
                <a16:creationId xmlns="" xmlns:a16="http://schemas.microsoft.com/office/drawing/2014/main" id="{2C571A9D-FABE-4C67-BD9D-AD1B988AAB5A}"/>
              </a:ext>
            </a:extLst>
          </p:cNvPr>
          <p:cNvSpPr/>
          <p:nvPr/>
        </p:nvSpPr>
        <p:spPr>
          <a:xfrm>
            <a:off x="379349" y="4747131"/>
            <a:ext cx="8185531" cy="409218"/>
          </a:xfrm>
          <a:prstGeom prst="rect">
            <a:avLst/>
          </a:prstGeom>
          <a:solidFill>
            <a:srgbClr val="FF954D"/>
          </a:solidFill>
          <a:ln>
            <a:solidFill>
              <a:srgbClr val="FEB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bg1"/>
                </a:solidFill>
                <a:latin typeface="Montserrat" panose="00000500000000000000" pitchFamily="2" charset="-52"/>
              </a:rPr>
              <a:t>МЕДИА: </a:t>
            </a:r>
            <a:r>
              <a:rPr lang="ru-RU" sz="1600" b="1" i="1" dirty="0" err="1" smtClean="0">
                <a:solidFill>
                  <a:schemeClr val="bg1"/>
                </a:solidFill>
                <a:latin typeface="Montserrat" panose="00000500000000000000" pitchFamily="2" charset="-52"/>
              </a:rPr>
              <a:t>блогеры</a:t>
            </a:r>
            <a:r>
              <a:rPr lang="ru-RU" sz="1600" b="1" i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 города Астрахани, ТРК «Астрахань24»</a:t>
            </a:r>
            <a:endParaRPr lang="ru-RU" sz="1600" b="1" i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="" xmlns:a16="http://schemas.microsoft.com/office/drawing/2014/main" id="{41094F04-FA32-4135-B2EA-C6FDC631AC1E}"/>
              </a:ext>
            </a:extLst>
          </p:cNvPr>
          <p:cNvSpPr/>
          <p:nvPr/>
        </p:nvSpPr>
        <p:spPr>
          <a:xfrm>
            <a:off x="379349" y="5276563"/>
            <a:ext cx="8215911" cy="1306287"/>
          </a:xfrm>
          <a:prstGeom prst="rect">
            <a:avLst/>
          </a:prstGeom>
          <a:solidFill>
            <a:srgbClr val="FF954D"/>
          </a:solidFill>
          <a:ln>
            <a:solidFill>
              <a:srgbClr val="FEB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МЫ</a:t>
            </a:r>
          </a:p>
          <a:p>
            <a:r>
              <a:rPr lang="ru-RU" sz="12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Лауреаты всероссийского конкурса «Лучший социальный проект года 2020» в сфере дополнительного образования детей.</a:t>
            </a:r>
          </a:p>
          <a:p>
            <a:r>
              <a:rPr lang="ru-RU" sz="12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Победители регионального этапа всероссийского конкурса «Молодой предприниматель России 2021», «Предприниматель года 2021»</a:t>
            </a:r>
          </a:p>
          <a:p>
            <a:r>
              <a:rPr lang="ru-RU" sz="12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Лауреаты премии в области устойчивого развития</a:t>
            </a:r>
            <a:r>
              <a:rPr lang="en-US" sz="12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 ESG RUSSIA AWARDS 2022</a:t>
            </a:r>
          </a:p>
          <a:p>
            <a:r>
              <a:rPr lang="ru-RU" sz="12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Финалисты акселератора инклюзивных проектов «Начни иначе 2022»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569C7A7D-FB9C-4294-9BD0-6E602A7FA818}"/>
              </a:ext>
            </a:extLst>
          </p:cNvPr>
          <p:cNvSpPr/>
          <p:nvPr/>
        </p:nvSpPr>
        <p:spPr>
          <a:xfrm>
            <a:off x="9825135" y="3741576"/>
            <a:ext cx="1895723" cy="19117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ОТО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smtClean="0">
                <a:solidFill>
                  <a:schemeClr val="tx1"/>
                </a:solidFill>
              </a:rPr>
              <a:t>РИСУНОК,ДРУГАЯ </a:t>
            </a:r>
            <a:r>
              <a:rPr lang="ru-RU" dirty="0">
                <a:solidFill>
                  <a:schemeClr val="tx1"/>
                </a:solidFill>
              </a:rPr>
              <a:t>ИЛЛЮСТРАЦИЯ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941" y="2669868"/>
            <a:ext cx="2877360" cy="4077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578" y="470440"/>
            <a:ext cx="1986280" cy="19862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991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>
            <a:extLst>
              <a:ext uri="{FF2B5EF4-FFF2-40B4-BE49-F238E27FC236}">
                <a16:creationId xmlns="" xmlns:a16="http://schemas.microsoft.com/office/drawing/2014/main" id="{EE6A9EAB-2112-41D3-9A49-E1FCD85C123F}"/>
              </a:ext>
            </a:extLst>
          </p:cNvPr>
          <p:cNvSpPr txBox="1">
            <a:spLocks/>
          </p:cNvSpPr>
          <p:nvPr/>
        </p:nvSpPr>
        <p:spPr>
          <a:xfrm>
            <a:off x="2817046" y="3406375"/>
            <a:ext cx="3171767" cy="3014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>
                <a:solidFill>
                  <a:schemeClr val="bg1"/>
                </a:solidFill>
                <a:latin typeface="Montserrat" panose="020B0604020202020204" charset="-52"/>
              </a:rPr>
              <a:t>ОПЕРАТОР</a:t>
            </a:r>
            <a:r>
              <a:rPr lang="en-US" sz="2000" b="1" dirty="0">
                <a:solidFill>
                  <a:schemeClr val="bg1"/>
                </a:solidFill>
                <a:latin typeface="Montserrat" panose="020B0604020202020204" charset="-52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Montserrat" panose="020B0604020202020204" charset="-52"/>
              </a:rPr>
              <a:t>ПРЕМИИ</a:t>
            </a:r>
          </a:p>
        </p:txBody>
      </p:sp>
      <p:sp>
        <p:nvSpPr>
          <p:cNvPr id="43" name="Content Placeholder 2">
            <a:extLst>
              <a:ext uri="{FF2B5EF4-FFF2-40B4-BE49-F238E27FC236}">
                <a16:creationId xmlns="" xmlns:a16="http://schemas.microsoft.com/office/drawing/2014/main" id="{EE6A9EAB-2112-41D3-9A49-E1FCD85C123F}"/>
              </a:ext>
            </a:extLst>
          </p:cNvPr>
          <p:cNvSpPr txBox="1">
            <a:spLocks/>
          </p:cNvSpPr>
          <p:nvPr/>
        </p:nvSpPr>
        <p:spPr>
          <a:xfrm>
            <a:off x="674342" y="5442143"/>
            <a:ext cx="2851264" cy="3408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400" b="1" dirty="0">
              <a:latin typeface="Montserrat" panose="020B0604020202020204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543" y="519431"/>
            <a:ext cx="79368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Montserrat Black" panose="00000A00000000000000" pitchFamily="50" charset="-52"/>
              </a:rPr>
              <a:t>БУДУЩЕЕ ПРОЕКТА </a:t>
            </a:r>
            <a:r>
              <a:rPr lang="ru-RU" sz="2400" b="1" dirty="0" smtClean="0">
                <a:latin typeface="Montserrat Black" panose="00000A00000000000000" pitchFamily="50" charset="-52"/>
              </a:rPr>
              <a:t>(наши планы развития на 2022-2023 годы)</a:t>
            </a:r>
            <a:endParaRPr lang="ru-RU" sz="2400" b="1" dirty="0">
              <a:latin typeface="Montserrat Black" panose="00000A00000000000000" pitchFamily="50" charset="-52"/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="" xmlns:a16="http://schemas.microsoft.com/office/drawing/2014/main" id="{EE6A9EAB-2112-41D3-9A49-E1FCD85C123F}"/>
              </a:ext>
            </a:extLst>
          </p:cNvPr>
          <p:cNvSpPr txBox="1">
            <a:spLocks/>
          </p:cNvSpPr>
          <p:nvPr/>
        </p:nvSpPr>
        <p:spPr>
          <a:xfrm>
            <a:off x="4311289" y="1602854"/>
            <a:ext cx="4012089" cy="511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100" b="1" dirty="0">
                <a:solidFill>
                  <a:schemeClr val="bg1"/>
                </a:solidFill>
                <a:latin typeface="Montserrat" panose="020B0604020202020204" charset="-52"/>
              </a:rPr>
              <a:t>Председателем Организационного комитета станет гражданин Российской Федерации, заместителем председателя –  иностранный гражданин</a:t>
            </a:r>
          </a:p>
        </p:txBody>
      </p:sp>
      <p:sp>
        <p:nvSpPr>
          <p:cNvPr id="72" name="Прямоугольник 71">
            <a:extLst>
              <a:ext uri="{FF2B5EF4-FFF2-40B4-BE49-F238E27FC236}">
                <a16:creationId xmlns="" xmlns:a16="http://schemas.microsoft.com/office/drawing/2014/main" id="{78BEF73C-83D6-4A1D-B59D-14D2E50F48AB}"/>
              </a:ext>
            </a:extLst>
          </p:cNvPr>
          <p:cNvSpPr/>
          <p:nvPr/>
        </p:nvSpPr>
        <p:spPr>
          <a:xfrm>
            <a:off x="221691" y="1642776"/>
            <a:ext cx="1972869" cy="1019143"/>
          </a:xfrm>
          <a:prstGeom prst="rect">
            <a:avLst/>
          </a:prstGeom>
          <a:solidFill>
            <a:srgbClr val="FEB859"/>
          </a:solidFill>
          <a:ln>
            <a:solidFill>
              <a:srgbClr val="FEB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bg1"/>
                </a:solidFill>
                <a:latin typeface="Montserrat" panose="00000500000000000000" pitchFamily="2" charset="-52"/>
              </a:rPr>
              <a:t>ПЛАНЫ И ПЕРСПЕКТИВЫ:</a:t>
            </a:r>
          </a:p>
        </p:txBody>
      </p:sp>
      <p:sp>
        <p:nvSpPr>
          <p:cNvPr id="74" name="Прямоугольник 73">
            <a:extLst>
              <a:ext uri="{FF2B5EF4-FFF2-40B4-BE49-F238E27FC236}">
                <a16:creationId xmlns="" xmlns:a16="http://schemas.microsoft.com/office/drawing/2014/main" id="{F6D0B0B3-A6D8-474F-A1C6-C9C4A5101718}"/>
              </a:ext>
            </a:extLst>
          </p:cNvPr>
          <p:cNvSpPr/>
          <p:nvPr/>
        </p:nvSpPr>
        <p:spPr>
          <a:xfrm>
            <a:off x="259873" y="4375258"/>
            <a:ext cx="3296613" cy="725112"/>
          </a:xfrm>
          <a:prstGeom prst="rect">
            <a:avLst/>
          </a:prstGeom>
          <a:solidFill>
            <a:srgbClr val="FEB859"/>
          </a:solidFill>
          <a:ln>
            <a:solidFill>
              <a:srgbClr val="FEB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1"/>
                </a:solidFill>
                <a:latin typeface="Montserrat" panose="00000500000000000000" pitchFamily="2" charset="-52"/>
              </a:rPr>
              <a:t>РЕСУРСЫ, в т.ч. волонтёры:</a:t>
            </a:r>
          </a:p>
        </p:txBody>
      </p:sp>
      <p:sp>
        <p:nvSpPr>
          <p:cNvPr id="82" name="Прямоугольник 81">
            <a:extLst>
              <a:ext uri="{FF2B5EF4-FFF2-40B4-BE49-F238E27FC236}">
                <a16:creationId xmlns="" xmlns:a16="http://schemas.microsoft.com/office/drawing/2014/main" id="{F6BFE0DF-12A4-4584-AFBA-F220A9A4F84F}"/>
              </a:ext>
            </a:extLst>
          </p:cNvPr>
          <p:cNvSpPr/>
          <p:nvPr/>
        </p:nvSpPr>
        <p:spPr>
          <a:xfrm>
            <a:off x="259873" y="5280107"/>
            <a:ext cx="2167352" cy="1005817"/>
          </a:xfrm>
          <a:prstGeom prst="rect">
            <a:avLst/>
          </a:prstGeom>
          <a:solidFill>
            <a:srgbClr val="FEB859"/>
          </a:solidFill>
          <a:ln>
            <a:solidFill>
              <a:srgbClr val="FEB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bg1"/>
                </a:solidFill>
                <a:latin typeface="Montserrat" panose="00000500000000000000" pitchFamily="2" charset="-52"/>
              </a:rPr>
              <a:t>ВОЗДЕЙСТВИЕ ПРОЕКТА: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78BEF73C-83D6-4A1D-B59D-14D2E50F48AB}"/>
              </a:ext>
            </a:extLst>
          </p:cNvPr>
          <p:cNvSpPr/>
          <p:nvPr/>
        </p:nvSpPr>
        <p:spPr>
          <a:xfrm>
            <a:off x="2915921" y="1350429"/>
            <a:ext cx="9073916" cy="28762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bg1"/>
                </a:solidFill>
                <a:latin typeface="Montserrat" panose="00000500000000000000" pitchFamily="2" charset="-52"/>
              </a:rPr>
              <a:t> </a:t>
            </a:r>
            <a:endParaRPr lang="ru-RU" sz="1400" b="1" dirty="0" smtClean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endParaRPr lang="ru-RU" sz="1400" b="1" dirty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endParaRPr lang="ru-RU" sz="1400" b="1" dirty="0" smtClean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r>
              <a:rPr lang="ru-RU" sz="14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1. Увеличение количества детей с особыми возможностями развития, занимающихся по программам Центра  в 2023 году за счет увеличения количества инклюзивных групп и площади арендуемых помещений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2. </a:t>
            </a:r>
            <a:r>
              <a:rPr lang="ru-RU" sz="1400" b="1" dirty="0">
                <a:solidFill>
                  <a:schemeClr val="bg1"/>
                </a:solidFill>
                <a:latin typeface="Montserrat" panose="00000500000000000000" pitchFamily="2" charset="-52"/>
              </a:rPr>
              <a:t>П</a:t>
            </a:r>
            <a:r>
              <a:rPr lang="ru-RU" sz="14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родвижение нашего проекта в другие регионы страны путем трансляции опыта, упаковки Инклюзивного Центра во франшизу и её продвижения в 2023 - 2024 году , создание НКО и привлечение финансирования для  развития  всех особенных детей на бюджетной  основе.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3. </a:t>
            </a:r>
            <a:r>
              <a:rPr lang="ru-RU" sz="1400" b="1" dirty="0">
                <a:solidFill>
                  <a:schemeClr val="bg1"/>
                </a:solidFill>
                <a:latin typeface="Montserrat" panose="00000500000000000000" pitchFamily="2" charset="-52"/>
              </a:rPr>
              <a:t>Р</a:t>
            </a:r>
            <a:r>
              <a:rPr lang="ru-RU" sz="14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азвитие инклюзивных программ в дошкольном и дополнительном образовании детей  от 1 года путем организации курсов, конференций для педагогов  регионов России и реализации авторских программ инклюзивного образования для детей от 1 года.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4. Освещение в обществе проблемы изолированности особенных малышей в раннем возрасте от обычных сверстников путем организации сотрудничества с органами власти, проведения серии мероприятий для детей  «Мы друзья». (2023-2024)</a:t>
            </a:r>
          </a:p>
          <a:p>
            <a:endParaRPr lang="ru-RU" sz="1400" b="1" dirty="0" smtClean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endParaRPr lang="ru-RU" sz="1400" b="1" dirty="0" smtClean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r>
              <a:rPr lang="ru-RU" sz="14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 </a:t>
            </a:r>
            <a:endParaRPr lang="ru-RU" sz="14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F6D0B0B3-A6D8-474F-A1C6-C9C4A5101718}"/>
              </a:ext>
            </a:extLst>
          </p:cNvPr>
          <p:cNvSpPr/>
          <p:nvPr/>
        </p:nvSpPr>
        <p:spPr>
          <a:xfrm>
            <a:off x="4331797" y="4344836"/>
            <a:ext cx="7601375" cy="78595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Увеличим в 2023 , 2024 году: количество волонтеров проекта до 50 человек, </a:t>
            </a:r>
          </a:p>
          <a:p>
            <a:r>
              <a:rPr lang="ru-RU" sz="12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финансирование проекта на открытие нового филиала из собственных средств  - 2500000 рублей</a:t>
            </a:r>
            <a:endParaRPr lang="ru-RU" sz="12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F6BFE0DF-12A4-4584-AFBA-F220A9A4F84F}"/>
              </a:ext>
            </a:extLst>
          </p:cNvPr>
          <p:cNvSpPr/>
          <p:nvPr/>
        </p:nvSpPr>
        <p:spPr>
          <a:xfrm>
            <a:off x="3275635" y="5243332"/>
            <a:ext cx="8728669" cy="118870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Более 100 особенных детей в нашем Центре и более 1000 в онлайн формате по России к 2023 году ежегодно смогут частично или полностью ликвидировать задержки психического развития , адаптироваться с в социуме, находить друзей и меть возможность обучаться в обычных школах по достижении 7 лет. Более 1100 семей смогут позитивно смотреть в будущее своих детей, а семьи с обычными детьми станут воспринимать нормой жизни совместное образование и развитие своих детей и детей с особыми возможностями развития.  </a:t>
            </a:r>
            <a:endParaRPr lang="ru-RU" sz="12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2358831" y="1964546"/>
            <a:ext cx="452927" cy="299103"/>
          </a:xfrm>
          <a:prstGeom prst="rightArrow">
            <a:avLst/>
          </a:prstGeom>
          <a:solidFill>
            <a:srgbClr val="FEB859"/>
          </a:solidFill>
          <a:ln>
            <a:solidFill>
              <a:srgbClr val="FEB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3756762" y="4438711"/>
            <a:ext cx="452927" cy="299103"/>
          </a:xfrm>
          <a:prstGeom prst="rightArrow">
            <a:avLst/>
          </a:prstGeom>
          <a:solidFill>
            <a:srgbClr val="FEB859"/>
          </a:solidFill>
          <a:ln>
            <a:solidFill>
              <a:srgbClr val="FEB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2590582" y="5463027"/>
            <a:ext cx="452927" cy="299103"/>
          </a:xfrm>
          <a:prstGeom prst="rightArrow">
            <a:avLst/>
          </a:prstGeom>
          <a:solidFill>
            <a:srgbClr val="FEB859"/>
          </a:solidFill>
          <a:ln>
            <a:solidFill>
              <a:srgbClr val="FEB8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039" y="0"/>
            <a:ext cx="1382797" cy="13827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6205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80B9DE2A-924E-4B8C-8777-22A9ED614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580" y="2458883"/>
            <a:ext cx="10188900" cy="1523455"/>
          </a:xfrm>
        </p:spPr>
        <p:txBody>
          <a:bodyPr>
            <a:noAutofit/>
          </a:bodyPr>
          <a:lstStyle/>
          <a:p>
            <a:pPr algn="l"/>
            <a:r>
              <a:rPr lang="ru-RU" sz="4400" b="1" dirty="0">
                <a:solidFill>
                  <a:schemeClr val="bg1"/>
                </a:solidFill>
                <a:latin typeface="Montserrat" panose="00000500000000000000" pitchFamily="50" charset="-52"/>
              </a:rPr>
              <a:t>СПАСИБО ЗА ВНИМАНИЕ!</a:t>
            </a:r>
            <a:endParaRPr lang="ru-RU" sz="4400" dirty="0">
              <a:solidFill>
                <a:schemeClr val="bg1"/>
              </a:solidFill>
              <a:latin typeface="Montserrat" panose="00000500000000000000" pitchFamily="50" charset="-52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61EF269-3C5A-4EF7-8814-B8304E5E289E}"/>
              </a:ext>
            </a:extLst>
          </p:cNvPr>
          <p:cNvSpPr/>
          <p:nvPr/>
        </p:nvSpPr>
        <p:spPr>
          <a:xfrm>
            <a:off x="372225" y="5856618"/>
            <a:ext cx="11071535" cy="748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dirty="0">
                <a:solidFill>
                  <a:schemeClr val="bg1"/>
                </a:solidFill>
                <a:effectLst>
                  <a:glow rad="444500">
                    <a:srgbClr val="002060">
                      <a:alpha val="13000"/>
                    </a:srgbClr>
                  </a:glow>
                </a:effectLst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Контактные данные</a:t>
            </a:r>
            <a:r>
              <a:rPr lang="ru-RU" dirty="0" smtClean="0">
                <a:solidFill>
                  <a:schemeClr val="bg1"/>
                </a:solidFill>
                <a:effectLst>
                  <a:glow rad="444500">
                    <a:srgbClr val="002060">
                      <a:alpha val="13000"/>
                    </a:srgbClr>
                  </a:glow>
                </a:effectLst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: Арсенов Игорь Александрович</a:t>
            </a:r>
          </a:p>
          <a:p>
            <a:pPr>
              <a:spcAft>
                <a:spcPts val="800"/>
              </a:spcAft>
            </a:pPr>
            <a:r>
              <a:rPr lang="en-US" dirty="0">
                <a:solidFill>
                  <a:schemeClr val="bg1"/>
                </a:solidFill>
                <a:effectLst>
                  <a:glow rad="444500">
                    <a:srgbClr val="002060">
                      <a:alpha val="13000"/>
                    </a:srgbClr>
                  </a:glow>
                </a:effectLst>
                <a:latin typeface="Circe Bold" panose="020B06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https://vk.com/znaika_centr</a:t>
            </a:r>
            <a:endParaRPr lang="ru-RU" dirty="0">
              <a:solidFill>
                <a:schemeClr val="bg1"/>
              </a:solidFill>
              <a:effectLst>
                <a:glow rad="444500">
                  <a:srgbClr val="002060">
                    <a:alpha val="13000"/>
                  </a:srgbClr>
                </a:glow>
              </a:effectLst>
              <a:latin typeface="Circe Bold" panose="020B06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69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6071</TotalTime>
  <Words>788</Words>
  <Application>Microsoft Office PowerPoint</Application>
  <PresentationFormat>Произвольный</PresentationFormat>
  <Paragraphs>84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5" baseType="lpstr">
      <vt:lpstr>Arial</vt:lpstr>
      <vt:lpstr>Montserrat</vt:lpstr>
      <vt:lpstr>Times New Roman</vt:lpstr>
      <vt:lpstr>Calibri</vt:lpstr>
      <vt:lpstr>Circe ExtraBold</vt:lpstr>
      <vt:lpstr>Calibri Light</vt:lpstr>
      <vt:lpstr>Circe Bold</vt:lpstr>
      <vt:lpstr>Montserrat Black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Общероссийская акция #МЫВМЕСТЕ</dc:title>
  <dc:creator>Зоя Дурдина</dc:creator>
  <cp:lastModifiedBy>игорь арсенов</cp:lastModifiedBy>
  <cp:revision>272</cp:revision>
  <dcterms:created xsi:type="dcterms:W3CDTF">2020-03-24T07:41:27Z</dcterms:created>
  <dcterms:modified xsi:type="dcterms:W3CDTF">2024-03-19T19:43:02Z</dcterms:modified>
</cp:coreProperties>
</file>