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5"/>
  </p:notesMasterIdLst>
  <p:sldIdLst>
    <p:sldId id="621" r:id="rId2"/>
    <p:sldId id="624" r:id="rId3"/>
    <p:sldId id="644" r:id="rId4"/>
    <p:sldId id="625" r:id="rId5"/>
    <p:sldId id="626" r:id="rId6"/>
    <p:sldId id="627" r:id="rId7"/>
    <p:sldId id="628" r:id="rId8"/>
    <p:sldId id="629" r:id="rId9"/>
    <p:sldId id="630" r:id="rId10"/>
    <p:sldId id="631" r:id="rId11"/>
    <p:sldId id="632" r:id="rId12"/>
    <p:sldId id="634" r:id="rId13"/>
    <p:sldId id="635" r:id="rId14"/>
    <p:sldId id="646" r:id="rId15"/>
    <p:sldId id="643" r:id="rId16"/>
    <p:sldId id="637" r:id="rId17"/>
    <p:sldId id="638" r:id="rId18"/>
    <p:sldId id="636" r:id="rId19"/>
    <p:sldId id="640" r:id="rId20"/>
    <p:sldId id="639" r:id="rId21"/>
    <p:sldId id="642" r:id="rId22"/>
    <p:sldId id="641" r:id="rId23"/>
    <p:sldId id="647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4C78C"/>
    <a:srgbClr val="078877"/>
    <a:srgbClr val="E5C78C"/>
    <a:srgbClr val="056759"/>
    <a:srgbClr val="078876"/>
    <a:srgbClr val="055F52"/>
    <a:srgbClr val="056457"/>
    <a:srgbClr val="056356"/>
    <a:srgbClr val="044D43"/>
    <a:srgbClr val="044C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98" autoAdjust="0"/>
    <p:restoredTop sz="94707" autoAdjust="0"/>
  </p:normalViewPr>
  <p:slideViewPr>
    <p:cSldViewPr snapToGrid="0">
      <p:cViewPr varScale="1">
        <p:scale>
          <a:sx n="115" d="100"/>
          <a:sy n="115" d="100"/>
        </p:scale>
        <p:origin x="49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216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6CD899-8938-4071-A680-D22F2B2624C4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D4671F-F9D5-4E7E-B2F0-CCE092B0FE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957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02431-33EE-4F4C-B9BD-A39BD65F7E74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86A1-C637-472D-A6D5-230452A29FF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7933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02431-33EE-4F4C-B9BD-A39BD65F7E74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86A1-C637-472D-A6D5-230452A29F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574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02431-33EE-4F4C-B9BD-A39BD65F7E74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86A1-C637-472D-A6D5-230452A29F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132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02431-33EE-4F4C-B9BD-A39BD65F7E74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86A1-C637-472D-A6D5-230452A29F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14494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02431-33EE-4F4C-B9BD-A39BD65F7E74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86A1-C637-472D-A6D5-230452A29F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8252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02431-33EE-4F4C-B9BD-A39BD65F7E74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86A1-C637-472D-A6D5-230452A29F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450108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02431-33EE-4F4C-B9BD-A39BD65F7E74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86A1-C637-472D-A6D5-230452A29F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7303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02431-33EE-4F4C-B9BD-A39BD65F7E74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86A1-C637-472D-A6D5-230452A29F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233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02431-33EE-4F4C-B9BD-A39BD65F7E74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86A1-C637-472D-A6D5-230452A29F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015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02431-33EE-4F4C-B9BD-A39BD65F7E74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86A1-C637-472D-A6D5-230452A29F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820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02431-33EE-4F4C-B9BD-A39BD65F7E74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86A1-C637-472D-A6D5-230452A29F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984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02431-33EE-4F4C-B9BD-A39BD65F7E74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86A1-C637-472D-A6D5-230452A29F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581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02431-33EE-4F4C-B9BD-A39BD65F7E74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86A1-C637-472D-A6D5-230452A29F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080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02431-33EE-4F4C-B9BD-A39BD65F7E74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86A1-C637-472D-A6D5-230452A29F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495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2000">
                <a:solidFill>
                  <a:srgbClr val="E5C78C"/>
                </a:solidFill>
              </a:defRPr>
            </a:lvl1pPr>
          </a:lstStyle>
          <a:p>
            <a:r>
              <a:rPr lang="ru-RU" dirty="0"/>
              <a:t>2020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71950A9-174F-44E4-87BE-A8030A0723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41"/>
          <a:stretch/>
        </p:blipFill>
        <p:spPr>
          <a:xfrm>
            <a:off x="286055" y="299800"/>
            <a:ext cx="1213193" cy="1180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631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02431-33EE-4F4C-B9BD-A39BD65F7E74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86A1-C637-472D-A6D5-230452A29F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403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02431-33EE-4F4C-B9BD-A39BD65F7E74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86A1-C637-472D-A6D5-230452A29F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648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56457"/>
            </a:gs>
            <a:gs pos="51000">
              <a:srgbClr val="078876">
                <a:lumMod val="100000"/>
              </a:srgbClr>
            </a:gs>
            <a:gs pos="100000">
              <a:srgbClr val="056356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0902431-33EE-4F4C-B9BD-A39BD65F7E74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25F86A1-C637-472D-A6D5-230452A29F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5535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6D54874D-7ADF-4C50-88AE-A7580EE152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8512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619375" y="2423687"/>
            <a:ext cx="909921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 smtClean="0">
                <a:latin typeface="Austin Cyr Bold" panose="02020803070702030403" pitchFamily="18" charset="-52"/>
              </a:rPr>
              <a:t>Роль </a:t>
            </a:r>
            <a:r>
              <a:rPr lang="ru-RU" sz="3200" b="1" dirty="0" err="1" smtClean="0">
                <a:latin typeface="Austin Cyr Bold" panose="02020803070702030403" pitchFamily="18" charset="-52"/>
              </a:rPr>
              <a:t>волонтерства</a:t>
            </a:r>
            <a:r>
              <a:rPr lang="ru-RU" sz="3200" b="1" dirty="0" smtClean="0">
                <a:latin typeface="Austin Cyr Bold" panose="02020803070702030403" pitchFamily="18" charset="-52"/>
              </a:rPr>
              <a:t> в здравоохранении региона</a:t>
            </a:r>
            <a:br>
              <a:rPr lang="ru-RU" sz="3200" b="1" dirty="0" smtClean="0">
                <a:latin typeface="Austin Cyr Bold" panose="02020803070702030403" pitchFamily="18" charset="-52"/>
              </a:rPr>
            </a:br>
            <a:r>
              <a:rPr lang="ru-RU" sz="3200" b="1" dirty="0" smtClean="0">
                <a:latin typeface="Austin Cyr Bold" panose="02020803070702030403" pitchFamily="18" charset="-52"/>
              </a:rPr>
              <a:t> и развитие гражданского воспитания на примере кейса Волгоградского государственного медицинского университета</a:t>
            </a:r>
            <a:endParaRPr lang="ru-RU" sz="3200" b="1" dirty="0">
              <a:latin typeface="Austin Cyr Bold" panose="02020803070702030403" pitchFamily="18" charset="-52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971950A9-174F-44E4-87BE-A8030A0723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18899" y="527566"/>
            <a:ext cx="3599695" cy="136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88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109589" y="628634"/>
            <a:ext cx="4693333" cy="523220"/>
          </a:xfrm>
          <a:prstGeom prst="rect">
            <a:avLst/>
          </a:prstGeom>
          <a:solidFill>
            <a:srgbClr val="078877"/>
          </a:solidFill>
        </p:spPr>
        <p:txBody>
          <a:bodyPr wrap="square" rtlCol="0" anchor="ctr">
            <a:spAutoFit/>
          </a:bodyPr>
          <a:lstStyle>
            <a:defPPr>
              <a:defRPr lang="ru-RU"/>
            </a:defPPr>
            <a:lvl1pPr>
              <a:defRPr sz="2800">
                <a:solidFill>
                  <a:srgbClr val="E5C78C"/>
                </a:solidFill>
              </a:defRPr>
            </a:lvl1pPr>
          </a:lstStyle>
          <a:p>
            <a:pPr marL="360000"/>
            <a:r>
              <a:rPr lang="ru-RU" dirty="0"/>
              <a:t>Волонтеры-медики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71950A9-174F-44E4-87BE-A8030A0723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41"/>
          <a:stretch/>
        </p:blipFill>
        <p:spPr>
          <a:xfrm>
            <a:off x="286055" y="299800"/>
            <a:ext cx="1213193" cy="1180891"/>
          </a:xfrm>
          <a:prstGeom prst="rect">
            <a:avLst/>
          </a:prstGeom>
        </p:spPr>
      </p:pic>
      <p:sp>
        <p:nvSpPr>
          <p:cNvPr id="10" name="Скругленный прямоугольник 7">
            <a:extLst>
              <a:ext uri="{FF2B5EF4-FFF2-40B4-BE49-F238E27FC236}">
                <a16:creationId xmlns:a16="http://schemas.microsoft.com/office/drawing/2014/main" id="{19FA450B-1B15-4548-9C20-B9EC3D86FCF1}"/>
              </a:ext>
            </a:extLst>
          </p:cNvPr>
          <p:cNvSpPr/>
          <p:nvPr/>
        </p:nvSpPr>
        <p:spPr>
          <a:xfrm>
            <a:off x="7222926" y="641076"/>
            <a:ext cx="4451753" cy="919401"/>
          </a:xfrm>
          <a:prstGeom prst="roundRect">
            <a:avLst/>
          </a:prstGeom>
          <a:solidFill>
            <a:srgbClr val="E5C78C"/>
          </a:solidFill>
          <a:ln>
            <a:solidFill>
              <a:srgbClr val="078877"/>
            </a:solidFill>
          </a:ln>
        </p:spPr>
        <p:txBody>
          <a:bodyPr wrap="square" rtlCol="0">
            <a:spAutoFit/>
          </a:bodyPr>
          <a:lstStyle/>
          <a:p>
            <a:pPr algn="ctr" fontAlgn="base"/>
            <a:r>
              <a:rPr lang="ru-RU" sz="2400" b="1" i="0" dirty="0">
                <a:solidFill>
                  <a:srgbClr val="078877"/>
                </a:solidFill>
                <a:effectLst/>
                <a:latin typeface="+mj-lt"/>
              </a:rPr>
              <a:t>Психологическая помощь населению</a:t>
            </a:r>
          </a:p>
        </p:txBody>
      </p:sp>
      <p:sp>
        <p:nvSpPr>
          <p:cNvPr id="11" name="Скругленный прямоугольник 7">
            <a:extLst>
              <a:ext uri="{FF2B5EF4-FFF2-40B4-BE49-F238E27FC236}">
                <a16:creationId xmlns:a16="http://schemas.microsoft.com/office/drawing/2014/main" id="{0393C576-6EDD-43A9-A1CA-78BC8372EEA1}"/>
              </a:ext>
            </a:extLst>
          </p:cNvPr>
          <p:cNvSpPr/>
          <p:nvPr/>
        </p:nvSpPr>
        <p:spPr>
          <a:xfrm>
            <a:off x="7222925" y="2164077"/>
            <a:ext cx="4655962" cy="3200876"/>
          </a:xfrm>
          <a:prstGeom prst="roundRect">
            <a:avLst/>
          </a:prstGeom>
          <a:solidFill>
            <a:srgbClr val="E5C78C"/>
          </a:solidFill>
          <a:ln>
            <a:solidFill>
              <a:srgbClr val="078877"/>
            </a:solidFill>
          </a:ln>
        </p:spPr>
        <p:txBody>
          <a:bodyPr wrap="square" rtlCol="0">
            <a:spAutoFit/>
          </a:bodyPr>
          <a:lstStyle/>
          <a:p>
            <a:pPr algn="ctr" fontAlgn="base"/>
            <a:r>
              <a:rPr lang="ru-RU" sz="1400" b="0" i="0" dirty="0">
                <a:solidFill>
                  <a:srgbClr val="078877"/>
                </a:solidFill>
                <a:effectLst/>
                <a:latin typeface="+mj-lt"/>
              </a:rPr>
              <a:t>Волонтеры-психологи оказывают безвозмездную психологическую помощь</a:t>
            </a:r>
            <a:r>
              <a:rPr lang="en-US" sz="1400" b="0" i="0" dirty="0">
                <a:solidFill>
                  <a:srgbClr val="078877"/>
                </a:solidFill>
                <a:effectLst/>
                <a:latin typeface="+mj-lt"/>
              </a:rPr>
              <a:t> </a:t>
            </a:r>
            <a:r>
              <a:rPr lang="ru-RU" sz="1400" b="0" i="0" dirty="0">
                <a:solidFill>
                  <a:srgbClr val="078877"/>
                </a:solidFill>
                <a:effectLst/>
                <a:latin typeface="+mj-lt"/>
              </a:rPr>
              <a:t>населению. </a:t>
            </a:r>
            <a:endParaRPr lang="en-US" sz="1400" b="0" i="0" dirty="0">
              <a:solidFill>
                <a:srgbClr val="078877"/>
              </a:solidFill>
              <a:effectLst/>
              <a:latin typeface="+mj-lt"/>
            </a:endParaRPr>
          </a:p>
          <a:p>
            <a:pPr algn="ctr" fontAlgn="base"/>
            <a:r>
              <a:rPr lang="ru-RU" sz="1400" b="0" i="0" dirty="0">
                <a:solidFill>
                  <a:srgbClr val="078877"/>
                </a:solidFill>
                <a:effectLst/>
                <a:latin typeface="+mj-lt"/>
              </a:rPr>
              <a:t>Направление начало свою деятельность в рамках акции #МыВместе в середине марта 2020 года во время пандемии коронавируса. С середины марта </a:t>
            </a:r>
            <a:r>
              <a:rPr lang="ru-RU" sz="1400" b="1" i="0" dirty="0">
                <a:solidFill>
                  <a:srgbClr val="078877"/>
                </a:solidFill>
                <a:effectLst/>
                <a:latin typeface="+mj-lt"/>
              </a:rPr>
              <a:t>230 000</a:t>
            </a:r>
            <a:r>
              <a:rPr lang="ru-RU" sz="1400" b="0" i="0" dirty="0">
                <a:solidFill>
                  <a:srgbClr val="078877"/>
                </a:solidFill>
                <a:effectLst/>
                <a:latin typeface="+mj-lt"/>
              </a:rPr>
              <a:t> человек получили консультации от волонтеров-психологов. Около </a:t>
            </a:r>
            <a:r>
              <a:rPr lang="ru-RU" sz="1400" b="1" i="0" dirty="0">
                <a:solidFill>
                  <a:srgbClr val="078877"/>
                </a:solidFill>
                <a:effectLst/>
                <a:latin typeface="+mj-lt"/>
              </a:rPr>
              <a:t>8 000</a:t>
            </a:r>
            <a:r>
              <a:rPr lang="ru-RU" sz="1400" b="0" i="0" dirty="0">
                <a:solidFill>
                  <a:srgbClr val="078877"/>
                </a:solidFill>
                <a:effectLst/>
                <a:latin typeface="+mj-lt"/>
              </a:rPr>
              <a:t> профессионалов оставили заявки на оказание волонтерской помощи. Сформированное волонтерское сообщество психологов постоянно преобразовывается и развивается с помощью Всероссийского общественного движения «Волонтеры-медики».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3F47559C-BFE8-4FCC-BA2A-5A6D8C4ED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3" y="2164077"/>
            <a:ext cx="5892974" cy="3925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AB5FE12E-C109-4F9C-9596-49154CBF2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951" y="4990790"/>
            <a:ext cx="1952323" cy="1783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254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109589" y="628634"/>
            <a:ext cx="4693333" cy="523220"/>
          </a:xfrm>
          <a:prstGeom prst="rect">
            <a:avLst/>
          </a:prstGeom>
          <a:solidFill>
            <a:srgbClr val="078877"/>
          </a:solidFill>
        </p:spPr>
        <p:txBody>
          <a:bodyPr wrap="square" rtlCol="0" anchor="ctr">
            <a:spAutoFit/>
          </a:bodyPr>
          <a:lstStyle>
            <a:defPPr>
              <a:defRPr lang="ru-RU"/>
            </a:defPPr>
            <a:lvl1pPr>
              <a:defRPr sz="2800">
                <a:solidFill>
                  <a:srgbClr val="E5C78C"/>
                </a:solidFill>
              </a:defRPr>
            </a:lvl1pPr>
          </a:lstStyle>
          <a:p>
            <a:pPr marL="360000"/>
            <a:r>
              <a:rPr lang="ru-RU" dirty="0"/>
              <a:t>Волонтеры-медики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71950A9-174F-44E4-87BE-A8030A0723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41"/>
          <a:stretch/>
        </p:blipFill>
        <p:spPr>
          <a:xfrm>
            <a:off x="286055" y="299800"/>
            <a:ext cx="1213193" cy="1180891"/>
          </a:xfrm>
          <a:prstGeom prst="rect">
            <a:avLst/>
          </a:prstGeom>
        </p:spPr>
      </p:pic>
      <p:sp>
        <p:nvSpPr>
          <p:cNvPr id="10" name="Скругленный прямоугольник 7">
            <a:extLst>
              <a:ext uri="{FF2B5EF4-FFF2-40B4-BE49-F238E27FC236}">
                <a16:creationId xmlns:a16="http://schemas.microsoft.com/office/drawing/2014/main" id="{19FA450B-1B15-4548-9C20-B9EC3D86FCF1}"/>
              </a:ext>
            </a:extLst>
          </p:cNvPr>
          <p:cNvSpPr/>
          <p:nvPr/>
        </p:nvSpPr>
        <p:spPr>
          <a:xfrm>
            <a:off x="7222926" y="641076"/>
            <a:ext cx="4451753" cy="919401"/>
          </a:xfrm>
          <a:prstGeom prst="roundRect">
            <a:avLst/>
          </a:prstGeom>
          <a:solidFill>
            <a:srgbClr val="E5C78C"/>
          </a:solidFill>
          <a:ln>
            <a:solidFill>
              <a:srgbClr val="078877"/>
            </a:solidFill>
          </a:ln>
        </p:spPr>
        <p:txBody>
          <a:bodyPr wrap="square" rtlCol="0">
            <a:spAutoFit/>
          </a:bodyPr>
          <a:lstStyle/>
          <a:p>
            <a:pPr algn="ctr" fontAlgn="base"/>
            <a:r>
              <a:rPr lang="ru-RU" sz="2400" b="1" i="0" dirty="0">
                <a:solidFill>
                  <a:srgbClr val="078877"/>
                </a:solidFill>
                <a:effectLst/>
                <a:latin typeface="+mj-lt"/>
              </a:rPr>
              <a:t>Программы для школьников</a:t>
            </a:r>
          </a:p>
        </p:txBody>
      </p:sp>
      <p:sp>
        <p:nvSpPr>
          <p:cNvPr id="11" name="Скругленный прямоугольник 7">
            <a:extLst>
              <a:ext uri="{FF2B5EF4-FFF2-40B4-BE49-F238E27FC236}">
                <a16:creationId xmlns:a16="http://schemas.microsoft.com/office/drawing/2014/main" id="{0393C576-6EDD-43A9-A1CA-78BC8372EEA1}"/>
              </a:ext>
            </a:extLst>
          </p:cNvPr>
          <p:cNvSpPr/>
          <p:nvPr/>
        </p:nvSpPr>
        <p:spPr>
          <a:xfrm>
            <a:off x="6700059" y="2009283"/>
            <a:ext cx="5336771" cy="3439239"/>
          </a:xfrm>
          <a:prstGeom prst="roundRect">
            <a:avLst/>
          </a:prstGeom>
          <a:solidFill>
            <a:srgbClr val="E5C78C"/>
          </a:solidFill>
          <a:ln>
            <a:solidFill>
              <a:srgbClr val="078877"/>
            </a:solidFill>
          </a:ln>
        </p:spPr>
        <p:txBody>
          <a:bodyPr wrap="square" rtlCol="0">
            <a:spAutoFit/>
          </a:bodyPr>
          <a:lstStyle/>
          <a:p>
            <a:pPr algn="ctr" fontAlgn="base"/>
            <a:r>
              <a:rPr lang="ru-RU" sz="1400" b="0" i="0" dirty="0">
                <a:solidFill>
                  <a:srgbClr val="078877"/>
                </a:solidFill>
                <a:effectLst/>
                <a:latin typeface="+mj-lt"/>
              </a:rPr>
              <a:t>Цель направления – дать школьникам объективное представление о системе здравоохранения и медицинских профессиях, подготовить подростков к волонтерской деятельности в медицине.</a:t>
            </a:r>
          </a:p>
          <a:p>
            <a:pPr algn="ctr" fontAlgn="base"/>
            <a:r>
              <a:rPr lang="ru-RU" sz="1400" b="0" i="0" dirty="0">
                <a:solidFill>
                  <a:srgbClr val="078877"/>
                </a:solidFill>
                <a:effectLst/>
                <a:latin typeface="+mj-lt"/>
              </a:rPr>
              <a:t>Юные волонтеры-медики занимаются пропагандой здорового образа жизни и рассказывают о вреде пагубных привычек сверстникам в своем образовательном учреждении, а после прохождения программы профориентации помогают медперсоналу в больницах и поликлиниках.</a:t>
            </a:r>
          </a:p>
          <a:p>
            <a:pPr algn="ctr" fontAlgn="base"/>
            <a:r>
              <a:rPr lang="ru-RU" sz="1400" b="0" i="0" dirty="0">
                <a:solidFill>
                  <a:srgbClr val="078877"/>
                </a:solidFill>
                <a:effectLst/>
                <a:latin typeface="+mj-lt"/>
              </a:rPr>
              <a:t>Программа профориентации нацелена на содействие осознанному выбору школьниками своей будущей профессии в области здравоохранения и вовлечение их в добровольческую деятельность.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881BC94-F8FC-4474-9304-1D52097271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748" y="2009283"/>
            <a:ext cx="5559586" cy="4220083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AB5FE12E-C109-4F9C-9596-49154CBF2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951" y="4990790"/>
            <a:ext cx="1952323" cy="1783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162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109589" y="628634"/>
            <a:ext cx="4693333" cy="523220"/>
          </a:xfrm>
          <a:prstGeom prst="rect">
            <a:avLst/>
          </a:prstGeom>
          <a:solidFill>
            <a:srgbClr val="078877"/>
          </a:solidFill>
        </p:spPr>
        <p:txBody>
          <a:bodyPr wrap="square" rtlCol="0" anchor="ctr">
            <a:spAutoFit/>
          </a:bodyPr>
          <a:lstStyle>
            <a:defPPr>
              <a:defRPr lang="ru-RU"/>
            </a:defPPr>
            <a:lvl1pPr>
              <a:defRPr sz="2800">
                <a:solidFill>
                  <a:srgbClr val="E5C78C"/>
                </a:solidFill>
              </a:defRPr>
            </a:lvl1pPr>
          </a:lstStyle>
          <a:p>
            <a:pPr marL="360000"/>
            <a:r>
              <a:rPr lang="ru-RU" dirty="0"/>
              <a:t>Волонтеры-медики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71950A9-174F-44E4-87BE-A8030A0723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41"/>
          <a:stretch/>
        </p:blipFill>
        <p:spPr>
          <a:xfrm>
            <a:off x="286055" y="299800"/>
            <a:ext cx="1213193" cy="1180891"/>
          </a:xfrm>
          <a:prstGeom prst="rect">
            <a:avLst/>
          </a:prstGeom>
        </p:spPr>
      </p:pic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1098C462-2D0B-4E77-8BC7-86BA38526AEB}"/>
              </a:ext>
            </a:extLst>
          </p:cNvPr>
          <p:cNvSpPr/>
          <p:nvPr/>
        </p:nvSpPr>
        <p:spPr>
          <a:xfrm>
            <a:off x="6156205" y="1462467"/>
            <a:ext cx="5810249" cy="1634490"/>
          </a:xfrm>
          <a:prstGeom prst="roundRect">
            <a:avLst/>
          </a:prstGeom>
          <a:solidFill>
            <a:srgbClr val="E5C78C"/>
          </a:solidFill>
          <a:ln>
            <a:solidFill>
              <a:srgbClr val="07887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0" i="0" dirty="0">
                <a:solidFill>
                  <a:srgbClr val="078877"/>
                </a:solidFill>
                <a:effectLst/>
                <a:latin typeface="-apple-system"/>
              </a:rPr>
              <a:t>Проект «Добро в село» организован Министерством здравоохранения Российской Федерации совместно с Аппаратом Правительства Российской Федерации, Федеральным агентством по делам молодежи и ВОД «Волонтеры-медики».</a:t>
            </a:r>
            <a:endParaRPr lang="ru-RU" dirty="0">
              <a:solidFill>
                <a:srgbClr val="078877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273559" y="628634"/>
            <a:ext cx="5575539" cy="408623"/>
          </a:xfrm>
          <a:prstGeom prst="roundRect">
            <a:avLst/>
          </a:prstGeom>
          <a:solidFill>
            <a:srgbClr val="E5C78C"/>
          </a:solidFill>
          <a:ln>
            <a:solidFill>
              <a:srgbClr val="07887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78877"/>
                </a:solidFill>
              </a:rPr>
              <a:t>Специальный-проект «Добро в село»</a:t>
            </a:r>
            <a:endParaRPr lang="ru-RU" b="1" dirty="0">
              <a:solidFill>
                <a:srgbClr val="078877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0" name="Скругленный прямоугольник 7">
            <a:extLst>
              <a:ext uri="{FF2B5EF4-FFF2-40B4-BE49-F238E27FC236}">
                <a16:creationId xmlns:a16="http://schemas.microsoft.com/office/drawing/2014/main" id="{712FE0DB-19C3-4C7F-BF2E-95A31346BE80}"/>
              </a:ext>
            </a:extLst>
          </p:cNvPr>
          <p:cNvSpPr/>
          <p:nvPr/>
        </p:nvSpPr>
        <p:spPr>
          <a:xfrm>
            <a:off x="152054" y="1575860"/>
            <a:ext cx="5810249" cy="1328023"/>
          </a:xfrm>
          <a:prstGeom prst="roundRect">
            <a:avLst/>
          </a:prstGeom>
          <a:solidFill>
            <a:srgbClr val="E5C78C"/>
          </a:solidFill>
          <a:ln>
            <a:solidFill>
              <a:srgbClr val="07887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0" i="0" dirty="0">
                <a:solidFill>
                  <a:srgbClr val="078877"/>
                </a:solidFill>
                <a:effectLst/>
                <a:latin typeface="-apple-system"/>
              </a:rPr>
              <a:t>Целью проекта является улучшение состояния фельдшерско-акушерских пунктов (ФАП), а также повышение доступности медицинских знаний и оказания медицинских услуг населению.</a:t>
            </a:r>
            <a:endParaRPr lang="ru-RU" dirty="0">
              <a:solidFill>
                <a:srgbClr val="078877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0C12522-386A-43EA-A25C-24215FBA9E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319" y="3183904"/>
            <a:ext cx="3629419" cy="357893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C82BADD-99F4-4D26-AA3C-B69C415556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9157" y="3192126"/>
            <a:ext cx="3106293" cy="346567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16715EE-FA91-4B67-B4EF-D73ECEF471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5801" y="3192127"/>
            <a:ext cx="2985389" cy="3465671"/>
          </a:xfrm>
          <a:prstGeom prst="rect">
            <a:avLst/>
          </a:prstGeom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AB5FE12E-C109-4F9C-9596-49154CBF2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951" y="4990790"/>
            <a:ext cx="1952323" cy="1783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4752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109589" y="413191"/>
            <a:ext cx="4693333" cy="954107"/>
          </a:xfrm>
          <a:prstGeom prst="rect">
            <a:avLst/>
          </a:prstGeom>
          <a:solidFill>
            <a:srgbClr val="078877"/>
          </a:solidFill>
        </p:spPr>
        <p:txBody>
          <a:bodyPr wrap="square" rtlCol="0" anchor="ctr">
            <a:spAutoFit/>
          </a:bodyPr>
          <a:lstStyle>
            <a:defPPr>
              <a:defRPr lang="ru-RU"/>
            </a:defPPr>
            <a:lvl1pPr>
              <a:defRPr sz="2800">
                <a:solidFill>
                  <a:srgbClr val="E5C78C"/>
                </a:solidFill>
              </a:defRPr>
            </a:lvl1pPr>
          </a:lstStyle>
          <a:p>
            <a:pPr marL="360000"/>
            <a:r>
              <a:rPr lang="ru-RU" dirty="0"/>
              <a:t>Волонтеры медики и </a:t>
            </a:r>
            <a:r>
              <a:rPr lang="en-US" dirty="0"/>
              <a:t>COVID-19</a:t>
            </a: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71950A9-174F-44E4-87BE-A8030A0723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41"/>
          <a:stretch/>
        </p:blipFill>
        <p:spPr>
          <a:xfrm>
            <a:off x="286055" y="299800"/>
            <a:ext cx="1213193" cy="1180891"/>
          </a:xfrm>
          <a:prstGeom prst="rect">
            <a:avLst/>
          </a:prstGeom>
        </p:spPr>
      </p:pic>
      <p:sp>
        <p:nvSpPr>
          <p:cNvPr id="7" name="Скругленный прямоугольник 4">
            <a:extLst>
              <a:ext uri="{FF2B5EF4-FFF2-40B4-BE49-F238E27FC236}">
                <a16:creationId xmlns:a16="http://schemas.microsoft.com/office/drawing/2014/main" id="{23954C81-9938-4200-BFAF-248C106F8B49}"/>
              </a:ext>
            </a:extLst>
          </p:cNvPr>
          <p:cNvSpPr/>
          <p:nvPr/>
        </p:nvSpPr>
        <p:spPr>
          <a:xfrm>
            <a:off x="5802922" y="402543"/>
            <a:ext cx="6201508" cy="1021556"/>
          </a:xfrm>
          <a:prstGeom prst="roundRect">
            <a:avLst/>
          </a:prstGeom>
          <a:solidFill>
            <a:srgbClr val="E5C78C"/>
          </a:solidFill>
          <a:ln>
            <a:solidFill>
              <a:srgbClr val="078877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78877"/>
                </a:solidFill>
                <a:latin typeface="-apple-system"/>
              </a:rPr>
              <a:t>С самого начала пандемии </a:t>
            </a:r>
            <a:r>
              <a:rPr lang="en-US" dirty="0">
                <a:solidFill>
                  <a:srgbClr val="078877"/>
                </a:solidFill>
                <a:latin typeface="-apple-system"/>
              </a:rPr>
              <a:t>COVID-19 </a:t>
            </a:r>
            <a:r>
              <a:rPr lang="ru-RU" b="0" i="0" dirty="0">
                <a:solidFill>
                  <a:srgbClr val="078877"/>
                </a:solidFill>
                <a:effectLst/>
                <a:latin typeface="-apple-system"/>
              </a:rPr>
              <a:t>волонтеры-медики приступили к обработке заявок </a:t>
            </a:r>
            <a:r>
              <a:rPr lang="ru-RU" b="0" i="0" dirty="0" smtClean="0">
                <a:solidFill>
                  <a:srgbClr val="078877"/>
                </a:solidFill>
                <a:effectLst/>
                <a:latin typeface="-apple-system"/>
              </a:rPr>
              <a:t>горячей </a:t>
            </a:r>
            <a:r>
              <a:rPr lang="ru-RU" b="0" i="0" dirty="0">
                <a:solidFill>
                  <a:srgbClr val="078877"/>
                </a:solidFill>
                <a:effectLst/>
                <a:latin typeface="-apple-system"/>
              </a:rPr>
              <a:t>линии, в связи с обострением эпидемиологической ситуации</a:t>
            </a:r>
            <a:endParaRPr lang="ru-RU" dirty="0">
              <a:solidFill>
                <a:srgbClr val="078877"/>
              </a:solidFill>
            </a:endParaRPr>
          </a:p>
        </p:txBody>
      </p:sp>
      <p:sp>
        <p:nvSpPr>
          <p:cNvPr id="8" name="Скругленный прямоугольник 4">
            <a:extLst>
              <a:ext uri="{FF2B5EF4-FFF2-40B4-BE49-F238E27FC236}">
                <a16:creationId xmlns:a16="http://schemas.microsoft.com/office/drawing/2014/main" id="{385D93A5-36D9-403F-AEA1-BF8795FA2793}"/>
              </a:ext>
            </a:extLst>
          </p:cNvPr>
          <p:cNvSpPr/>
          <p:nvPr/>
        </p:nvSpPr>
        <p:spPr>
          <a:xfrm>
            <a:off x="187570" y="1794510"/>
            <a:ext cx="5908430" cy="1634490"/>
          </a:xfrm>
          <a:prstGeom prst="roundRect">
            <a:avLst/>
          </a:prstGeom>
          <a:solidFill>
            <a:srgbClr val="E5C78C"/>
          </a:solidFill>
          <a:ln>
            <a:solidFill>
              <a:srgbClr val="078877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0" i="0" dirty="0">
                <a:solidFill>
                  <a:srgbClr val="078877"/>
                </a:solidFill>
                <a:effectLst/>
                <a:latin typeface="-apple-system"/>
              </a:rPr>
              <a:t>За весь период участия в акции </a:t>
            </a:r>
            <a:r>
              <a:rPr lang="ru-RU" b="0" i="0" dirty="0" smtClean="0">
                <a:solidFill>
                  <a:srgbClr val="078877"/>
                </a:solidFill>
                <a:effectLst/>
                <a:latin typeface="-apple-system"/>
              </a:rPr>
              <a:t>волонтёрам</a:t>
            </a:r>
            <a:r>
              <a:rPr lang="ru-RU" dirty="0" smtClean="0">
                <a:solidFill>
                  <a:srgbClr val="078877"/>
                </a:solidFill>
                <a:latin typeface="-apple-system"/>
              </a:rPr>
              <a:t>и</a:t>
            </a:r>
            <a:r>
              <a:rPr lang="ru-RU" b="0" i="0" dirty="0" smtClean="0">
                <a:solidFill>
                  <a:srgbClr val="078877"/>
                </a:solidFill>
                <a:effectLst/>
                <a:latin typeface="-apple-system"/>
              </a:rPr>
              <a:t> </a:t>
            </a:r>
            <a:r>
              <a:rPr lang="ru-RU" b="0" i="0" dirty="0">
                <a:solidFill>
                  <a:srgbClr val="078877"/>
                </a:solidFill>
                <a:effectLst/>
                <a:latin typeface="-apple-system"/>
              </a:rPr>
              <a:t>было выполнено более 1850 заявок от маломобильных и пожилых граждан на оказание </a:t>
            </a:r>
            <a:r>
              <a:rPr lang="ru-RU" b="0" i="0" dirty="0" smtClean="0">
                <a:solidFill>
                  <a:srgbClr val="078877"/>
                </a:solidFill>
                <a:effectLst/>
                <a:latin typeface="-apple-system"/>
              </a:rPr>
              <a:t>адресной </a:t>
            </a:r>
            <a:r>
              <a:rPr lang="ru-RU" b="0" i="0" dirty="0">
                <a:solidFill>
                  <a:srgbClr val="078877"/>
                </a:solidFill>
                <a:effectLst/>
                <a:latin typeface="-apple-system"/>
              </a:rPr>
              <a:t>помощи в доставке продуктов, лекарств и товаров </a:t>
            </a:r>
            <a:r>
              <a:rPr lang="ru-RU" b="0" i="0" dirty="0" smtClean="0">
                <a:solidFill>
                  <a:srgbClr val="078877"/>
                </a:solidFill>
                <a:effectLst/>
                <a:latin typeface="-apple-system"/>
              </a:rPr>
              <a:t>первой </a:t>
            </a:r>
            <a:r>
              <a:rPr lang="ru-RU" b="0" i="0" dirty="0">
                <a:solidFill>
                  <a:srgbClr val="078877"/>
                </a:solidFill>
                <a:effectLst/>
                <a:latin typeface="-apple-system"/>
              </a:rPr>
              <a:t>необходимости.</a:t>
            </a:r>
            <a:endParaRPr lang="ru-RU" dirty="0">
              <a:solidFill>
                <a:srgbClr val="078877"/>
              </a:solidFill>
            </a:endParaRPr>
          </a:p>
        </p:txBody>
      </p:sp>
      <p:sp>
        <p:nvSpPr>
          <p:cNvPr id="11" name="Скругленный прямоугольник 4">
            <a:extLst>
              <a:ext uri="{FF2B5EF4-FFF2-40B4-BE49-F238E27FC236}">
                <a16:creationId xmlns:a16="http://schemas.microsoft.com/office/drawing/2014/main" id="{7188642E-ED78-48D7-A02C-212548D617DA}"/>
              </a:ext>
            </a:extLst>
          </p:cNvPr>
          <p:cNvSpPr/>
          <p:nvPr/>
        </p:nvSpPr>
        <p:spPr>
          <a:xfrm>
            <a:off x="652300" y="3813465"/>
            <a:ext cx="4978969" cy="1940957"/>
          </a:xfrm>
          <a:prstGeom prst="roundRect">
            <a:avLst/>
          </a:prstGeom>
          <a:solidFill>
            <a:srgbClr val="E5C78C"/>
          </a:solidFill>
          <a:ln>
            <a:solidFill>
              <a:srgbClr val="078877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0" i="0" dirty="0">
                <a:solidFill>
                  <a:srgbClr val="078877"/>
                </a:solidFill>
                <a:effectLst/>
                <a:latin typeface="-apple-system"/>
              </a:rPr>
              <a:t> Больше года Волонтеры-медики принимали участие во Всероссийской акции взаимопомощи </a:t>
            </a:r>
            <a:r>
              <a:rPr lang="ru-RU" b="0" i="0" u="none" strike="noStrike" dirty="0">
                <a:solidFill>
                  <a:srgbClr val="0070C0"/>
                </a:solidFill>
                <a:effectLst/>
                <a:latin typeface="-apple-system"/>
              </a:rPr>
              <a:t>#МыВместе</a:t>
            </a:r>
            <a:r>
              <a:rPr lang="ru-RU" b="0" i="0" dirty="0">
                <a:solidFill>
                  <a:srgbClr val="078877"/>
                </a:solidFill>
                <a:effectLst/>
                <a:latin typeface="-apple-system"/>
              </a:rPr>
              <a:t>. Ежедневно волонтеры выполняли заявки на оказание помощи пожилым и маломобильным гражданам.</a:t>
            </a:r>
            <a:endParaRPr lang="ru-RU" dirty="0">
              <a:solidFill>
                <a:srgbClr val="078877"/>
              </a:solidFill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8CD13261-7353-4743-92C7-CE14A918F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300" y="1480691"/>
            <a:ext cx="3799496" cy="5065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AB5FE12E-C109-4F9C-9596-49154CBF2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951" y="4990790"/>
            <a:ext cx="1952323" cy="1783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526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71950A9-174F-44E4-87BE-A8030A0723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41"/>
          <a:stretch/>
        </p:blipFill>
        <p:spPr>
          <a:xfrm>
            <a:off x="10680015" y="283022"/>
            <a:ext cx="1213193" cy="118089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72CBEBE-3152-48F3-9800-7F148BCD9B1E}"/>
              </a:ext>
            </a:extLst>
          </p:cNvPr>
          <p:cNvSpPr txBox="1"/>
          <p:nvPr/>
        </p:nvSpPr>
        <p:spPr>
          <a:xfrm>
            <a:off x="6624096" y="2737425"/>
            <a:ext cx="405591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E5C78C"/>
                </a:solidFill>
              </a:rPr>
              <a:t>Гражданское </a:t>
            </a:r>
            <a:br>
              <a:rPr lang="ru-RU" sz="4400" b="1" dirty="0" smtClean="0">
                <a:solidFill>
                  <a:srgbClr val="E5C78C"/>
                </a:solidFill>
              </a:rPr>
            </a:br>
            <a:r>
              <a:rPr lang="ru-RU" sz="4400" b="1" dirty="0" smtClean="0">
                <a:solidFill>
                  <a:srgbClr val="E5C78C"/>
                </a:solidFill>
              </a:rPr>
              <a:t>воспитание</a:t>
            </a:r>
            <a:endParaRPr lang="ru-RU" sz="4400" b="1" dirty="0">
              <a:solidFill>
                <a:srgbClr val="E5C78C"/>
              </a:solidFill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29BE8EB-B69B-4014-AA1A-AA96E895CB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44"/>
          <a:stretch/>
        </p:blipFill>
        <p:spPr bwMode="auto">
          <a:xfrm>
            <a:off x="2564131" y="2180258"/>
            <a:ext cx="2676485" cy="2560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972998" y="4935875"/>
            <a:ext cx="385874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Волонтёрский центр </a:t>
            </a:r>
            <a:br>
              <a:rPr lang="ru-RU" dirty="0" smtClean="0"/>
            </a:br>
            <a:r>
              <a:rPr lang="ru-RU" dirty="0" smtClean="0"/>
              <a:t>Волгоградского государственного </a:t>
            </a:r>
            <a:br>
              <a:rPr lang="ru-RU" dirty="0" smtClean="0"/>
            </a:br>
            <a:r>
              <a:rPr lang="ru-RU" dirty="0" smtClean="0"/>
              <a:t>медицинского университета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1021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109589" y="628634"/>
            <a:ext cx="5789975" cy="523220"/>
          </a:xfrm>
          <a:prstGeom prst="rect">
            <a:avLst/>
          </a:prstGeom>
          <a:solidFill>
            <a:srgbClr val="078877"/>
          </a:solidFill>
        </p:spPr>
        <p:txBody>
          <a:bodyPr wrap="square" rtlCol="0" anchor="ctr">
            <a:spAutoFit/>
          </a:bodyPr>
          <a:lstStyle>
            <a:defPPr>
              <a:defRPr lang="ru-RU"/>
            </a:defPPr>
            <a:lvl1pPr>
              <a:defRPr sz="2800">
                <a:solidFill>
                  <a:srgbClr val="E5C78C"/>
                </a:solidFill>
              </a:defRPr>
            </a:lvl1pPr>
          </a:lstStyle>
          <a:p>
            <a:pPr marL="360000"/>
            <a:r>
              <a:rPr lang="ru-RU" dirty="0"/>
              <a:t>Волонтерский центр </a:t>
            </a:r>
            <a:r>
              <a:rPr lang="ru-RU" dirty="0" err="1"/>
              <a:t>ВолгГМУ</a:t>
            </a: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71950A9-174F-44E4-87BE-A8030A0723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41"/>
          <a:stretch/>
        </p:blipFill>
        <p:spPr>
          <a:xfrm>
            <a:off x="286055" y="299800"/>
            <a:ext cx="1213193" cy="1180891"/>
          </a:xfrm>
          <a:prstGeom prst="rect">
            <a:avLst/>
          </a:prstGeom>
        </p:spPr>
      </p:pic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088CB4F9-BEE8-4AFE-AAEA-8E90E4276475}"/>
              </a:ext>
            </a:extLst>
          </p:cNvPr>
          <p:cNvSpPr/>
          <p:nvPr/>
        </p:nvSpPr>
        <p:spPr>
          <a:xfrm>
            <a:off x="661914" y="1985725"/>
            <a:ext cx="10918863" cy="2962513"/>
          </a:xfrm>
          <a:prstGeom prst="roundRect">
            <a:avLst/>
          </a:prstGeom>
          <a:solidFill>
            <a:srgbClr val="E5C78C"/>
          </a:solidFill>
          <a:ln>
            <a:solidFill>
              <a:srgbClr val="07887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078877"/>
                </a:solidFill>
              </a:rPr>
              <a:t>Гражданское воспитание — это целенаправленный, нравственно обусловленный процесс освое­ния детьми и молодежью навыков демократического самоуправления, укрепления ответственности индивида за </a:t>
            </a:r>
            <a:r>
              <a:rPr lang="ru-RU" sz="2400" dirty="0" smtClean="0">
                <a:solidFill>
                  <a:srgbClr val="078877"/>
                </a:solidFill>
              </a:rPr>
              <a:t>нравственный </a:t>
            </a:r>
            <a:r>
              <a:rPr lang="ru-RU" sz="2400" dirty="0">
                <a:solidFill>
                  <a:srgbClr val="078877"/>
                </a:solidFill>
              </a:rPr>
              <a:t>и правовой выбор</a:t>
            </a:r>
            <a:r>
              <a:rPr lang="ru-RU" sz="2400" dirty="0" smtClean="0">
                <a:solidFill>
                  <a:srgbClr val="078877"/>
                </a:solidFill>
              </a:rPr>
              <a:t>, </a:t>
            </a:r>
            <a:r>
              <a:rPr lang="ru-RU" sz="2400" dirty="0">
                <a:solidFill>
                  <a:srgbClr val="078877"/>
                </a:solidFill>
              </a:rPr>
              <a:t>за максимальное развитие личностью собственных творческих способностей, их реализацию в интересах прогрессивного устойчивого развития общества и достижения собствен­ного жизненного успеха.</a:t>
            </a: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6401D752-29C7-43BF-8FC6-DEBB7032D0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31"/>
          <a:stretch/>
        </p:blipFill>
        <p:spPr bwMode="auto">
          <a:xfrm>
            <a:off x="10301367" y="5031487"/>
            <a:ext cx="1906564" cy="182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7461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109589" y="413191"/>
            <a:ext cx="5615407" cy="954107"/>
          </a:xfrm>
          <a:prstGeom prst="rect">
            <a:avLst/>
          </a:prstGeom>
          <a:solidFill>
            <a:srgbClr val="078877"/>
          </a:solidFill>
        </p:spPr>
        <p:txBody>
          <a:bodyPr wrap="square" rtlCol="0" anchor="ctr">
            <a:spAutoFit/>
          </a:bodyPr>
          <a:lstStyle>
            <a:defPPr>
              <a:defRPr lang="ru-RU"/>
            </a:defPPr>
            <a:lvl1pPr>
              <a:defRPr sz="2800">
                <a:solidFill>
                  <a:srgbClr val="E5C78C"/>
                </a:solidFill>
              </a:defRPr>
            </a:lvl1pPr>
          </a:lstStyle>
          <a:p>
            <a:pPr marL="360000"/>
            <a:r>
              <a:rPr lang="ru-RU" dirty="0"/>
              <a:t>Волонтерский центр </a:t>
            </a:r>
            <a:r>
              <a:rPr lang="ru-RU" dirty="0" smtClean="0"/>
              <a:t>ВолгГМУ</a:t>
            </a:r>
          </a:p>
          <a:p>
            <a:pPr marL="360000"/>
            <a:r>
              <a:rPr lang="ru-RU" dirty="0" smtClean="0"/>
              <a:t>на сайте </a:t>
            </a:r>
            <a:r>
              <a:rPr lang="en-US" dirty="0" smtClean="0">
                <a:solidFill>
                  <a:srgbClr val="FFC000"/>
                </a:solidFill>
              </a:rPr>
              <a:t>http://dobro.ru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71950A9-174F-44E4-87BE-A8030A0723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41"/>
          <a:stretch/>
        </p:blipFill>
        <p:spPr>
          <a:xfrm>
            <a:off x="286055" y="299800"/>
            <a:ext cx="1213193" cy="1180891"/>
          </a:xfrm>
          <a:prstGeom prst="rect">
            <a:avLst/>
          </a:prstGeom>
        </p:spPr>
      </p:pic>
      <p:sp>
        <p:nvSpPr>
          <p:cNvPr id="8" name="Скругленный прямоугольник 9">
            <a:extLst>
              <a:ext uri="{FF2B5EF4-FFF2-40B4-BE49-F238E27FC236}">
                <a16:creationId xmlns:a16="http://schemas.microsoft.com/office/drawing/2014/main" id="{D860F61B-796C-4922-8E65-BB396037C1A6}"/>
              </a:ext>
            </a:extLst>
          </p:cNvPr>
          <p:cNvSpPr/>
          <p:nvPr/>
        </p:nvSpPr>
        <p:spPr>
          <a:xfrm>
            <a:off x="7124892" y="532556"/>
            <a:ext cx="4857558" cy="2553891"/>
          </a:xfrm>
          <a:prstGeom prst="roundRect">
            <a:avLst/>
          </a:prstGeom>
          <a:solidFill>
            <a:srgbClr val="E5C78C"/>
          </a:solidFill>
          <a:ln>
            <a:solidFill>
              <a:srgbClr val="07887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0" i="0" dirty="0">
                <a:solidFill>
                  <a:srgbClr val="078877"/>
                </a:solidFill>
                <a:effectLst/>
                <a:latin typeface="-apple-system"/>
              </a:rPr>
              <a:t>В сентябре 2021 года был </a:t>
            </a:r>
            <a:r>
              <a:rPr lang="ru-RU" b="0" i="0" dirty="0" smtClean="0">
                <a:solidFill>
                  <a:srgbClr val="078877"/>
                </a:solidFill>
                <a:effectLst/>
                <a:latin typeface="-apple-system"/>
              </a:rPr>
              <a:t>вновь Волонтерский </a:t>
            </a:r>
            <a:r>
              <a:rPr lang="ru-RU" b="0" i="0" dirty="0">
                <a:solidFill>
                  <a:srgbClr val="078877"/>
                </a:solidFill>
                <a:effectLst/>
                <a:latin typeface="-apple-system"/>
              </a:rPr>
              <a:t>центр </a:t>
            </a:r>
            <a:r>
              <a:rPr lang="ru-RU" b="0" i="0" dirty="0" smtClean="0">
                <a:solidFill>
                  <a:srgbClr val="078877"/>
                </a:solidFill>
                <a:effectLst/>
                <a:latin typeface="-apple-system"/>
              </a:rPr>
              <a:t>ВолгГМУ получил регистрацию на сайте </a:t>
            </a:r>
            <a:r>
              <a:rPr lang="en-US" b="0" i="0" dirty="0" smtClean="0">
                <a:solidFill>
                  <a:srgbClr val="078877"/>
                </a:solidFill>
                <a:effectLst/>
                <a:latin typeface="-apple-system"/>
              </a:rPr>
              <a:t>DOBRO.RU</a:t>
            </a:r>
            <a:r>
              <a:rPr lang="ru-RU" b="0" i="0" dirty="0" smtClean="0">
                <a:solidFill>
                  <a:srgbClr val="078877"/>
                </a:solidFill>
                <a:effectLst/>
                <a:latin typeface="-apple-system"/>
              </a:rPr>
              <a:t>.</a:t>
            </a:r>
            <a:endParaRPr lang="en-US" b="0" i="0" dirty="0" smtClean="0">
              <a:solidFill>
                <a:srgbClr val="078877"/>
              </a:solidFill>
              <a:effectLst/>
              <a:latin typeface="-apple-system"/>
            </a:endParaRPr>
          </a:p>
          <a:p>
            <a:pPr algn="ctr"/>
            <a:r>
              <a:rPr lang="ru-RU" dirty="0" smtClean="0">
                <a:solidFill>
                  <a:srgbClr val="078877"/>
                </a:solidFill>
                <a:latin typeface="-apple-system"/>
              </a:rPr>
              <a:t>Волонтерский центр </a:t>
            </a:r>
            <a:r>
              <a:rPr lang="ru-RU" b="0" i="0" dirty="0" smtClean="0">
                <a:solidFill>
                  <a:srgbClr val="078877"/>
                </a:solidFill>
                <a:effectLst/>
                <a:latin typeface="-apple-system"/>
              </a:rPr>
              <a:t>объединил </a:t>
            </a:r>
            <a:r>
              <a:rPr lang="ru-RU" b="0" i="0" dirty="0">
                <a:solidFill>
                  <a:srgbClr val="078877"/>
                </a:solidFill>
                <a:effectLst/>
                <a:latin typeface="-apple-system"/>
              </a:rPr>
              <a:t>в себе несколько волонтерских движений Студенческого совета: «В добрые руки», «Шаг навстречу», «Здоровое поколение», «Доброволец».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74ECAE6-32B2-4F52-B267-9137C88C35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862" y="1594082"/>
            <a:ext cx="5840138" cy="4964118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6401D752-29C7-43BF-8FC6-DEBB7032D0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31"/>
          <a:stretch/>
        </p:blipFill>
        <p:spPr bwMode="auto">
          <a:xfrm>
            <a:off x="7889435" y="3236662"/>
            <a:ext cx="3467114" cy="332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7364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109589" y="628634"/>
            <a:ext cx="5789975" cy="523220"/>
          </a:xfrm>
          <a:prstGeom prst="rect">
            <a:avLst/>
          </a:prstGeom>
          <a:solidFill>
            <a:srgbClr val="078877"/>
          </a:solidFill>
        </p:spPr>
        <p:txBody>
          <a:bodyPr wrap="square" rtlCol="0" anchor="ctr">
            <a:spAutoFit/>
          </a:bodyPr>
          <a:lstStyle>
            <a:defPPr>
              <a:defRPr lang="ru-RU"/>
            </a:defPPr>
            <a:lvl1pPr>
              <a:defRPr sz="2800">
                <a:solidFill>
                  <a:srgbClr val="E5C78C"/>
                </a:solidFill>
              </a:defRPr>
            </a:lvl1pPr>
          </a:lstStyle>
          <a:p>
            <a:pPr marL="360000"/>
            <a:r>
              <a:rPr lang="ru-RU" dirty="0"/>
              <a:t>Волонтерский центр </a:t>
            </a:r>
            <a:r>
              <a:rPr lang="ru-RU" dirty="0" err="1"/>
              <a:t>ВолгГМУ</a:t>
            </a: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71950A9-174F-44E4-87BE-A8030A0723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41"/>
          <a:stretch/>
        </p:blipFill>
        <p:spPr>
          <a:xfrm>
            <a:off x="286055" y="299800"/>
            <a:ext cx="1213193" cy="1180891"/>
          </a:xfrm>
          <a:prstGeom prst="rect">
            <a:avLst/>
          </a:prstGeom>
        </p:spPr>
      </p:pic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088CB4F9-BEE8-4AFE-AAEA-8E90E4276475}"/>
              </a:ext>
            </a:extLst>
          </p:cNvPr>
          <p:cNvSpPr/>
          <p:nvPr/>
        </p:nvSpPr>
        <p:spPr>
          <a:xfrm>
            <a:off x="7647144" y="299800"/>
            <a:ext cx="4381308" cy="5185767"/>
          </a:xfrm>
          <a:prstGeom prst="roundRect">
            <a:avLst/>
          </a:prstGeom>
          <a:solidFill>
            <a:srgbClr val="E5C78C"/>
          </a:solidFill>
          <a:ln>
            <a:solidFill>
              <a:srgbClr val="07887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0" i="0" dirty="0" smtClean="0">
                <a:solidFill>
                  <a:srgbClr val="078877"/>
                </a:solidFill>
                <a:effectLst/>
                <a:latin typeface="-apple-system"/>
              </a:rPr>
              <a:t>Основные задачи центра:</a:t>
            </a:r>
          </a:p>
          <a:p>
            <a:pPr algn="ctr"/>
            <a:endParaRPr lang="ru-RU" sz="1600" b="0" i="0" dirty="0">
              <a:solidFill>
                <a:srgbClr val="078877"/>
              </a:solidFill>
              <a:effectLst/>
              <a:latin typeface="-apple-system"/>
            </a:endParaRPr>
          </a:p>
          <a:p>
            <a:r>
              <a:rPr lang="ru-RU" sz="1600" b="0" i="0" dirty="0">
                <a:solidFill>
                  <a:srgbClr val="078877"/>
                </a:solidFill>
                <a:effectLst/>
                <a:latin typeface="-apple-system"/>
              </a:rPr>
              <a:t>1) проведение разъяснительной работы по волонтерскому движению, продвижение и популяризация волонтерских ценностей</a:t>
            </a:r>
          </a:p>
          <a:p>
            <a:r>
              <a:rPr lang="ru-RU" sz="1600" b="0" i="0" dirty="0">
                <a:solidFill>
                  <a:srgbClr val="078877"/>
                </a:solidFill>
                <a:effectLst/>
                <a:latin typeface="-apple-system"/>
              </a:rPr>
              <a:t>развитие волонтерского движения в </a:t>
            </a:r>
            <a:r>
              <a:rPr lang="ru-RU" sz="1600" b="0" i="0" dirty="0" smtClean="0">
                <a:solidFill>
                  <a:srgbClr val="078877"/>
                </a:solidFill>
                <a:effectLst/>
                <a:latin typeface="-apple-system"/>
              </a:rPr>
              <a:t>Университете</a:t>
            </a:r>
          </a:p>
          <a:p>
            <a:endParaRPr lang="ru-RU" sz="1600" b="0" i="0" dirty="0">
              <a:solidFill>
                <a:srgbClr val="078877"/>
              </a:solidFill>
              <a:effectLst/>
              <a:latin typeface="-apple-system"/>
            </a:endParaRPr>
          </a:p>
          <a:p>
            <a:r>
              <a:rPr lang="ru-RU" sz="1600" b="0" i="0" dirty="0">
                <a:solidFill>
                  <a:srgbClr val="078877"/>
                </a:solidFill>
                <a:effectLst/>
                <a:latin typeface="-apple-system"/>
              </a:rPr>
              <a:t>2) курирование волонтерских движений, оказание им практической и методической </a:t>
            </a:r>
            <a:r>
              <a:rPr lang="ru-RU" sz="1600" b="0" i="0" dirty="0" smtClean="0">
                <a:solidFill>
                  <a:srgbClr val="078877"/>
                </a:solidFill>
                <a:effectLst/>
                <a:latin typeface="-apple-system"/>
              </a:rPr>
              <a:t>помощи</a:t>
            </a:r>
          </a:p>
          <a:p>
            <a:endParaRPr lang="ru-RU" sz="1600" b="0" i="0" dirty="0">
              <a:solidFill>
                <a:srgbClr val="078877"/>
              </a:solidFill>
              <a:effectLst/>
              <a:latin typeface="-apple-system"/>
            </a:endParaRPr>
          </a:p>
          <a:p>
            <a:r>
              <a:rPr lang="ru-RU" sz="1600" b="0" i="0" dirty="0">
                <a:solidFill>
                  <a:srgbClr val="078877"/>
                </a:solidFill>
                <a:effectLst/>
                <a:latin typeface="-apple-system"/>
              </a:rPr>
              <a:t>3) обобщение опыта реализации волонтерских проектов и подготовка предложений руководству Университета по дальнейшему развитию волонтерской деятельности.</a:t>
            </a:r>
          </a:p>
          <a:p>
            <a:pPr marL="342900" indent="-342900">
              <a:buAutoNum type="arabicPeriod"/>
            </a:pPr>
            <a:endParaRPr lang="ru-RU" sz="1600" b="0" i="0" dirty="0">
              <a:solidFill>
                <a:srgbClr val="078877"/>
              </a:solidFill>
              <a:effectLst/>
              <a:latin typeface="-apple-system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124775" y="2842054"/>
            <a:ext cx="7240794" cy="2367861"/>
            <a:chOff x="124775" y="2842054"/>
            <a:chExt cx="7240794" cy="2367861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124775" y="2842054"/>
              <a:ext cx="7240794" cy="2367861"/>
              <a:chOff x="124775" y="2842054"/>
              <a:chExt cx="7240794" cy="2367861"/>
            </a:xfrm>
          </p:grpSpPr>
          <p:sp>
            <p:nvSpPr>
              <p:cNvPr id="5" name="Полилиния 4"/>
              <p:cNvSpPr/>
              <p:nvPr/>
            </p:nvSpPr>
            <p:spPr>
              <a:xfrm>
                <a:off x="3582016" y="3539302"/>
                <a:ext cx="3017849" cy="547186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400764"/>
                    </a:lnTo>
                    <a:lnTo>
                      <a:pt x="3017849" y="400764"/>
                    </a:lnTo>
                    <a:lnTo>
                      <a:pt x="3017849" y="547186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6" name="Полилиния 5"/>
              <p:cNvSpPr/>
              <p:nvPr/>
            </p:nvSpPr>
            <p:spPr>
              <a:xfrm>
                <a:off x="3582016" y="3539302"/>
                <a:ext cx="1143089" cy="547186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0"/>
                    </a:moveTo>
                    <a:lnTo>
                      <a:pt x="0" y="400764"/>
                    </a:lnTo>
                    <a:lnTo>
                      <a:pt x="1143089" y="400764"/>
                    </a:lnTo>
                    <a:lnTo>
                      <a:pt x="1143089" y="547186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7" name="Полилиния 6"/>
              <p:cNvSpPr/>
              <p:nvPr/>
            </p:nvSpPr>
            <p:spPr>
              <a:xfrm>
                <a:off x="2833200" y="3539302"/>
                <a:ext cx="748816" cy="547186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748816" y="0"/>
                    </a:moveTo>
                    <a:lnTo>
                      <a:pt x="748816" y="400764"/>
                    </a:lnTo>
                    <a:lnTo>
                      <a:pt x="0" y="400764"/>
                    </a:lnTo>
                    <a:lnTo>
                      <a:pt x="0" y="547186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8" name="Полилиния 7"/>
              <p:cNvSpPr/>
              <p:nvPr/>
            </p:nvSpPr>
            <p:spPr>
              <a:xfrm>
                <a:off x="941140" y="3539302"/>
                <a:ext cx="2640875" cy="547186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2640875" y="0"/>
                    </a:moveTo>
                    <a:lnTo>
                      <a:pt x="2640875" y="400764"/>
                    </a:lnTo>
                    <a:lnTo>
                      <a:pt x="0" y="400764"/>
                    </a:lnTo>
                    <a:lnTo>
                      <a:pt x="0" y="547186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1" name="Полилиния 10"/>
              <p:cNvSpPr/>
              <p:nvPr/>
            </p:nvSpPr>
            <p:spPr>
              <a:xfrm>
                <a:off x="1640599" y="2842054"/>
                <a:ext cx="3882834" cy="697247"/>
              </a:xfrm>
              <a:custGeom>
                <a:avLst/>
                <a:gdLst>
                  <a:gd name="connsiteX0" fmla="*/ 0 w 3882834"/>
                  <a:gd name="connsiteY0" fmla="*/ 0 h 697247"/>
                  <a:gd name="connsiteX1" fmla="*/ 3882834 w 3882834"/>
                  <a:gd name="connsiteY1" fmla="*/ 0 h 697247"/>
                  <a:gd name="connsiteX2" fmla="*/ 3882834 w 3882834"/>
                  <a:gd name="connsiteY2" fmla="*/ 697247 h 697247"/>
                  <a:gd name="connsiteX3" fmla="*/ 0 w 3882834"/>
                  <a:gd name="connsiteY3" fmla="*/ 697247 h 697247"/>
                  <a:gd name="connsiteX4" fmla="*/ 0 w 3882834"/>
                  <a:gd name="connsiteY4" fmla="*/ 0 h 697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82834" h="697247">
                    <a:moveTo>
                      <a:pt x="0" y="0"/>
                    </a:moveTo>
                    <a:lnTo>
                      <a:pt x="3882834" y="0"/>
                    </a:lnTo>
                    <a:lnTo>
                      <a:pt x="3882834" y="697247"/>
                    </a:lnTo>
                    <a:lnTo>
                      <a:pt x="0" y="6972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5C78C"/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7780" tIns="17780" rIns="17780" bIns="17780" numCol="1" spcCol="1270" anchor="ctr" anchorCtr="0">
                <a:noAutofit/>
              </a:bodyPr>
              <a:lstStyle/>
              <a:p>
                <a:pPr lvl="0" algn="ct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2800" kern="1200" dirty="0">
                    <a:solidFill>
                      <a:srgbClr val="078877"/>
                    </a:solidFill>
                  </a:rPr>
                  <a:t>Волонтерский центр</a:t>
                </a:r>
              </a:p>
            </p:txBody>
          </p:sp>
          <p:sp>
            <p:nvSpPr>
              <p:cNvPr id="13" name="Полилиния 12"/>
              <p:cNvSpPr/>
              <p:nvPr/>
            </p:nvSpPr>
            <p:spPr>
              <a:xfrm>
                <a:off x="124775" y="4086489"/>
                <a:ext cx="1632731" cy="1063456"/>
              </a:xfrm>
              <a:custGeom>
                <a:avLst/>
                <a:gdLst>
                  <a:gd name="connsiteX0" fmla="*/ 0 w 1632731"/>
                  <a:gd name="connsiteY0" fmla="*/ 0 h 1063456"/>
                  <a:gd name="connsiteX1" fmla="*/ 1632731 w 1632731"/>
                  <a:gd name="connsiteY1" fmla="*/ 0 h 1063456"/>
                  <a:gd name="connsiteX2" fmla="*/ 1632731 w 1632731"/>
                  <a:gd name="connsiteY2" fmla="*/ 1063456 h 1063456"/>
                  <a:gd name="connsiteX3" fmla="*/ 0 w 1632731"/>
                  <a:gd name="connsiteY3" fmla="*/ 1063456 h 1063456"/>
                  <a:gd name="connsiteX4" fmla="*/ 0 w 1632731"/>
                  <a:gd name="connsiteY4" fmla="*/ 0 h 1063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2731" h="1063456">
                    <a:moveTo>
                      <a:pt x="0" y="0"/>
                    </a:moveTo>
                    <a:lnTo>
                      <a:pt x="1632731" y="0"/>
                    </a:lnTo>
                    <a:lnTo>
                      <a:pt x="1632731" y="1063456"/>
                    </a:lnTo>
                    <a:lnTo>
                      <a:pt x="0" y="10634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5C78C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1430" tIns="11430" rIns="11430" bIns="11430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800" kern="1200" dirty="0">
                    <a:solidFill>
                      <a:srgbClr val="078877"/>
                    </a:solidFill>
                  </a:rPr>
                  <a:t>Движение</a:t>
                </a:r>
              </a:p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800" kern="1200" dirty="0">
                    <a:solidFill>
                      <a:srgbClr val="078877"/>
                    </a:solidFill>
                  </a:rPr>
                  <a:t>«В добрые руки»</a:t>
                </a:r>
              </a:p>
            </p:txBody>
          </p:sp>
          <p:sp>
            <p:nvSpPr>
              <p:cNvPr id="14" name="Полилиния 13"/>
              <p:cNvSpPr/>
              <p:nvPr/>
            </p:nvSpPr>
            <p:spPr>
              <a:xfrm>
                <a:off x="2050350" y="4086489"/>
                <a:ext cx="1565698" cy="1097454"/>
              </a:xfrm>
              <a:custGeom>
                <a:avLst/>
                <a:gdLst>
                  <a:gd name="connsiteX0" fmla="*/ 0 w 1565698"/>
                  <a:gd name="connsiteY0" fmla="*/ 0 h 1097454"/>
                  <a:gd name="connsiteX1" fmla="*/ 1565698 w 1565698"/>
                  <a:gd name="connsiteY1" fmla="*/ 0 h 1097454"/>
                  <a:gd name="connsiteX2" fmla="*/ 1565698 w 1565698"/>
                  <a:gd name="connsiteY2" fmla="*/ 1097454 h 1097454"/>
                  <a:gd name="connsiteX3" fmla="*/ 0 w 1565698"/>
                  <a:gd name="connsiteY3" fmla="*/ 1097454 h 1097454"/>
                  <a:gd name="connsiteX4" fmla="*/ 0 w 1565698"/>
                  <a:gd name="connsiteY4" fmla="*/ 0 h 1097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65698" h="1097454">
                    <a:moveTo>
                      <a:pt x="0" y="0"/>
                    </a:moveTo>
                    <a:lnTo>
                      <a:pt x="1565698" y="0"/>
                    </a:lnTo>
                    <a:lnTo>
                      <a:pt x="1565698" y="1097454"/>
                    </a:lnTo>
                    <a:lnTo>
                      <a:pt x="0" y="10974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5C78C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1430" tIns="11430" rIns="11430" bIns="11430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800" kern="1200" dirty="0">
                    <a:solidFill>
                      <a:srgbClr val="078877"/>
                    </a:solidFill>
                  </a:rPr>
                  <a:t>Движение «Шаг навстречу»</a:t>
                </a:r>
              </a:p>
            </p:txBody>
          </p:sp>
          <p:sp>
            <p:nvSpPr>
              <p:cNvPr id="15" name="Полилиния 14"/>
              <p:cNvSpPr/>
              <p:nvPr/>
            </p:nvSpPr>
            <p:spPr>
              <a:xfrm>
                <a:off x="3908893" y="4086489"/>
                <a:ext cx="1632424" cy="1123426"/>
              </a:xfrm>
              <a:custGeom>
                <a:avLst/>
                <a:gdLst>
                  <a:gd name="connsiteX0" fmla="*/ 0 w 1632424"/>
                  <a:gd name="connsiteY0" fmla="*/ 0 h 1123426"/>
                  <a:gd name="connsiteX1" fmla="*/ 1632424 w 1632424"/>
                  <a:gd name="connsiteY1" fmla="*/ 0 h 1123426"/>
                  <a:gd name="connsiteX2" fmla="*/ 1632424 w 1632424"/>
                  <a:gd name="connsiteY2" fmla="*/ 1123426 h 1123426"/>
                  <a:gd name="connsiteX3" fmla="*/ 0 w 1632424"/>
                  <a:gd name="connsiteY3" fmla="*/ 1123426 h 1123426"/>
                  <a:gd name="connsiteX4" fmla="*/ 0 w 1632424"/>
                  <a:gd name="connsiteY4" fmla="*/ 0 h 1123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2424" h="1123426">
                    <a:moveTo>
                      <a:pt x="0" y="0"/>
                    </a:moveTo>
                    <a:lnTo>
                      <a:pt x="1632424" y="0"/>
                    </a:lnTo>
                    <a:lnTo>
                      <a:pt x="1632424" y="1123426"/>
                    </a:lnTo>
                    <a:lnTo>
                      <a:pt x="0" y="11234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5C78C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1430" tIns="11430" rIns="11430" bIns="11430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800" kern="1200" dirty="0">
                    <a:solidFill>
                      <a:srgbClr val="078877"/>
                    </a:solidFill>
                  </a:rPr>
                  <a:t>Движение «Здоровое поколение»</a:t>
                </a:r>
              </a:p>
            </p:txBody>
          </p:sp>
          <p:sp>
            <p:nvSpPr>
              <p:cNvPr id="17" name="Полилиния 16"/>
              <p:cNvSpPr/>
              <p:nvPr/>
            </p:nvSpPr>
            <p:spPr>
              <a:xfrm>
                <a:off x="5834162" y="4086489"/>
                <a:ext cx="1531407" cy="1104224"/>
              </a:xfrm>
              <a:custGeom>
                <a:avLst/>
                <a:gdLst>
                  <a:gd name="connsiteX0" fmla="*/ 0 w 1531407"/>
                  <a:gd name="connsiteY0" fmla="*/ 0 h 1104224"/>
                  <a:gd name="connsiteX1" fmla="*/ 1531407 w 1531407"/>
                  <a:gd name="connsiteY1" fmla="*/ 0 h 1104224"/>
                  <a:gd name="connsiteX2" fmla="*/ 1531407 w 1531407"/>
                  <a:gd name="connsiteY2" fmla="*/ 1104224 h 1104224"/>
                  <a:gd name="connsiteX3" fmla="*/ 0 w 1531407"/>
                  <a:gd name="connsiteY3" fmla="*/ 1104224 h 1104224"/>
                  <a:gd name="connsiteX4" fmla="*/ 0 w 1531407"/>
                  <a:gd name="connsiteY4" fmla="*/ 0 h 1104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1407" h="1104224">
                    <a:moveTo>
                      <a:pt x="0" y="0"/>
                    </a:moveTo>
                    <a:lnTo>
                      <a:pt x="1531407" y="0"/>
                    </a:lnTo>
                    <a:lnTo>
                      <a:pt x="1531407" y="1104224"/>
                    </a:lnTo>
                    <a:lnTo>
                      <a:pt x="0" y="11042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5C78C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1275" tIns="41275" rIns="41275" bIns="41275" numCol="1" spcCol="1270" anchor="ctr" anchorCtr="0">
                <a:noAutofit/>
              </a:bodyPr>
              <a:lstStyle/>
              <a:p>
                <a:pPr lvl="0"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6500" kern="1200"/>
              </a:p>
            </p:txBody>
          </p: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896A719-423C-4FAB-8E8F-D41549AE59A7}"/>
                </a:ext>
              </a:extLst>
            </p:cNvPr>
            <p:cNvSpPr txBox="1"/>
            <p:nvPr/>
          </p:nvSpPr>
          <p:spPr>
            <a:xfrm>
              <a:off x="5841590" y="4245211"/>
              <a:ext cx="152397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>
                  <a:solidFill>
                    <a:srgbClr val="078877"/>
                  </a:solidFill>
                </a:rPr>
                <a:t>Строительный отряд «Доброволец»</a:t>
              </a:r>
            </a:p>
          </p:txBody>
        </p:sp>
      </p:grpSp>
      <p:pic>
        <p:nvPicPr>
          <p:cNvPr id="19" name="Picture 2">
            <a:extLst>
              <a:ext uri="{FF2B5EF4-FFF2-40B4-BE49-F238E27FC236}">
                <a16:creationId xmlns:a16="http://schemas.microsoft.com/office/drawing/2014/main" id="{6401D752-29C7-43BF-8FC6-DEBB7032D0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31"/>
          <a:stretch/>
        </p:blipFill>
        <p:spPr bwMode="auto">
          <a:xfrm>
            <a:off x="10301367" y="5031487"/>
            <a:ext cx="1906564" cy="182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2146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109589" y="413191"/>
            <a:ext cx="4693333" cy="954107"/>
          </a:xfrm>
          <a:prstGeom prst="rect">
            <a:avLst/>
          </a:prstGeom>
          <a:solidFill>
            <a:srgbClr val="078877"/>
          </a:solidFill>
        </p:spPr>
        <p:txBody>
          <a:bodyPr wrap="square" rtlCol="0" anchor="ctr">
            <a:spAutoFit/>
          </a:bodyPr>
          <a:lstStyle>
            <a:defPPr>
              <a:defRPr lang="ru-RU"/>
            </a:defPPr>
            <a:lvl1pPr>
              <a:defRPr sz="2800">
                <a:solidFill>
                  <a:srgbClr val="E5C78C"/>
                </a:solidFill>
              </a:defRPr>
            </a:lvl1pPr>
          </a:lstStyle>
          <a:p>
            <a:pPr marL="360000"/>
            <a:r>
              <a:rPr lang="ru-RU" dirty="0"/>
              <a:t>Волонтеры медики и </a:t>
            </a:r>
            <a:r>
              <a:rPr lang="en-US" dirty="0"/>
              <a:t>COVID-19</a:t>
            </a: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71950A9-174F-44E4-87BE-A8030A0723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41"/>
          <a:stretch/>
        </p:blipFill>
        <p:spPr>
          <a:xfrm>
            <a:off x="286055" y="299800"/>
            <a:ext cx="1213193" cy="1180891"/>
          </a:xfrm>
          <a:prstGeom prst="rect">
            <a:avLst/>
          </a:prstGeom>
        </p:spPr>
      </p:pic>
      <p:sp>
        <p:nvSpPr>
          <p:cNvPr id="7" name="Скругленный прямоугольник 4">
            <a:extLst>
              <a:ext uri="{FF2B5EF4-FFF2-40B4-BE49-F238E27FC236}">
                <a16:creationId xmlns:a16="http://schemas.microsoft.com/office/drawing/2014/main" id="{23954C81-9938-4200-BFAF-248C106F8B49}"/>
              </a:ext>
            </a:extLst>
          </p:cNvPr>
          <p:cNvSpPr/>
          <p:nvPr/>
        </p:nvSpPr>
        <p:spPr>
          <a:xfrm>
            <a:off x="6493231" y="3246984"/>
            <a:ext cx="5494573" cy="1328023"/>
          </a:xfrm>
          <a:prstGeom prst="roundRect">
            <a:avLst/>
          </a:prstGeom>
          <a:solidFill>
            <a:srgbClr val="E5C78C"/>
          </a:solidFill>
          <a:ln>
            <a:solidFill>
              <a:srgbClr val="078877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78877"/>
                </a:solidFill>
                <a:latin typeface="-apple-system"/>
              </a:rPr>
              <a:t>Добровольцы помогали в установке временных палаточных приемных отделений для пациентов с </a:t>
            </a:r>
            <a:r>
              <a:rPr lang="en-US" dirty="0">
                <a:solidFill>
                  <a:srgbClr val="078877"/>
                </a:solidFill>
                <a:latin typeface="-apple-system"/>
              </a:rPr>
              <a:t>COVID-19</a:t>
            </a:r>
            <a:r>
              <a:rPr lang="ru-RU" dirty="0">
                <a:solidFill>
                  <a:srgbClr val="078877"/>
                </a:solidFill>
                <a:latin typeface="-apple-system"/>
              </a:rPr>
              <a:t>, помогали в обустройстве ковидных отделений и </a:t>
            </a:r>
            <a:r>
              <a:rPr lang="ru-RU" dirty="0" smtClean="0">
                <a:solidFill>
                  <a:srgbClr val="078877"/>
                </a:solidFill>
                <a:latin typeface="-apple-system"/>
              </a:rPr>
              <a:t>т.д</a:t>
            </a:r>
            <a:r>
              <a:rPr lang="ru-RU" dirty="0">
                <a:solidFill>
                  <a:srgbClr val="078877"/>
                </a:solidFill>
                <a:latin typeface="-apple-system"/>
              </a:rPr>
              <a:t>.</a:t>
            </a:r>
            <a:endParaRPr lang="ru-RU" dirty="0">
              <a:solidFill>
                <a:srgbClr val="078877"/>
              </a:solidFill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067E312D-AA02-45BF-BE55-5E6843B0B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70" y="1871347"/>
            <a:ext cx="5942726" cy="445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9">
            <a:extLst>
              <a:ext uri="{FF2B5EF4-FFF2-40B4-BE49-F238E27FC236}">
                <a16:creationId xmlns:a16="http://schemas.microsoft.com/office/drawing/2014/main" id="{24B8C775-8459-4294-88E7-4074DF1395B0}"/>
              </a:ext>
            </a:extLst>
          </p:cNvPr>
          <p:cNvSpPr/>
          <p:nvPr/>
        </p:nvSpPr>
        <p:spPr>
          <a:xfrm>
            <a:off x="7262598" y="890244"/>
            <a:ext cx="4348500" cy="1940957"/>
          </a:xfrm>
          <a:prstGeom prst="roundRect">
            <a:avLst/>
          </a:prstGeom>
          <a:solidFill>
            <a:srgbClr val="E5C78C"/>
          </a:solidFill>
          <a:ln>
            <a:solidFill>
              <a:srgbClr val="07887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0" i="0" dirty="0">
                <a:solidFill>
                  <a:srgbClr val="078877"/>
                </a:solidFill>
                <a:effectLst/>
                <a:latin typeface="-apple-system"/>
              </a:rPr>
              <a:t>В рамках направления </a:t>
            </a:r>
            <a:r>
              <a:rPr lang="ru-RU" b="0" i="0" dirty="0" smtClean="0">
                <a:solidFill>
                  <a:srgbClr val="078877"/>
                </a:solidFill>
                <a:effectLst/>
                <a:latin typeface="-apple-system"/>
              </a:rPr>
              <a:t/>
            </a:r>
            <a:br>
              <a:rPr lang="ru-RU" b="0" i="0" dirty="0" smtClean="0">
                <a:solidFill>
                  <a:srgbClr val="078877"/>
                </a:solidFill>
                <a:effectLst/>
                <a:latin typeface="-apple-system"/>
              </a:rPr>
            </a:br>
            <a:r>
              <a:rPr lang="ru-RU" b="1" i="0" dirty="0" smtClean="0">
                <a:solidFill>
                  <a:srgbClr val="078877"/>
                </a:solidFill>
                <a:effectLst/>
                <a:latin typeface="-apple-system"/>
              </a:rPr>
              <a:t>«</a:t>
            </a:r>
            <a:r>
              <a:rPr lang="ru-RU" b="1" i="0" dirty="0">
                <a:solidFill>
                  <a:srgbClr val="078877"/>
                </a:solidFill>
                <a:effectLst/>
                <a:latin typeface="-apple-system"/>
              </a:rPr>
              <a:t>Помощь медицинским организациям»</a:t>
            </a:r>
            <a:r>
              <a:rPr lang="ru-RU" b="0" i="0" dirty="0">
                <a:solidFill>
                  <a:srgbClr val="078877"/>
                </a:solidFill>
                <a:effectLst/>
                <a:latin typeface="-apple-system"/>
              </a:rPr>
              <a:t> волонтеры-медики оказывали помощь инфекционным госпиталям Волгограда</a:t>
            </a:r>
            <a:r>
              <a:rPr lang="ru-RU" b="0" i="0" dirty="0" smtClean="0">
                <a:solidFill>
                  <a:srgbClr val="078877"/>
                </a:solidFill>
                <a:effectLst/>
                <a:latin typeface="-apple-system"/>
              </a:rPr>
              <a:t>.</a:t>
            </a:r>
          </a:p>
          <a:p>
            <a:pPr algn="ctr"/>
            <a:endParaRPr lang="ru-RU" b="0" i="0" dirty="0">
              <a:solidFill>
                <a:srgbClr val="078877"/>
              </a:solidFill>
              <a:effectLst/>
              <a:latin typeface="-apple-system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6401D752-29C7-43BF-8FC6-DEBB7032D0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31"/>
          <a:stretch/>
        </p:blipFill>
        <p:spPr bwMode="auto">
          <a:xfrm>
            <a:off x="10301367" y="5031487"/>
            <a:ext cx="1906564" cy="182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6229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109589" y="413191"/>
            <a:ext cx="4693333" cy="954107"/>
          </a:xfrm>
          <a:prstGeom prst="rect">
            <a:avLst/>
          </a:prstGeom>
          <a:solidFill>
            <a:srgbClr val="078877"/>
          </a:solidFill>
        </p:spPr>
        <p:txBody>
          <a:bodyPr wrap="square" rtlCol="0" anchor="ctr">
            <a:spAutoFit/>
          </a:bodyPr>
          <a:lstStyle>
            <a:defPPr>
              <a:defRPr lang="ru-RU"/>
            </a:defPPr>
            <a:lvl1pPr>
              <a:defRPr sz="2800">
                <a:solidFill>
                  <a:srgbClr val="E5C78C"/>
                </a:solidFill>
              </a:defRPr>
            </a:lvl1pPr>
          </a:lstStyle>
          <a:p>
            <a:pPr marL="360000"/>
            <a:r>
              <a:rPr lang="ru-RU" dirty="0"/>
              <a:t>Волонтерский центр </a:t>
            </a:r>
            <a:r>
              <a:rPr lang="ru-RU" dirty="0" err="1"/>
              <a:t>ВолгГМУ</a:t>
            </a: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71950A9-174F-44E4-87BE-A8030A0723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41"/>
          <a:stretch/>
        </p:blipFill>
        <p:spPr>
          <a:xfrm>
            <a:off x="286055" y="299800"/>
            <a:ext cx="1213193" cy="1180891"/>
          </a:xfrm>
          <a:prstGeom prst="rect">
            <a:avLst/>
          </a:prstGeom>
        </p:spPr>
      </p:pic>
      <p:sp>
        <p:nvSpPr>
          <p:cNvPr id="10" name="Скругленный прямоугольник 7">
            <a:extLst>
              <a:ext uri="{FF2B5EF4-FFF2-40B4-BE49-F238E27FC236}">
                <a16:creationId xmlns:a16="http://schemas.microsoft.com/office/drawing/2014/main" id="{19FA450B-1B15-4548-9C20-B9EC3D86FCF1}"/>
              </a:ext>
            </a:extLst>
          </p:cNvPr>
          <p:cNvSpPr/>
          <p:nvPr/>
        </p:nvSpPr>
        <p:spPr>
          <a:xfrm>
            <a:off x="7222926" y="641076"/>
            <a:ext cx="4451753" cy="919401"/>
          </a:xfrm>
          <a:prstGeom prst="roundRect">
            <a:avLst/>
          </a:prstGeom>
          <a:solidFill>
            <a:srgbClr val="E5C78C"/>
          </a:solidFill>
          <a:ln>
            <a:solidFill>
              <a:srgbClr val="078877"/>
            </a:solidFill>
          </a:ln>
        </p:spPr>
        <p:txBody>
          <a:bodyPr wrap="square" rtlCol="0">
            <a:spAutoFit/>
          </a:bodyPr>
          <a:lstStyle/>
          <a:p>
            <a:pPr algn="ctr" fontAlgn="base"/>
            <a:r>
              <a:rPr lang="ru-RU" sz="2400" b="1" dirty="0">
                <a:solidFill>
                  <a:srgbClr val="078877"/>
                </a:solidFill>
                <a:latin typeface="+mj-lt"/>
              </a:rPr>
              <a:t>Движение </a:t>
            </a:r>
            <a:r>
              <a:rPr lang="ru-RU" sz="2400" b="1" dirty="0" smtClean="0">
                <a:solidFill>
                  <a:srgbClr val="078877"/>
                </a:solidFill>
                <a:latin typeface="+mj-lt"/>
              </a:rPr>
              <a:t/>
            </a:r>
            <a:br>
              <a:rPr lang="ru-RU" sz="2400" b="1" dirty="0" smtClean="0">
                <a:solidFill>
                  <a:srgbClr val="078877"/>
                </a:solidFill>
                <a:latin typeface="+mj-lt"/>
              </a:rPr>
            </a:br>
            <a:r>
              <a:rPr lang="ru-RU" sz="2400" b="1" dirty="0" smtClean="0">
                <a:solidFill>
                  <a:srgbClr val="078877"/>
                </a:solidFill>
                <a:latin typeface="+mj-lt"/>
              </a:rPr>
              <a:t>«</a:t>
            </a:r>
            <a:r>
              <a:rPr lang="ru-RU" sz="2400" b="1" dirty="0">
                <a:solidFill>
                  <a:srgbClr val="078877"/>
                </a:solidFill>
                <a:latin typeface="+mj-lt"/>
              </a:rPr>
              <a:t>В добрые руки»</a:t>
            </a:r>
            <a:endParaRPr lang="ru-RU" sz="2400" b="1" i="0" dirty="0">
              <a:solidFill>
                <a:srgbClr val="078877"/>
              </a:solidFill>
              <a:effectLst/>
              <a:latin typeface="+mj-lt"/>
            </a:endParaRPr>
          </a:p>
        </p:txBody>
      </p:sp>
      <p:sp>
        <p:nvSpPr>
          <p:cNvPr id="11" name="Скругленный прямоугольник 7">
            <a:extLst>
              <a:ext uri="{FF2B5EF4-FFF2-40B4-BE49-F238E27FC236}">
                <a16:creationId xmlns:a16="http://schemas.microsoft.com/office/drawing/2014/main" id="{0393C576-6EDD-43A9-A1CA-78BC8372EEA1}"/>
              </a:ext>
            </a:extLst>
          </p:cNvPr>
          <p:cNvSpPr/>
          <p:nvPr/>
        </p:nvSpPr>
        <p:spPr>
          <a:xfrm>
            <a:off x="7222925" y="2164077"/>
            <a:ext cx="4451753" cy="1464231"/>
          </a:xfrm>
          <a:prstGeom prst="roundRect">
            <a:avLst/>
          </a:prstGeom>
          <a:solidFill>
            <a:srgbClr val="E5C78C"/>
          </a:solidFill>
          <a:ln>
            <a:solidFill>
              <a:srgbClr val="078877"/>
            </a:solidFill>
          </a:ln>
        </p:spPr>
        <p:txBody>
          <a:bodyPr wrap="square" rtlCol="0">
            <a:spAutoFit/>
          </a:bodyPr>
          <a:lstStyle/>
          <a:p>
            <a:pPr algn="ctr" fontAlgn="base"/>
            <a:r>
              <a:rPr lang="ru-RU" sz="1600" b="0" i="0" dirty="0">
                <a:solidFill>
                  <a:srgbClr val="078877"/>
                </a:solidFill>
                <a:effectLst/>
                <a:latin typeface="+mj-lt"/>
              </a:rPr>
              <a:t>Деятельность волонтерского движения заключается в помощи бездомным животным, поиске для них нового дома и хозяев, а так же помощь приютам для бездомных животных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079F455-8731-4382-ACCF-544A993A2B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055" y="1690812"/>
            <a:ext cx="6456739" cy="4808595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6401D752-29C7-43BF-8FC6-DEBB7032D0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31"/>
          <a:stretch/>
        </p:blipFill>
        <p:spPr bwMode="auto">
          <a:xfrm>
            <a:off x="10301367" y="5031487"/>
            <a:ext cx="1906564" cy="182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879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71950A9-174F-44E4-87BE-A8030A0723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41"/>
          <a:stretch/>
        </p:blipFill>
        <p:spPr>
          <a:xfrm>
            <a:off x="10680015" y="283022"/>
            <a:ext cx="1213193" cy="118089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72CBEBE-3152-48F3-9800-7F148BCD9B1E}"/>
              </a:ext>
            </a:extLst>
          </p:cNvPr>
          <p:cNvSpPr txBox="1"/>
          <p:nvPr/>
        </p:nvSpPr>
        <p:spPr>
          <a:xfrm>
            <a:off x="2216938" y="816180"/>
            <a:ext cx="79576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E5C78C"/>
                </a:solidFill>
              </a:rPr>
              <a:t>Волонтерская деятельность ВолгГМУ</a:t>
            </a:r>
            <a:endParaRPr lang="ru-RU" sz="3200" b="1" dirty="0">
              <a:solidFill>
                <a:srgbClr val="E5C78C"/>
              </a:solidFill>
            </a:endParaRPr>
          </a:p>
        </p:txBody>
      </p:sp>
      <p:pic>
        <p:nvPicPr>
          <p:cNvPr id="25" name="Picture 4">
            <a:extLst>
              <a:ext uri="{FF2B5EF4-FFF2-40B4-BE49-F238E27FC236}">
                <a16:creationId xmlns:a16="http://schemas.microsoft.com/office/drawing/2014/main" id="{7FCEC26F-C35B-4AB5-B9C6-FB7A2A2A4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351" y="1949233"/>
            <a:ext cx="3651847" cy="3336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729BE8EB-B69B-4014-AA1A-AA96E895CB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44"/>
          <a:stretch/>
        </p:blipFill>
        <p:spPr bwMode="auto">
          <a:xfrm>
            <a:off x="7498081" y="2446958"/>
            <a:ext cx="2676485" cy="2560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32899" y="5202575"/>
            <a:ext cx="471475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/>
              <a:t>Волгоградское региональное </a:t>
            </a:r>
            <a:r>
              <a:rPr lang="ru-RU" dirty="0" smtClean="0"/>
              <a:t>отделение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Всероссийского </a:t>
            </a:r>
            <a:r>
              <a:rPr lang="ru-RU" dirty="0"/>
              <a:t>общественного </a:t>
            </a:r>
            <a:r>
              <a:rPr lang="ru-RU" dirty="0" smtClean="0"/>
              <a:t>движения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"Волонтёры </a:t>
            </a:r>
            <a:r>
              <a:rPr lang="ru-RU" dirty="0"/>
              <a:t>- медики</a:t>
            </a:r>
            <a:r>
              <a:rPr lang="ru-RU" dirty="0" smtClean="0"/>
              <a:t>".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906948" y="5202575"/>
            <a:ext cx="385874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Волонтёрский центр </a:t>
            </a:r>
            <a:br>
              <a:rPr lang="ru-RU" dirty="0" smtClean="0"/>
            </a:br>
            <a:r>
              <a:rPr lang="ru-RU" dirty="0" smtClean="0"/>
              <a:t>Волгоградского государственного </a:t>
            </a:r>
            <a:br>
              <a:rPr lang="ru-RU" dirty="0" smtClean="0"/>
            </a:br>
            <a:r>
              <a:rPr lang="ru-RU" dirty="0" smtClean="0"/>
              <a:t>медицинского университета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84971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109589" y="413191"/>
            <a:ext cx="4693333" cy="954107"/>
          </a:xfrm>
          <a:prstGeom prst="rect">
            <a:avLst/>
          </a:prstGeom>
          <a:solidFill>
            <a:srgbClr val="078877"/>
          </a:solidFill>
        </p:spPr>
        <p:txBody>
          <a:bodyPr wrap="square" rtlCol="0" anchor="ctr">
            <a:spAutoFit/>
          </a:bodyPr>
          <a:lstStyle>
            <a:defPPr>
              <a:defRPr lang="ru-RU"/>
            </a:defPPr>
            <a:lvl1pPr>
              <a:defRPr sz="2800">
                <a:solidFill>
                  <a:srgbClr val="E5C78C"/>
                </a:solidFill>
              </a:defRPr>
            </a:lvl1pPr>
          </a:lstStyle>
          <a:p>
            <a:pPr marL="360000"/>
            <a:r>
              <a:rPr lang="ru-RU" dirty="0"/>
              <a:t>Волонтерский центр </a:t>
            </a:r>
            <a:r>
              <a:rPr lang="ru-RU" dirty="0" err="1"/>
              <a:t>ВолгГМУ</a:t>
            </a: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71950A9-174F-44E4-87BE-A8030A0723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41"/>
          <a:stretch/>
        </p:blipFill>
        <p:spPr>
          <a:xfrm>
            <a:off x="286055" y="299800"/>
            <a:ext cx="1213193" cy="1180891"/>
          </a:xfrm>
          <a:prstGeom prst="rect">
            <a:avLst/>
          </a:prstGeom>
        </p:spPr>
      </p:pic>
      <p:sp>
        <p:nvSpPr>
          <p:cNvPr id="10" name="Скругленный прямоугольник 7">
            <a:extLst>
              <a:ext uri="{FF2B5EF4-FFF2-40B4-BE49-F238E27FC236}">
                <a16:creationId xmlns:a16="http://schemas.microsoft.com/office/drawing/2014/main" id="{19FA450B-1B15-4548-9C20-B9EC3D86FCF1}"/>
              </a:ext>
            </a:extLst>
          </p:cNvPr>
          <p:cNvSpPr/>
          <p:nvPr/>
        </p:nvSpPr>
        <p:spPr>
          <a:xfrm>
            <a:off x="7222926" y="641076"/>
            <a:ext cx="4451753" cy="919401"/>
          </a:xfrm>
          <a:prstGeom prst="roundRect">
            <a:avLst/>
          </a:prstGeom>
          <a:solidFill>
            <a:srgbClr val="E5C78C"/>
          </a:solidFill>
          <a:ln>
            <a:solidFill>
              <a:srgbClr val="078877"/>
            </a:solidFill>
          </a:ln>
        </p:spPr>
        <p:txBody>
          <a:bodyPr wrap="square" rtlCol="0">
            <a:spAutoFit/>
          </a:bodyPr>
          <a:lstStyle/>
          <a:p>
            <a:pPr algn="ctr" fontAlgn="base"/>
            <a:r>
              <a:rPr lang="ru-RU" sz="2400" b="1" i="0" dirty="0">
                <a:solidFill>
                  <a:srgbClr val="078877"/>
                </a:solidFill>
                <a:effectLst/>
                <a:latin typeface="+mj-lt"/>
              </a:rPr>
              <a:t>Движение </a:t>
            </a:r>
            <a:r>
              <a:rPr lang="ru-RU" sz="2400" b="1" i="0" dirty="0" smtClean="0">
                <a:solidFill>
                  <a:srgbClr val="078877"/>
                </a:solidFill>
                <a:effectLst/>
                <a:latin typeface="+mj-lt"/>
              </a:rPr>
              <a:t/>
            </a:r>
            <a:br>
              <a:rPr lang="ru-RU" sz="2400" b="1" i="0" dirty="0" smtClean="0">
                <a:solidFill>
                  <a:srgbClr val="078877"/>
                </a:solidFill>
                <a:effectLst/>
                <a:latin typeface="+mj-lt"/>
              </a:rPr>
            </a:br>
            <a:r>
              <a:rPr lang="ru-RU" sz="2400" b="1" i="0" dirty="0" smtClean="0">
                <a:solidFill>
                  <a:srgbClr val="078877"/>
                </a:solidFill>
                <a:effectLst/>
                <a:latin typeface="+mj-lt"/>
              </a:rPr>
              <a:t>«</a:t>
            </a:r>
            <a:r>
              <a:rPr lang="ru-RU" sz="2400" b="1" i="0" dirty="0">
                <a:solidFill>
                  <a:srgbClr val="078877"/>
                </a:solidFill>
                <a:effectLst/>
                <a:latin typeface="+mj-lt"/>
              </a:rPr>
              <a:t>Шаг навстречу»</a:t>
            </a:r>
          </a:p>
        </p:txBody>
      </p:sp>
      <p:sp>
        <p:nvSpPr>
          <p:cNvPr id="11" name="Скругленный прямоугольник 7">
            <a:extLst>
              <a:ext uri="{FF2B5EF4-FFF2-40B4-BE49-F238E27FC236}">
                <a16:creationId xmlns:a16="http://schemas.microsoft.com/office/drawing/2014/main" id="{0393C576-6EDD-43A9-A1CA-78BC8372EEA1}"/>
              </a:ext>
            </a:extLst>
          </p:cNvPr>
          <p:cNvSpPr/>
          <p:nvPr/>
        </p:nvSpPr>
        <p:spPr>
          <a:xfrm>
            <a:off x="7222925" y="2164077"/>
            <a:ext cx="4451753" cy="1464231"/>
          </a:xfrm>
          <a:prstGeom prst="roundRect">
            <a:avLst/>
          </a:prstGeom>
          <a:solidFill>
            <a:srgbClr val="E5C78C"/>
          </a:solidFill>
          <a:ln>
            <a:solidFill>
              <a:srgbClr val="078877"/>
            </a:solidFill>
          </a:ln>
        </p:spPr>
        <p:txBody>
          <a:bodyPr wrap="square" rtlCol="0">
            <a:spAutoFit/>
          </a:bodyPr>
          <a:lstStyle/>
          <a:p>
            <a:pPr algn="ctr" fontAlgn="base"/>
            <a:r>
              <a:rPr lang="ru-RU" sz="1600" b="0" i="0" dirty="0">
                <a:solidFill>
                  <a:srgbClr val="078877"/>
                </a:solidFill>
                <a:effectLst/>
                <a:latin typeface="+mj-lt"/>
              </a:rPr>
              <a:t>Деятельность волонтерского движения заключается в помощи детям, оказавшимся в трудной жизненной ситуации, а так же социализация детей инвалидов и сирот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27334C9-2293-4DFE-A326-EEBB1F2C0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41" y="1816249"/>
            <a:ext cx="5854959" cy="439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6401D752-29C7-43BF-8FC6-DEBB7032D0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31"/>
          <a:stretch/>
        </p:blipFill>
        <p:spPr bwMode="auto">
          <a:xfrm>
            <a:off x="10301367" y="5031487"/>
            <a:ext cx="1906564" cy="182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0073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109589" y="413191"/>
            <a:ext cx="4693333" cy="954107"/>
          </a:xfrm>
          <a:prstGeom prst="rect">
            <a:avLst/>
          </a:prstGeom>
          <a:solidFill>
            <a:srgbClr val="078877"/>
          </a:solidFill>
        </p:spPr>
        <p:txBody>
          <a:bodyPr wrap="square" rtlCol="0" anchor="ctr">
            <a:spAutoFit/>
          </a:bodyPr>
          <a:lstStyle>
            <a:defPPr>
              <a:defRPr lang="ru-RU"/>
            </a:defPPr>
            <a:lvl1pPr>
              <a:defRPr sz="2800">
                <a:solidFill>
                  <a:srgbClr val="E5C78C"/>
                </a:solidFill>
              </a:defRPr>
            </a:lvl1pPr>
          </a:lstStyle>
          <a:p>
            <a:pPr marL="360000"/>
            <a:r>
              <a:rPr lang="ru-RU" dirty="0"/>
              <a:t>Волонтерский центр </a:t>
            </a:r>
            <a:r>
              <a:rPr lang="ru-RU" dirty="0" err="1"/>
              <a:t>ВолгГМУ</a:t>
            </a: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71950A9-174F-44E4-87BE-A8030A0723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41"/>
          <a:stretch/>
        </p:blipFill>
        <p:spPr>
          <a:xfrm>
            <a:off x="286055" y="299800"/>
            <a:ext cx="1213193" cy="1180891"/>
          </a:xfrm>
          <a:prstGeom prst="rect">
            <a:avLst/>
          </a:prstGeom>
        </p:spPr>
      </p:pic>
      <p:sp>
        <p:nvSpPr>
          <p:cNvPr id="10" name="Скругленный прямоугольник 7">
            <a:extLst>
              <a:ext uri="{FF2B5EF4-FFF2-40B4-BE49-F238E27FC236}">
                <a16:creationId xmlns:a16="http://schemas.microsoft.com/office/drawing/2014/main" id="{19FA450B-1B15-4548-9C20-B9EC3D86FCF1}"/>
              </a:ext>
            </a:extLst>
          </p:cNvPr>
          <p:cNvSpPr/>
          <p:nvPr/>
        </p:nvSpPr>
        <p:spPr>
          <a:xfrm>
            <a:off x="7222926" y="641076"/>
            <a:ext cx="4451753" cy="919401"/>
          </a:xfrm>
          <a:prstGeom prst="roundRect">
            <a:avLst/>
          </a:prstGeom>
          <a:solidFill>
            <a:srgbClr val="E5C78C"/>
          </a:solidFill>
          <a:ln>
            <a:solidFill>
              <a:srgbClr val="078877"/>
            </a:solidFill>
          </a:ln>
        </p:spPr>
        <p:txBody>
          <a:bodyPr wrap="square" rtlCol="0">
            <a:spAutoFit/>
          </a:bodyPr>
          <a:lstStyle/>
          <a:p>
            <a:pPr algn="ctr" fontAlgn="base"/>
            <a:r>
              <a:rPr lang="ru-RU" sz="2400" b="1" i="0" dirty="0">
                <a:solidFill>
                  <a:srgbClr val="078877"/>
                </a:solidFill>
                <a:effectLst/>
                <a:latin typeface="+mj-lt"/>
              </a:rPr>
              <a:t>Движение </a:t>
            </a:r>
            <a:r>
              <a:rPr lang="ru-RU" sz="2400" b="1" i="0" dirty="0" smtClean="0">
                <a:solidFill>
                  <a:srgbClr val="078877"/>
                </a:solidFill>
                <a:effectLst/>
                <a:latin typeface="+mj-lt"/>
              </a:rPr>
              <a:t/>
            </a:r>
            <a:br>
              <a:rPr lang="ru-RU" sz="2400" b="1" i="0" dirty="0" smtClean="0">
                <a:solidFill>
                  <a:srgbClr val="078877"/>
                </a:solidFill>
                <a:effectLst/>
                <a:latin typeface="+mj-lt"/>
              </a:rPr>
            </a:br>
            <a:r>
              <a:rPr lang="ru-RU" sz="2400" b="1" i="0" dirty="0" smtClean="0">
                <a:solidFill>
                  <a:srgbClr val="078877"/>
                </a:solidFill>
                <a:effectLst/>
                <a:latin typeface="+mj-lt"/>
              </a:rPr>
              <a:t>«</a:t>
            </a:r>
            <a:r>
              <a:rPr lang="ru-RU" sz="2400" b="1" i="0" dirty="0">
                <a:solidFill>
                  <a:srgbClr val="078877"/>
                </a:solidFill>
                <a:effectLst/>
                <a:latin typeface="+mj-lt"/>
              </a:rPr>
              <a:t>Здоровое поколение»</a:t>
            </a:r>
          </a:p>
        </p:txBody>
      </p:sp>
      <p:sp>
        <p:nvSpPr>
          <p:cNvPr id="11" name="Скругленный прямоугольник 7">
            <a:extLst>
              <a:ext uri="{FF2B5EF4-FFF2-40B4-BE49-F238E27FC236}">
                <a16:creationId xmlns:a16="http://schemas.microsoft.com/office/drawing/2014/main" id="{0393C576-6EDD-43A9-A1CA-78BC8372EEA1}"/>
              </a:ext>
            </a:extLst>
          </p:cNvPr>
          <p:cNvSpPr/>
          <p:nvPr/>
        </p:nvSpPr>
        <p:spPr>
          <a:xfrm>
            <a:off x="7130646" y="2650638"/>
            <a:ext cx="4451753" cy="1191816"/>
          </a:xfrm>
          <a:prstGeom prst="roundRect">
            <a:avLst/>
          </a:prstGeom>
          <a:solidFill>
            <a:srgbClr val="E5C78C"/>
          </a:solidFill>
          <a:ln>
            <a:solidFill>
              <a:srgbClr val="078877"/>
            </a:solidFill>
          </a:ln>
        </p:spPr>
        <p:txBody>
          <a:bodyPr wrap="square" rtlCol="0">
            <a:spAutoFit/>
          </a:bodyPr>
          <a:lstStyle/>
          <a:p>
            <a:pPr algn="ctr" fontAlgn="base"/>
            <a:r>
              <a:rPr lang="ru-RU" sz="1600" b="0" i="0" dirty="0">
                <a:solidFill>
                  <a:srgbClr val="078877"/>
                </a:solidFill>
                <a:effectLst/>
                <a:latin typeface="+mj-lt"/>
              </a:rPr>
              <a:t>Деятельность волонтерского движения заключается в пропаганде здорового образа жизни среди лиц разных возрастных категорий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459ACB3-24BA-4135-A9A2-91A3D6AF6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55" y="1914643"/>
            <a:ext cx="5984147" cy="4488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6401D752-29C7-43BF-8FC6-DEBB7032D0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31"/>
          <a:stretch/>
        </p:blipFill>
        <p:spPr bwMode="auto">
          <a:xfrm>
            <a:off x="10301367" y="5031487"/>
            <a:ext cx="1906564" cy="182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591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109589" y="413191"/>
            <a:ext cx="4693333" cy="954107"/>
          </a:xfrm>
          <a:prstGeom prst="rect">
            <a:avLst/>
          </a:prstGeom>
          <a:solidFill>
            <a:srgbClr val="078877"/>
          </a:solidFill>
        </p:spPr>
        <p:txBody>
          <a:bodyPr wrap="square" rtlCol="0" anchor="ctr">
            <a:spAutoFit/>
          </a:bodyPr>
          <a:lstStyle>
            <a:defPPr>
              <a:defRPr lang="ru-RU"/>
            </a:defPPr>
            <a:lvl1pPr>
              <a:defRPr sz="2800">
                <a:solidFill>
                  <a:srgbClr val="E5C78C"/>
                </a:solidFill>
              </a:defRPr>
            </a:lvl1pPr>
          </a:lstStyle>
          <a:p>
            <a:pPr marL="360000"/>
            <a:r>
              <a:rPr lang="ru-RU" dirty="0"/>
              <a:t>Волонтерский центр </a:t>
            </a:r>
            <a:r>
              <a:rPr lang="ru-RU" dirty="0" err="1"/>
              <a:t>ВолгГМУ</a:t>
            </a: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71950A9-174F-44E4-87BE-A8030A0723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41"/>
          <a:stretch/>
        </p:blipFill>
        <p:spPr>
          <a:xfrm>
            <a:off x="286055" y="299800"/>
            <a:ext cx="1213193" cy="1180891"/>
          </a:xfrm>
          <a:prstGeom prst="rect">
            <a:avLst/>
          </a:prstGeom>
        </p:spPr>
      </p:pic>
      <p:sp>
        <p:nvSpPr>
          <p:cNvPr id="10" name="Скругленный прямоугольник 7">
            <a:extLst>
              <a:ext uri="{FF2B5EF4-FFF2-40B4-BE49-F238E27FC236}">
                <a16:creationId xmlns:a16="http://schemas.microsoft.com/office/drawing/2014/main" id="{19FA450B-1B15-4548-9C20-B9EC3D86FCF1}"/>
              </a:ext>
            </a:extLst>
          </p:cNvPr>
          <p:cNvSpPr/>
          <p:nvPr/>
        </p:nvSpPr>
        <p:spPr>
          <a:xfrm>
            <a:off x="7222926" y="641076"/>
            <a:ext cx="4451753" cy="919401"/>
          </a:xfrm>
          <a:prstGeom prst="roundRect">
            <a:avLst/>
          </a:prstGeom>
          <a:solidFill>
            <a:srgbClr val="E5C78C"/>
          </a:solidFill>
          <a:ln>
            <a:solidFill>
              <a:srgbClr val="078877"/>
            </a:solidFill>
          </a:ln>
        </p:spPr>
        <p:txBody>
          <a:bodyPr wrap="square" rtlCol="0">
            <a:spAutoFit/>
          </a:bodyPr>
          <a:lstStyle/>
          <a:p>
            <a:pPr algn="ctr" fontAlgn="base"/>
            <a:r>
              <a:rPr lang="ru-RU" sz="2400" b="1" dirty="0">
                <a:solidFill>
                  <a:srgbClr val="078877"/>
                </a:solidFill>
                <a:latin typeface="+mj-lt"/>
              </a:rPr>
              <a:t>Строительный отряд «Доброволец»</a:t>
            </a:r>
            <a:endParaRPr lang="ru-RU" sz="2400" b="1" i="0" dirty="0">
              <a:solidFill>
                <a:srgbClr val="078877"/>
              </a:solidFill>
              <a:effectLst/>
              <a:latin typeface="+mj-lt"/>
            </a:endParaRPr>
          </a:p>
        </p:txBody>
      </p:sp>
      <p:sp>
        <p:nvSpPr>
          <p:cNvPr id="11" name="Скругленный прямоугольник 7">
            <a:extLst>
              <a:ext uri="{FF2B5EF4-FFF2-40B4-BE49-F238E27FC236}">
                <a16:creationId xmlns:a16="http://schemas.microsoft.com/office/drawing/2014/main" id="{0393C576-6EDD-43A9-A1CA-78BC8372EEA1}"/>
              </a:ext>
            </a:extLst>
          </p:cNvPr>
          <p:cNvSpPr/>
          <p:nvPr/>
        </p:nvSpPr>
        <p:spPr>
          <a:xfrm>
            <a:off x="7222926" y="2833092"/>
            <a:ext cx="4451753" cy="1191816"/>
          </a:xfrm>
          <a:prstGeom prst="roundRect">
            <a:avLst/>
          </a:prstGeom>
          <a:solidFill>
            <a:srgbClr val="E5C78C"/>
          </a:solidFill>
          <a:ln>
            <a:solidFill>
              <a:srgbClr val="078877"/>
            </a:solidFill>
          </a:ln>
        </p:spPr>
        <p:txBody>
          <a:bodyPr wrap="square" rtlCol="0">
            <a:spAutoFit/>
          </a:bodyPr>
          <a:lstStyle/>
          <a:p>
            <a:pPr algn="ctr" fontAlgn="base"/>
            <a:r>
              <a:rPr lang="ru-RU" sz="1600" b="0" i="0" dirty="0">
                <a:solidFill>
                  <a:srgbClr val="078877"/>
                </a:solidFill>
                <a:effectLst/>
                <a:latin typeface="+mj-lt"/>
              </a:rPr>
              <a:t>Деятельность волонтерского движения заключается в оказании физической помощи университету и больницам Волгограда.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4038A82-9DAC-49C0-80D4-1CCB637FA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08" y="1811988"/>
            <a:ext cx="6177094" cy="463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6401D752-29C7-43BF-8FC6-DEBB7032D0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31"/>
          <a:stretch/>
        </p:blipFill>
        <p:spPr bwMode="auto">
          <a:xfrm>
            <a:off x="10301367" y="5031487"/>
            <a:ext cx="1906564" cy="182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2143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109589" y="628634"/>
            <a:ext cx="8024886" cy="523220"/>
          </a:xfrm>
          <a:prstGeom prst="rect">
            <a:avLst/>
          </a:prstGeom>
          <a:solidFill>
            <a:srgbClr val="078877"/>
          </a:solidFill>
        </p:spPr>
        <p:txBody>
          <a:bodyPr wrap="square" rtlCol="0" anchor="ctr">
            <a:spAutoFit/>
          </a:bodyPr>
          <a:lstStyle>
            <a:defPPr>
              <a:defRPr lang="ru-RU"/>
            </a:defPPr>
            <a:lvl1pPr>
              <a:defRPr sz="2800">
                <a:solidFill>
                  <a:srgbClr val="E5C78C"/>
                </a:solidFill>
              </a:defRPr>
            </a:lvl1pPr>
          </a:lstStyle>
          <a:p>
            <a:pPr marL="360000"/>
            <a:r>
              <a:rPr lang="ru-RU" dirty="0" smtClean="0"/>
              <a:t>Волонтерская деятельность </a:t>
            </a:r>
            <a:r>
              <a:rPr lang="ru-RU" dirty="0"/>
              <a:t>ВолгГМУ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71950A9-174F-44E4-87BE-A8030A0723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41"/>
          <a:stretch/>
        </p:blipFill>
        <p:spPr>
          <a:xfrm>
            <a:off x="286055" y="299800"/>
            <a:ext cx="1213193" cy="118089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62230" y="2190661"/>
            <a:ext cx="11763070" cy="2971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</a:pPr>
            <a:r>
              <a:rPr lang="ru-RU" sz="3200" b="1" dirty="0">
                <a:solidFill>
                  <a:srgbClr val="E4C78C"/>
                </a:solidFill>
              </a:rPr>
              <a:t>То, что мы делаем для себя, – умирает вместе с нами, то, что мы делаем для других, – остается </a:t>
            </a:r>
            <a:r>
              <a:rPr lang="ru-RU" sz="3200" b="1" dirty="0" smtClean="0">
                <a:solidFill>
                  <a:srgbClr val="E4C78C"/>
                </a:solidFill>
              </a:rPr>
              <a:t>навеки</a:t>
            </a:r>
            <a:endParaRPr lang="en-US" sz="3200" dirty="0">
              <a:solidFill>
                <a:srgbClr val="E4C78C"/>
              </a:solidFill>
            </a:endParaRPr>
          </a:p>
          <a:p>
            <a:pPr algn="r" fontAlgn="base">
              <a:lnSpc>
                <a:spcPct val="150000"/>
              </a:lnSpc>
            </a:pPr>
            <a:endParaRPr lang="ru-RU" sz="3200" i="1" dirty="0" smtClean="0">
              <a:solidFill>
                <a:srgbClr val="E4C78C"/>
              </a:solidFill>
            </a:endParaRPr>
          </a:p>
          <a:p>
            <a:pPr algn="r" fontAlgn="base">
              <a:lnSpc>
                <a:spcPct val="150000"/>
              </a:lnSpc>
            </a:pPr>
            <a:r>
              <a:rPr lang="ru-RU" sz="3200" i="1" dirty="0" smtClean="0">
                <a:solidFill>
                  <a:srgbClr val="E4C78C"/>
                </a:solidFill>
              </a:rPr>
              <a:t>Альберт </a:t>
            </a:r>
            <a:r>
              <a:rPr lang="ru-RU" sz="3200" i="1" dirty="0" err="1">
                <a:solidFill>
                  <a:srgbClr val="E4C78C"/>
                </a:solidFill>
              </a:rPr>
              <a:t>Пайк</a:t>
            </a:r>
            <a:endParaRPr lang="ru-RU" sz="3200" i="1" dirty="0">
              <a:solidFill>
                <a:srgbClr val="E4C7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06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71950A9-174F-44E4-87BE-A8030A0723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41"/>
          <a:stretch/>
        </p:blipFill>
        <p:spPr>
          <a:xfrm>
            <a:off x="10680015" y="283022"/>
            <a:ext cx="1213193" cy="1180891"/>
          </a:xfrm>
          <a:prstGeom prst="rect">
            <a:avLst/>
          </a:prstGeom>
        </p:spPr>
      </p:pic>
      <p:pic>
        <p:nvPicPr>
          <p:cNvPr id="25" name="Picture 4">
            <a:extLst>
              <a:ext uri="{FF2B5EF4-FFF2-40B4-BE49-F238E27FC236}">
                <a16:creationId xmlns:a16="http://schemas.microsoft.com/office/drawing/2014/main" id="{7FCEC26F-C35B-4AB5-B9C6-FB7A2A2A4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351" y="1949233"/>
            <a:ext cx="3651847" cy="3336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32899" y="5202575"/>
            <a:ext cx="471475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/>
              <a:t>Волгоградское региональное </a:t>
            </a:r>
            <a:r>
              <a:rPr lang="ru-RU" dirty="0" smtClean="0"/>
              <a:t>отделение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Всероссийского </a:t>
            </a:r>
            <a:r>
              <a:rPr lang="ru-RU" dirty="0"/>
              <a:t>общественного </a:t>
            </a:r>
            <a:r>
              <a:rPr lang="ru-RU" dirty="0" smtClean="0"/>
              <a:t>движения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"Волонтёры </a:t>
            </a:r>
            <a:r>
              <a:rPr lang="ru-RU" dirty="0"/>
              <a:t>- медики</a:t>
            </a:r>
            <a:r>
              <a:rPr lang="ru-RU" dirty="0" smtClean="0"/>
              <a:t>".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2CBEBE-3152-48F3-9800-7F148BCD9B1E}"/>
              </a:ext>
            </a:extLst>
          </p:cNvPr>
          <p:cNvSpPr txBox="1"/>
          <p:nvPr/>
        </p:nvSpPr>
        <p:spPr>
          <a:xfrm>
            <a:off x="6040734" y="2555407"/>
            <a:ext cx="5453737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E5C78C"/>
                </a:solidFill>
              </a:rPr>
              <a:t>Помощь </a:t>
            </a:r>
            <a:br>
              <a:rPr lang="ru-RU" sz="4400" b="1" dirty="0" smtClean="0">
                <a:solidFill>
                  <a:srgbClr val="E5C78C"/>
                </a:solidFill>
              </a:rPr>
            </a:br>
            <a:r>
              <a:rPr lang="ru-RU" sz="4400" b="1" dirty="0" smtClean="0">
                <a:solidFill>
                  <a:srgbClr val="E5C78C"/>
                </a:solidFill>
              </a:rPr>
              <a:t>здравоохранению </a:t>
            </a:r>
            <a:br>
              <a:rPr lang="ru-RU" sz="4400" b="1" dirty="0" smtClean="0">
                <a:solidFill>
                  <a:srgbClr val="E5C78C"/>
                </a:solidFill>
              </a:rPr>
            </a:br>
            <a:r>
              <a:rPr lang="ru-RU" sz="4400" b="1" dirty="0" smtClean="0">
                <a:solidFill>
                  <a:srgbClr val="E5C78C"/>
                </a:solidFill>
              </a:rPr>
              <a:t>региона</a:t>
            </a:r>
            <a:endParaRPr lang="ru-RU" sz="4400" b="1" dirty="0">
              <a:solidFill>
                <a:srgbClr val="E5C7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965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109589" y="628634"/>
            <a:ext cx="4693333" cy="523220"/>
          </a:xfrm>
          <a:prstGeom prst="rect">
            <a:avLst/>
          </a:prstGeom>
          <a:solidFill>
            <a:srgbClr val="078877"/>
          </a:solidFill>
        </p:spPr>
        <p:txBody>
          <a:bodyPr wrap="square" rtlCol="0" anchor="ctr">
            <a:spAutoFit/>
          </a:bodyPr>
          <a:lstStyle>
            <a:defPPr>
              <a:defRPr lang="ru-RU"/>
            </a:defPPr>
            <a:lvl1pPr>
              <a:defRPr sz="2800">
                <a:solidFill>
                  <a:srgbClr val="E5C78C"/>
                </a:solidFill>
              </a:defRPr>
            </a:lvl1pPr>
          </a:lstStyle>
          <a:p>
            <a:pPr marL="360000"/>
            <a:r>
              <a:rPr lang="ru-RU" dirty="0"/>
              <a:t>Волонтеры-медики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71950A9-174F-44E4-87BE-A8030A0723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41"/>
          <a:stretch/>
        </p:blipFill>
        <p:spPr>
          <a:xfrm>
            <a:off x="286055" y="299800"/>
            <a:ext cx="1213193" cy="1180891"/>
          </a:xfrm>
          <a:prstGeom prst="rect">
            <a:avLst/>
          </a:prstGeom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id="{F6BDC399-976B-447B-85D2-4209A732F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89" y="1761687"/>
            <a:ext cx="6390869" cy="4349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7">
            <a:extLst>
              <a:ext uri="{FF2B5EF4-FFF2-40B4-BE49-F238E27FC236}">
                <a16:creationId xmlns:a16="http://schemas.microsoft.com/office/drawing/2014/main" id="{8165058D-2162-4469-A8D5-9AE5B0E1B10C}"/>
              </a:ext>
            </a:extLst>
          </p:cNvPr>
          <p:cNvSpPr/>
          <p:nvPr/>
        </p:nvSpPr>
        <p:spPr>
          <a:xfrm>
            <a:off x="7229840" y="1761687"/>
            <a:ext cx="4451753" cy="3473291"/>
          </a:xfrm>
          <a:prstGeom prst="roundRect">
            <a:avLst/>
          </a:prstGeom>
          <a:solidFill>
            <a:srgbClr val="E5C78C"/>
          </a:solidFill>
          <a:ln>
            <a:solidFill>
              <a:srgbClr val="07887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0" i="0" dirty="0">
                <a:solidFill>
                  <a:srgbClr val="078877"/>
                </a:solidFill>
                <a:effectLst/>
                <a:latin typeface="-apple-system"/>
              </a:rPr>
              <a:t>Волонтеры-медики оказывают помощь персоналу медучреждений, сопровождают спортивные и массовые мероприятия, повышают уровень медицинской грамотности населения, содействуют развитию донорства крови и популяризации здорового образа жизни, ведут профориентационную работу среди школьников</a:t>
            </a:r>
            <a:r>
              <a:rPr lang="ru-RU" b="0" i="0" dirty="0" smtClean="0">
                <a:solidFill>
                  <a:srgbClr val="078877"/>
                </a:solidFill>
                <a:effectLst/>
                <a:latin typeface="-apple-system"/>
              </a:rPr>
              <a:t>.</a:t>
            </a:r>
          </a:p>
          <a:p>
            <a:pPr algn="ctr"/>
            <a:endParaRPr lang="ru-RU" dirty="0">
              <a:solidFill>
                <a:srgbClr val="078877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AB5FE12E-C109-4F9C-9596-49154CBF2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951" y="4990790"/>
            <a:ext cx="1952323" cy="1783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682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109589" y="628634"/>
            <a:ext cx="4693333" cy="523220"/>
          </a:xfrm>
          <a:prstGeom prst="rect">
            <a:avLst/>
          </a:prstGeom>
          <a:solidFill>
            <a:srgbClr val="078877"/>
          </a:solidFill>
        </p:spPr>
        <p:txBody>
          <a:bodyPr wrap="square" rtlCol="0" anchor="ctr">
            <a:spAutoFit/>
          </a:bodyPr>
          <a:lstStyle>
            <a:defPPr>
              <a:defRPr lang="ru-RU"/>
            </a:defPPr>
            <a:lvl1pPr>
              <a:defRPr sz="2800">
                <a:solidFill>
                  <a:srgbClr val="E5C78C"/>
                </a:solidFill>
              </a:defRPr>
            </a:lvl1pPr>
          </a:lstStyle>
          <a:p>
            <a:pPr marL="360000"/>
            <a:r>
              <a:rPr lang="ru-RU" dirty="0"/>
              <a:t>Волонтеры-медики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71950A9-174F-44E4-87BE-A8030A0723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41"/>
          <a:stretch/>
        </p:blipFill>
        <p:spPr>
          <a:xfrm>
            <a:off x="286055" y="299800"/>
            <a:ext cx="1213193" cy="1180891"/>
          </a:xfrm>
          <a:prstGeom prst="rect">
            <a:avLst/>
          </a:prstGeom>
        </p:spPr>
      </p:pic>
      <p:sp>
        <p:nvSpPr>
          <p:cNvPr id="10" name="Скругленный прямоугольник 7">
            <a:extLst>
              <a:ext uri="{FF2B5EF4-FFF2-40B4-BE49-F238E27FC236}">
                <a16:creationId xmlns:a16="http://schemas.microsoft.com/office/drawing/2014/main" id="{19FA450B-1B15-4548-9C20-B9EC3D86FCF1}"/>
              </a:ext>
            </a:extLst>
          </p:cNvPr>
          <p:cNvSpPr/>
          <p:nvPr/>
        </p:nvSpPr>
        <p:spPr>
          <a:xfrm>
            <a:off x="7063535" y="692153"/>
            <a:ext cx="4451753" cy="919401"/>
          </a:xfrm>
          <a:prstGeom prst="roundRect">
            <a:avLst/>
          </a:prstGeom>
          <a:solidFill>
            <a:srgbClr val="E5C78C"/>
          </a:solidFill>
          <a:ln>
            <a:solidFill>
              <a:srgbClr val="07887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78877"/>
                </a:solidFill>
                <a:latin typeface="Palatino Linotype" panose="02040502050505030304" pitchFamily="18" charset="0"/>
              </a:rPr>
              <a:t>Помощь медицинским организациям</a:t>
            </a:r>
          </a:p>
        </p:txBody>
      </p:sp>
      <p:sp>
        <p:nvSpPr>
          <p:cNvPr id="11" name="Скругленный прямоугольник 7">
            <a:extLst>
              <a:ext uri="{FF2B5EF4-FFF2-40B4-BE49-F238E27FC236}">
                <a16:creationId xmlns:a16="http://schemas.microsoft.com/office/drawing/2014/main" id="{0393C576-6EDD-43A9-A1CA-78BC8372EEA1}"/>
              </a:ext>
            </a:extLst>
          </p:cNvPr>
          <p:cNvSpPr/>
          <p:nvPr/>
        </p:nvSpPr>
        <p:spPr>
          <a:xfrm>
            <a:off x="6591300" y="1912407"/>
            <a:ext cx="4923987" cy="3439239"/>
          </a:xfrm>
          <a:prstGeom prst="roundRect">
            <a:avLst/>
          </a:prstGeom>
          <a:solidFill>
            <a:srgbClr val="E5C78C"/>
          </a:solidFill>
          <a:ln>
            <a:solidFill>
              <a:srgbClr val="078877"/>
            </a:solidFill>
          </a:ln>
        </p:spPr>
        <p:txBody>
          <a:bodyPr wrap="square" rtlCol="0">
            <a:spAutoFit/>
          </a:bodyPr>
          <a:lstStyle/>
          <a:p>
            <a:pPr algn="l" fontAlgn="base"/>
            <a:r>
              <a:rPr lang="ru-RU" sz="1400" b="0" i="0" dirty="0" smtClean="0">
                <a:solidFill>
                  <a:srgbClr val="078877"/>
                </a:solidFill>
                <a:effectLst/>
                <a:latin typeface="+mj-lt"/>
              </a:rPr>
              <a:t>Приоритетные задачи:</a:t>
            </a:r>
          </a:p>
          <a:p>
            <a:pPr algn="l" fontAlgn="base"/>
            <a:endParaRPr lang="ru-RU" sz="1400" b="0" i="0" dirty="0">
              <a:solidFill>
                <a:srgbClr val="078877"/>
              </a:solidFill>
              <a:effectLst/>
              <a:latin typeface="+mj-lt"/>
            </a:endParaRPr>
          </a:p>
          <a:p>
            <a:pPr algn="l" fontAlgn="base">
              <a:buFont typeface="+mj-lt"/>
              <a:buAutoNum type="arabicPeriod"/>
            </a:pPr>
            <a:r>
              <a:rPr lang="ru-RU" sz="1400" b="0" i="0" dirty="0">
                <a:solidFill>
                  <a:srgbClr val="078877"/>
                </a:solidFill>
                <a:effectLst/>
                <a:latin typeface="+mj-lt"/>
              </a:rPr>
              <a:t>Подготовка будущих высококвалифицированных сотрудников здравоохранения через волонтерскую практику</a:t>
            </a:r>
            <a:r>
              <a:rPr lang="ru-RU" sz="1400" b="0" i="0" dirty="0" smtClean="0">
                <a:solidFill>
                  <a:srgbClr val="078877"/>
                </a:solidFill>
                <a:effectLst/>
                <a:latin typeface="+mj-lt"/>
              </a:rPr>
              <a:t>;</a:t>
            </a:r>
          </a:p>
          <a:p>
            <a:pPr algn="l" fontAlgn="base">
              <a:buFont typeface="+mj-lt"/>
              <a:buAutoNum type="arabicPeriod"/>
            </a:pPr>
            <a:endParaRPr lang="ru-RU" sz="1400" b="0" i="0" dirty="0">
              <a:solidFill>
                <a:srgbClr val="078877"/>
              </a:solidFill>
              <a:effectLst/>
              <a:latin typeface="+mj-lt"/>
            </a:endParaRPr>
          </a:p>
          <a:p>
            <a:pPr algn="l" fontAlgn="base">
              <a:buFont typeface="+mj-lt"/>
              <a:buAutoNum type="arabicPeriod"/>
            </a:pPr>
            <a:r>
              <a:rPr lang="ru-RU" sz="1400" b="0" i="0" dirty="0">
                <a:solidFill>
                  <a:srgbClr val="078877"/>
                </a:solidFill>
                <a:effectLst/>
                <a:latin typeface="+mj-lt"/>
              </a:rPr>
              <a:t>Обеспечение дополнительного ухода и помощи пациентам, их родственникам и медицинскому персоналу в медицинских учреждениях</a:t>
            </a:r>
            <a:r>
              <a:rPr lang="ru-RU" sz="1400" b="0" i="0" dirty="0" smtClean="0">
                <a:solidFill>
                  <a:srgbClr val="078877"/>
                </a:solidFill>
                <a:effectLst/>
                <a:latin typeface="+mj-lt"/>
              </a:rPr>
              <a:t>;</a:t>
            </a:r>
          </a:p>
          <a:p>
            <a:pPr algn="l" fontAlgn="base">
              <a:buFont typeface="+mj-lt"/>
              <a:buAutoNum type="arabicPeriod"/>
            </a:pPr>
            <a:endParaRPr lang="ru-RU" sz="1400" b="0" i="0" dirty="0">
              <a:solidFill>
                <a:srgbClr val="078877"/>
              </a:solidFill>
              <a:effectLst/>
              <a:latin typeface="+mj-lt"/>
            </a:endParaRPr>
          </a:p>
          <a:p>
            <a:pPr algn="l" fontAlgn="base">
              <a:buFont typeface="+mj-lt"/>
              <a:buAutoNum type="arabicPeriod"/>
            </a:pPr>
            <a:r>
              <a:rPr lang="ru-RU" sz="1400" b="0" i="0" dirty="0">
                <a:solidFill>
                  <a:srgbClr val="078877"/>
                </a:solidFill>
                <a:effectLst/>
                <a:latin typeface="+mj-lt"/>
              </a:rPr>
              <a:t>Создание условий для формирования позитивного отношения и повышение доверия у населения к медицинским организациям и системе здравоохранения в целом</a:t>
            </a: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D273D2E1-6B78-4417-A796-CE9ED8B49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13" y="1912407"/>
            <a:ext cx="4904764" cy="367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AB5FE12E-C109-4F9C-9596-49154CBF2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520" y="4999127"/>
            <a:ext cx="1952323" cy="1783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676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109589" y="628634"/>
            <a:ext cx="4693333" cy="523220"/>
          </a:xfrm>
          <a:prstGeom prst="rect">
            <a:avLst/>
          </a:prstGeom>
          <a:solidFill>
            <a:srgbClr val="078877"/>
          </a:solidFill>
        </p:spPr>
        <p:txBody>
          <a:bodyPr wrap="square" rtlCol="0" anchor="ctr">
            <a:spAutoFit/>
          </a:bodyPr>
          <a:lstStyle>
            <a:defPPr>
              <a:defRPr lang="ru-RU"/>
            </a:defPPr>
            <a:lvl1pPr>
              <a:defRPr sz="2800">
                <a:solidFill>
                  <a:srgbClr val="E5C78C"/>
                </a:solidFill>
              </a:defRPr>
            </a:lvl1pPr>
          </a:lstStyle>
          <a:p>
            <a:pPr marL="360000"/>
            <a:r>
              <a:rPr lang="ru-RU" dirty="0"/>
              <a:t>Волонтеры-медики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71950A9-174F-44E4-87BE-A8030A0723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41"/>
          <a:stretch/>
        </p:blipFill>
        <p:spPr>
          <a:xfrm>
            <a:off x="286055" y="299800"/>
            <a:ext cx="1213193" cy="1180891"/>
          </a:xfrm>
          <a:prstGeom prst="rect">
            <a:avLst/>
          </a:prstGeom>
        </p:spPr>
      </p:pic>
      <p:sp>
        <p:nvSpPr>
          <p:cNvPr id="10" name="Скругленный прямоугольник 7">
            <a:extLst>
              <a:ext uri="{FF2B5EF4-FFF2-40B4-BE49-F238E27FC236}">
                <a16:creationId xmlns:a16="http://schemas.microsoft.com/office/drawing/2014/main" id="{19FA450B-1B15-4548-9C20-B9EC3D86FCF1}"/>
              </a:ext>
            </a:extLst>
          </p:cNvPr>
          <p:cNvSpPr/>
          <p:nvPr/>
        </p:nvSpPr>
        <p:spPr>
          <a:xfrm>
            <a:off x="7063535" y="692153"/>
            <a:ext cx="4451753" cy="783193"/>
          </a:xfrm>
          <a:prstGeom prst="roundRect">
            <a:avLst/>
          </a:prstGeom>
          <a:solidFill>
            <a:srgbClr val="E5C78C"/>
          </a:solidFill>
          <a:ln>
            <a:solidFill>
              <a:srgbClr val="078877"/>
            </a:solidFill>
          </a:ln>
        </p:spPr>
        <p:txBody>
          <a:bodyPr wrap="square" rtlCol="0">
            <a:spAutoFit/>
          </a:bodyPr>
          <a:lstStyle/>
          <a:p>
            <a:pPr algn="ctr" fontAlgn="base"/>
            <a:r>
              <a:rPr lang="ru-RU" sz="2000" b="1" i="0" dirty="0">
                <a:solidFill>
                  <a:srgbClr val="078877"/>
                </a:solidFill>
                <a:effectLst/>
                <a:latin typeface="+mj-lt"/>
              </a:rPr>
              <a:t>Санитарно-профилактическое просвещение</a:t>
            </a:r>
          </a:p>
        </p:txBody>
      </p:sp>
      <p:sp>
        <p:nvSpPr>
          <p:cNvPr id="11" name="Скругленный прямоугольник 7">
            <a:extLst>
              <a:ext uri="{FF2B5EF4-FFF2-40B4-BE49-F238E27FC236}">
                <a16:creationId xmlns:a16="http://schemas.microsoft.com/office/drawing/2014/main" id="{0393C576-6EDD-43A9-A1CA-78BC8372EEA1}"/>
              </a:ext>
            </a:extLst>
          </p:cNvPr>
          <p:cNvSpPr/>
          <p:nvPr/>
        </p:nvSpPr>
        <p:spPr>
          <a:xfrm>
            <a:off x="7063534" y="1912407"/>
            <a:ext cx="4748851" cy="3371136"/>
          </a:xfrm>
          <a:prstGeom prst="roundRect">
            <a:avLst/>
          </a:prstGeom>
          <a:solidFill>
            <a:srgbClr val="E5C78C"/>
          </a:solidFill>
          <a:ln>
            <a:solidFill>
              <a:srgbClr val="078877"/>
            </a:solidFill>
          </a:ln>
        </p:spPr>
        <p:txBody>
          <a:bodyPr wrap="square" rtlCol="0">
            <a:spAutoFit/>
          </a:bodyPr>
          <a:lstStyle/>
          <a:p>
            <a:pPr fontAlgn="base"/>
            <a:r>
              <a:rPr lang="ru-RU" sz="1600" b="0" i="0" dirty="0">
                <a:solidFill>
                  <a:srgbClr val="078877"/>
                </a:solidFill>
                <a:effectLst/>
                <a:latin typeface="+mj-lt"/>
              </a:rPr>
              <a:t>Волонтеры-медики проводят системную работу и масштабные информационные кампании, направленные на профилактику социально значимых заболеваний.</a:t>
            </a:r>
            <a:endParaRPr lang="en-US" sz="1600" b="0" i="0" dirty="0">
              <a:solidFill>
                <a:srgbClr val="078877"/>
              </a:solidFill>
              <a:effectLst/>
              <a:latin typeface="+mj-lt"/>
            </a:endParaRPr>
          </a:p>
          <a:p>
            <a:pPr fontAlgn="base"/>
            <a:r>
              <a:rPr lang="ru-RU" sz="1600" b="0" i="0" dirty="0">
                <a:solidFill>
                  <a:srgbClr val="078877"/>
                </a:solidFill>
                <a:effectLst/>
                <a:latin typeface="+mj-lt"/>
              </a:rPr>
              <a:t>В зоне внимания — сердечно-сосудистые, онкологические, </a:t>
            </a:r>
            <a:r>
              <a:rPr lang="ru-RU" sz="1600" b="0" i="0" dirty="0" err="1">
                <a:solidFill>
                  <a:srgbClr val="078877"/>
                </a:solidFill>
                <a:effectLst/>
                <a:latin typeface="+mj-lt"/>
              </a:rPr>
              <a:t>йоддефицитные</a:t>
            </a:r>
            <a:r>
              <a:rPr lang="ru-RU" sz="1600" b="0" i="0" dirty="0">
                <a:solidFill>
                  <a:srgbClr val="078877"/>
                </a:solidFill>
                <a:effectLst/>
                <a:latin typeface="+mj-lt"/>
              </a:rPr>
              <a:t> заболевания, сахарный диабет, </a:t>
            </a:r>
            <a:r>
              <a:rPr lang="ru-RU" sz="1600" b="0" i="0" dirty="0" err="1">
                <a:solidFill>
                  <a:srgbClr val="078877"/>
                </a:solidFill>
                <a:effectLst/>
                <a:latin typeface="+mj-lt"/>
              </a:rPr>
              <a:t>алко</a:t>
            </a:r>
            <a:r>
              <a:rPr lang="ru-RU" sz="1600" b="0" i="0" dirty="0">
                <a:solidFill>
                  <a:srgbClr val="078877"/>
                </a:solidFill>
                <a:effectLst/>
                <a:latin typeface="+mj-lt"/>
              </a:rPr>
              <a:t>-, </a:t>
            </a:r>
            <a:r>
              <a:rPr lang="ru-RU" sz="1600" b="0" i="0" dirty="0" err="1">
                <a:solidFill>
                  <a:srgbClr val="078877"/>
                </a:solidFill>
                <a:effectLst/>
                <a:latin typeface="+mj-lt"/>
              </a:rPr>
              <a:t>табако</a:t>
            </a:r>
            <a:r>
              <a:rPr lang="ru-RU" sz="1600" b="0" i="0" dirty="0">
                <a:solidFill>
                  <a:srgbClr val="078877"/>
                </a:solidFill>
                <a:effectLst/>
                <a:latin typeface="+mj-lt"/>
              </a:rPr>
              <a:t>-, наркозависимости, ВИЧ-инфекция и СПИД, а также другие заболевания, которые требуют особенного внимания, например, дегенеративные заболевания суставов и вопросы сохранения зрения.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A8F1BD9B-9437-4349-AB62-67CF91AF32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13" y="1912407"/>
            <a:ext cx="5529588" cy="3686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AB5FE12E-C109-4F9C-9596-49154CBF2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951" y="4990790"/>
            <a:ext cx="1952323" cy="1783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311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109589" y="628634"/>
            <a:ext cx="4693333" cy="523220"/>
          </a:xfrm>
          <a:prstGeom prst="rect">
            <a:avLst/>
          </a:prstGeom>
          <a:solidFill>
            <a:srgbClr val="078877"/>
          </a:solidFill>
        </p:spPr>
        <p:txBody>
          <a:bodyPr wrap="square" rtlCol="0" anchor="ctr">
            <a:spAutoFit/>
          </a:bodyPr>
          <a:lstStyle>
            <a:defPPr>
              <a:defRPr lang="ru-RU"/>
            </a:defPPr>
            <a:lvl1pPr>
              <a:defRPr sz="2800">
                <a:solidFill>
                  <a:srgbClr val="E5C78C"/>
                </a:solidFill>
              </a:defRPr>
            </a:lvl1pPr>
          </a:lstStyle>
          <a:p>
            <a:pPr marL="360000"/>
            <a:r>
              <a:rPr lang="ru-RU" dirty="0"/>
              <a:t>Волонтеры-медики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71950A9-174F-44E4-87BE-A8030A0723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41"/>
          <a:stretch/>
        </p:blipFill>
        <p:spPr>
          <a:xfrm>
            <a:off x="286055" y="299800"/>
            <a:ext cx="1213193" cy="1180891"/>
          </a:xfrm>
          <a:prstGeom prst="rect">
            <a:avLst/>
          </a:prstGeom>
        </p:spPr>
      </p:pic>
      <p:sp>
        <p:nvSpPr>
          <p:cNvPr id="10" name="Скругленный прямоугольник 7">
            <a:extLst>
              <a:ext uri="{FF2B5EF4-FFF2-40B4-BE49-F238E27FC236}">
                <a16:creationId xmlns:a16="http://schemas.microsoft.com/office/drawing/2014/main" id="{19FA450B-1B15-4548-9C20-B9EC3D86FCF1}"/>
              </a:ext>
            </a:extLst>
          </p:cNvPr>
          <p:cNvSpPr/>
          <p:nvPr/>
        </p:nvSpPr>
        <p:spPr>
          <a:xfrm>
            <a:off x="7063535" y="692153"/>
            <a:ext cx="4451753" cy="783193"/>
          </a:xfrm>
          <a:prstGeom prst="roundRect">
            <a:avLst/>
          </a:prstGeom>
          <a:solidFill>
            <a:srgbClr val="E5C78C"/>
          </a:solidFill>
          <a:ln>
            <a:solidFill>
              <a:srgbClr val="078877"/>
            </a:solidFill>
          </a:ln>
        </p:spPr>
        <p:txBody>
          <a:bodyPr wrap="square" rtlCol="0">
            <a:spAutoFit/>
          </a:bodyPr>
          <a:lstStyle/>
          <a:p>
            <a:pPr algn="ctr" fontAlgn="base"/>
            <a:r>
              <a:rPr lang="ru-RU" sz="2000" b="1" i="0" dirty="0">
                <a:solidFill>
                  <a:srgbClr val="078877"/>
                </a:solidFill>
                <a:effectLst/>
                <a:latin typeface="+mj-lt"/>
              </a:rPr>
              <a:t>Обучение первой помощи и сопровождение мероприятий</a:t>
            </a:r>
          </a:p>
        </p:txBody>
      </p:sp>
      <p:sp>
        <p:nvSpPr>
          <p:cNvPr id="11" name="Скругленный прямоугольник 7">
            <a:extLst>
              <a:ext uri="{FF2B5EF4-FFF2-40B4-BE49-F238E27FC236}">
                <a16:creationId xmlns:a16="http://schemas.microsoft.com/office/drawing/2014/main" id="{0393C576-6EDD-43A9-A1CA-78BC8372EEA1}"/>
              </a:ext>
            </a:extLst>
          </p:cNvPr>
          <p:cNvSpPr/>
          <p:nvPr/>
        </p:nvSpPr>
        <p:spPr>
          <a:xfrm>
            <a:off x="7063534" y="1912407"/>
            <a:ext cx="4451753" cy="3098721"/>
          </a:xfrm>
          <a:prstGeom prst="roundRect">
            <a:avLst/>
          </a:prstGeom>
          <a:solidFill>
            <a:srgbClr val="E5C78C"/>
          </a:solidFill>
          <a:ln>
            <a:solidFill>
              <a:srgbClr val="078877"/>
            </a:solidFill>
          </a:ln>
        </p:spPr>
        <p:txBody>
          <a:bodyPr wrap="square" rtlCol="0">
            <a:spAutoFit/>
          </a:bodyPr>
          <a:lstStyle/>
          <a:p>
            <a:pPr algn="l" fontAlgn="base"/>
            <a:r>
              <a:rPr lang="ru-RU" sz="1600" b="0" i="0" dirty="0">
                <a:solidFill>
                  <a:srgbClr val="078877"/>
                </a:solidFill>
                <a:effectLst/>
                <a:latin typeface="+mj-lt"/>
              </a:rPr>
              <a:t>Задачи направления</a:t>
            </a:r>
            <a:r>
              <a:rPr lang="ru-RU" sz="1600" b="0" i="0" dirty="0" smtClean="0">
                <a:solidFill>
                  <a:srgbClr val="078877"/>
                </a:solidFill>
                <a:effectLst/>
                <a:latin typeface="+mj-lt"/>
              </a:rPr>
              <a:t>:</a:t>
            </a:r>
          </a:p>
          <a:p>
            <a:pPr algn="l" fontAlgn="base"/>
            <a:endParaRPr lang="ru-RU" sz="1600" b="0" i="0" dirty="0">
              <a:solidFill>
                <a:srgbClr val="078877"/>
              </a:solidFill>
              <a:effectLst/>
              <a:latin typeface="+mj-lt"/>
            </a:endParaRPr>
          </a:p>
          <a:p>
            <a:pPr marL="342900" indent="-342900" algn="l" fontAlgn="base">
              <a:buAutoNum type="arabicParenR"/>
            </a:pPr>
            <a:r>
              <a:rPr lang="ru-RU" sz="1600" dirty="0">
                <a:solidFill>
                  <a:srgbClr val="078877"/>
                </a:solidFill>
                <a:latin typeface="+mj-lt"/>
              </a:rPr>
              <a:t>Внедрение и продвижение единой системы обучения волонтеров медиков навыкам оказания первой медицинской </a:t>
            </a:r>
            <a:r>
              <a:rPr lang="ru-RU" sz="1600" dirty="0" smtClean="0">
                <a:solidFill>
                  <a:srgbClr val="078877"/>
                </a:solidFill>
                <a:latin typeface="+mj-lt"/>
              </a:rPr>
              <a:t>помощи</a:t>
            </a:r>
          </a:p>
          <a:p>
            <a:pPr marL="342900" indent="-342900" algn="l" fontAlgn="base">
              <a:buAutoNum type="arabicParenR"/>
            </a:pPr>
            <a:endParaRPr lang="ru-RU" sz="1600" dirty="0">
              <a:solidFill>
                <a:srgbClr val="078877"/>
              </a:solidFill>
              <a:latin typeface="+mj-lt"/>
            </a:endParaRPr>
          </a:p>
          <a:p>
            <a:pPr marL="342900" indent="-342900" algn="l" fontAlgn="base">
              <a:buAutoNum type="arabicParenR"/>
            </a:pPr>
            <a:r>
              <a:rPr lang="ru-RU" sz="1600" dirty="0">
                <a:solidFill>
                  <a:srgbClr val="078877"/>
                </a:solidFill>
                <a:latin typeface="+mj-lt"/>
              </a:rPr>
              <a:t>Реализация программы обучения и применение навыков первой помощи при проведении спортивных и массовых мероприятий</a:t>
            </a:r>
            <a:endParaRPr lang="ru-RU" sz="1600" b="0" i="0" dirty="0">
              <a:solidFill>
                <a:srgbClr val="078877"/>
              </a:solidFill>
              <a:effectLst/>
              <a:latin typeface="+mj-lt"/>
            </a:endParaRPr>
          </a:p>
        </p:txBody>
      </p:sp>
      <p:pic>
        <p:nvPicPr>
          <p:cNvPr id="12" name="Picture 2" descr="C:\Users\386\Desktop\обучение\5MCh_oe_Njg.jpg">
            <a:extLst>
              <a:ext uri="{FF2B5EF4-FFF2-40B4-BE49-F238E27FC236}">
                <a16:creationId xmlns:a16="http://schemas.microsoft.com/office/drawing/2014/main" id="{396DE877-8CCB-49DD-BEE4-27B569E33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93" y="1913507"/>
            <a:ext cx="5485147" cy="411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AB5FE12E-C109-4F9C-9596-49154CBF2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951" y="4990790"/>
            <a:ext cx="1952323" cy="1783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137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109589" y="628634"/>
            <a:ext cx="4693333" cy="523220"/>
          </a:xfrm>
          <a:prstGeom prst="rect">
            <a:avLst/>
          </a:prstGeom>
          <a:solidFill>
            <a:srgbClr val="078877"/>
          </a:solidFill>
        </p:spPr>
        <p:txBody>
          <a:bodyPr wrap="square" rtlCol="0" anchor="ctr">
            <a:spAutoFit/>
          </a:bodyPr>
          <a:lstStyle>
            <a:defPPr>
              <a:defRPr lang="ru-RU"/>
            </a:defPPr>
            <a:lvl1pPr>
              <a:defRPr sz="2800">
                <a:solidFill>
                  <a:srgbClr val="E5C78C"/>
                </a:solidFill>
              </a:defRPr>
            </a:lvl1pPr>
          </a:lstStyle>
          <a:p>
            <a:pPr marL="360000"/>
            <a:r>
              <a:rPr lang="ru-RU" dirty="0"/>
              <a:t>Волонтеры-медики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71950A9-174F-44E4-87BE-A8030A0723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41"/>
          <a:stretch/>
        </p:blipFill>
        <p:spPr>
          <a:xfrm>
            <a:off x="286055" y="299800"/>
            <a:ext cx="1213193" cy="1180891"/>
          </a:xfrm>
          <a:prstGeom prst="rect">
            <a:avLst/>
          </a:prstGeom>
        </p:spPr>
      </p:pic>
      <p:sp>
        <p:nvSpPr>
          <p:cNvPr id="10" name="Скругленный прямоугольник 7">
            <a:extLst>
              <a:ext uri="{FF2B5EF4-FFF2-40B4-BE49-F238E27FC236}">
                <a16:creationId xmlns:a16="http://schemas.microsoft.com/office/drawing/2014/main" id="{19FA450B-1B15-4548-9C20-B9EC3D86FCF1}"/>
              </a:ext>
            </a:extLst>
          </p:cNvPr>
          <p:cNvSpPr/>
          <p:nvPr/>
        </p:nvSpPr>
        <p:spPr>
          <a:xfrm>
            <a:off x="7063535" y="692153"/>
            <a:ext cx="4451753" cy="510778"/>
          </a:xfrm>
          <a:prstGeom prst="roundRect">
            <a:avLst/>
          </a:prstGeom>
          <a:solidFill>
            <a:srgbClr val="E5C78C"/>
          </a:solidFill>
          <a:ln>
            <a:solidFill>
              <a:srgbClr val="078877"/>
            </a:solidFill>
          </a:ln>
        </p:spPr>
        <p:txBody>
          <a:bodyPr wrap="square" rtlCol="0">
            <a:spAutoFit/>
          </a:bodyPr>
          <a:lstStyle/>
          <a:p>
            <a:pPr algn="ctr" fontAlgn="base"/>
            <a:r>
              <a:rPr lang="ru-RU" sz="2400" b="1" i="0" dirty="0">
                <a:solidFill>
                  <a:srgbClr val="078877"/>
                </a:solidFill>
                <a:effectLst/>
                <a:latin typeface="+mj-lt"/>
              </a:rPr>
              <a:t>Здоровый образ жизни</a:t>
            </a:r>
          </a:p>
        </p:txBody>
      </p:sp>
      <p:sp>
        <p:nvSpPr>
          <p:cNvPr id="11" name="Скругленный прямоугольник 7">
            <a:extLst>
              <a:ext uri="{FF2B5EF4-FFF2-40B4-BE49-F238E27FC236}">
                <a16:creationId xmlns:a16="http://schemas.microsoft.com/office/drawing/2014/main" id="{0393C576-6EDD-43A9-A1CA-78BC8372EEA1}"/>
              </a:ext>
            </a:extLst>
          </p:cNvPr>
          <p:cNvSpPr/>
          <p:nvPr/>
        </p:nvSpPr>
        <p:spPr>
          <a:xfrm>
            <a:off x="6937699" y="2155688"/>
            <a:ext cx="4451753" cy="1464231"/>
          </a:xfrm>
          <a:prstGeom prst="roundRect">
            <a:avLst/>
          </a:prstGeom>
          <a:solidFill>
            <a:srgbClr val="E5C78C"/>
          </a:solidFill>
          <a:ln>
            <a:solidFill>
              <a:srgbClr val="078877"/>
            </a:solidFill>
          </a:ln>
        </p:spPr>
        <p:txBody>
          <a:bodyPr wrap="square" rtlCol="0">
            <a:spAutoFit/>
          </a:bodyPr>
          <a:lstStyle/>
          <a:p>
            <a:pPr algn="ctr" fontAlgn="base"/>
            <a:r>
              <a:rPr lang="ru-RU" sz="1600" b="0" i="0" dirty="0">
                <a:solidFill>
                  <a:srgbClr val="078877"/>
                </a:solidFill>
                <a:effectLst/>
                <a:latin typeface="+mj-lt"/>
              </a:rPr>
              <a:t>Волонтеры направления занимаются популяризацией ценностей здорового образа жизни, оказывают содействие сохранению и укреплению физического и психического здоровья населения России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CD928E02-3FCE-42D7-AD5A-90408A056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12" y="1912407"/>
            <a:ext cx="5529588" cy="4146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AB5FE12E-C109-4F9C-9596-49154CBF2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951" y="4990790"/>
            <a:ext cx="1952323" cy="1783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679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109589" y="628634"/>
            <a:ext cx="4693333" cy="523220"/>
          </a:xfrm>
          <a:prstGeom prst="rect">
            <a:avLst/>
          </a:prstGeom>
          <a:solidFill>
            <a:srgbClr val="078877"/>
          </a:solidFill>
        </p:spPr>
        <p:txBody>
          <a:bodyPr wrap="square" rtlCol="0" anchor="ctr">
            <a:spAutoFit/>
          </a:bodyPr>
          <a:lstStyle>
            <a:defPPr>
              <a:defRPr lang="ru-RU"/>
            </a:defPPr>
            <a:lvl1pPr>
              <a:defRPr sz="2800">
                <a:solidFill>
                  <a:srgbClr val="E5C78C"/>
                </a:solidFill>
              </a:defRPr>
            </a:lvl1pPr>
          </a:lstStyle>
          <a:p>
            <a:pPr marL="360000"/>
            <a:r>
              <a:rPr lang="ru-RU" dirty="0"/>
              <a:t>Волонтеры-медики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71950A9-174F-44E4-87BE-A8030A0723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41"/>
          <a:stretch/>
        </p:blipFill>
        <p:spPr>
          <a:xfrm>
            <a:off x="286055" y="299800"/>
            <a:ext cx="1213193" cy="1180891"/>
          </a:xfrm>
          <a:prstGeom prst="rect">
            <a:avLst/>
          </a:prstGeom>
        </p:spPr>
      </p:pic>
      <p:sp>
        <p:nvSpPr>
          <p:cNvPr id="10" name="Скругленный прямоугольник 7">
            <a:extLst>
              <a:ext uri="{FF2B5EF4-FFF2-40B4-BE49-F238E27FC236}">
                <a16:creationId xmlns:a16="http://schemas.microsoft.com/office/drawing/2014/main" id="{19FA450B-1B15-4548-9C20-B9EC3D86FCF1}"/>
              </a:ext>
            </a:extLst>
          </p:cNvPr>
          <p:cNvSpPr/>
          <p:nvPr/>
        </p:nvSpPr>
        <p:spPr>
          <a:xfrm>
            <a:off x="7222926" y="641076"/>
            <a:ext cx="4451753" cy="919401"/>
          </a:xfrm>
          <a:prstGeom prst="roundRect">
            <a:avLst/>
          </a:prstGeom>
          <a:solidFill>
            <a:srgbClr val="E5C78C"/>
          </a:solidFill>
          <a:ln>
            <a:solidFill>
              <a:srgbClr val="078877"/>
            </a:solidFill>
          </a:ln>
        </p:spPr>
        <p:txBody>
          <a:bodyPr wrap="square" rtlCol="0">
            <a:spAutoFit/>
          </a:bodyPr>
          <a:lstStyle/>
          <a:p>
            <a:pPr algn="ctr" fontAlgn="base"/>
            <a:r>
              <a:rPr lang="ru-RU" sz="2400" b="1" dirty="0">
                <a:solidFill>
                  <a:srgbClr val="078877"/>
                </a:solidFill>
                <a:latin typeface="+mj-lt"/>
              </a:rPr>
              <a:t>П</a:t>
            </a:r>
            <a:r>
              <a:rPr lang="ru-RU" sz="2400" b="1" i="0" dirty="0">
                <a:solidFill>
                  <a:srgbClr val="078877"/>
                </a:solidFill>
                <a:effectLst/>
                <a:latin typeface="+mj-lt"/>
              </a:rPr>
              <a:t>опуляризация кадрового донорства</a:t>
            </a:r>
          </a:p>
        </p:txBody>
      </p:sp>
      <p:sp>
        <p:nvSpPr>
          <p:cNvPr id="11" name="Скругленный прямоугольник 7">
            <a:extLst>
              <a:ext uri="{FF2B5EF4-FFF2-40B4-BE49-F238E27FC236}">
                <a16:creationId xmlns:a16="http://schemas.microsoft.com/office/drawing/2014/main" id="{0393C576-6EDD-43A9-A1CA-78BC8372EEA1}"/>
              </a:ext>
            </a:extLst>
          </p:cNvPr>
          <p:cNvSpPr/>
          <p:nvPr/>
        </p:nvSpPr>
        <p:spPr>
          <a:xfrm>
            <a:off x="7222925" y="2164077"/>
            <a:ext cx="4451753" cy="3371136"/>
          </a:xfrm>
          <a:prstGeom prst="roundRect">
            <a:avLst/>
          </a:prstGeom>
          <a:solidFill>
            <a:srgbClr val="E5C78C"/>
          </a:solidFill>
          <a:ln>
            <a:solidFill>
              <a:srgbClr val="078877"/>
            </a:solidFill>
          </a:ln>
        </p:spPr>
        <p:txBody>
          <a:bodyPr wrap="square" rtlCol="0">
            <a:spAutoFit/>
          </a:bodyPr>
          <a:lstStyle/>
          <a:p>
            <a:pPr algn="ctr" fontAlgn="base"/>
            <a:r>
              <a:rPr lang="ru-RU" sz="1600" b="0" i="0" dirty="0">
                <a:solidFill>
                  <a:srgbClr val="078877"/>
                </a:solidFill>
                <a:effectLst/>
                <a:latin typeface="+mj-lt"/>
              </a:rPr>
              <a:t>Волонтеры-медики занимаются развитием и популяризацией кадрового донорства крови, костного мозга и гемопоэтических стволовых клеток, созданием сообщества активных волонтеров-доноров, формированием здоровых привычек у доноров, привлечением внимания общественности к проблеме малого распространения безвозмездности и регулярности донаций, помогают в работе службы крови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7239ED1-7B19-420A-A1D7-194EF8AC73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2150" y="1560477"/>
            <a:ext cx="3930250" cy="4763335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AB5FE12E-C109-4F9C-9596-49154CBF2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951" y="4990790"/>
            <a:ext cx="1952323" cy="1783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7760413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Paalaaatinooo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6403</TotalTime>
  <Words>785</Words>
  <Application>Microsoft Office PowerPoint</Application>
  <PresentationFormat>Широкоэкранный</PresentationFormat>
  <Paragraphs>93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-apple-system</vt:lpstr>
      <vt:lpstr>Austin Cyr Bold</vt:lpstr>
      <vt:lpstr>Calibri</vt:lpstr>
      <vt:lpstr>Palatino Linotype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Достижения ВолгГМУ 2019/2020</dc:title>
  <dc:creator>Даниленко</dc:creator>
  <cp:lastModifiedBy>Александр</cp:lastModifiedBy>
  <cp:revision>506</cp:revision>
  <dcterms:created xsi:type="dcterms:W3CDTF">2020-06-19T12:20:54Z</dcterms:created>
  <dcterms:modified xsi:type="dcterms:W3CDTF">2023-03-29T08:21:37Z</dcterms:modified>
</cp:coreProperties>
</file>