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1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0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2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5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7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92FD-D261-49EC-B863-97755CBEA084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D1F4-C9B5-4210-82F8-AFE838973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7978073230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6080" y="1728216"/>
            <a:ext cx="5989320" cy="3419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57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1" y="415555"/>
            <a:ext cx="2944438" cy="2126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5" y="501395"/>
            <a:ext cx="795530" cy="856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24528" y="415555"/>
            <a:ext cx="493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НЕЙРОТРЕНИНГ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САМОДИСЦИПЛИНА</a:t>
            </a:r>
          </a:p>
        </p:txBody>
      </p:sp>
      <p:pic>
        <p:nvPicPr>
          <p:cNvPr id="2050" name="Picture 2" descr="https://medprostatit.ru/wp-content/uploads/2018/08/podvizhnyy-obraz-zhiz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05" y="4767211"/>
            <a:ext cx="2584830" cy="17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409" y="6345894"/>
            <a:ext cx="869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состоит из 6 занятий по 60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минут.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2016" y="157657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cap="all" dirty="0">
                <a:solidFill>
                  <a:srgbClr val="262624"/>
                </a:solidFill>
                <a:effectLst/>
                <a:latin typeface="Gotham Pro"/>
              </a:rPr>
              <a:t/>
            </a:r>
            <a:br>
              <a:rPr lang="ru-RU" b="1" i="0" cap="all" dirty="0">
                <a:solidFill>
                  <a:srgbClr val="262624"/>
                </a:solidFill>
                <a:effectLst/>
                <a:latin typeface="Gotham Pro"/>
              </a:rPr>
            </a:br>
            <a:r>
              <a:rPr lang="ru-RU" sz="1600" b="1" i="1" dirty="0"/>
              <a:t>МЕТОДИКА ВСТРАИВАНИЯ НАВЫКА САМОДИСЦИПЛИНЫ В ПОВСЕДНЕВНУЮ ПРИВЫЧКУ, </a:t>
            </a:r>
          </a:p>
          <a:p>
            <a:pPr algn="ctr"/>
            <a:r>
              <a:rPr lang="ru-RU" sz="1600" b="1" i="1" dirty="0"/>
              <a:t>которая будет работать на бессознательном уровне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4312" y="2957847"/>
            <a:ext cx="3617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После прохождения </a:t>
            </a:r>
            <a:r>
              <a:rPr lang="ru-RU" sz="1600" b="1" dirty="0" err="1"/>
              <a:t>нейротренинга</a:t>
            </a:r>
            <a:r>
              <a:rPr lang="ru-RU" sz="1600" b="1" dirty="0"/>
              <a:t> по самодисциплине: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 забудете о том, как можно откладывать дела из-за лени или рассеянности;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 будете следовать своим планам;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перестанете переносить дела «на завтра»;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реализуете ваши давние желания (сесть на диету, заняться спортом, самообразованием и мн.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7408" y="2835831"/>
            <a:ext cx="4864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Почему наш тренинг самый эффективный?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Ученые взяли человека с железной дисциплиной и записали его мозговую активность во время принятия решения что-то сделать.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Проанализировав полученные данные и сравнив их с результатами обычных людей, выявили существенные отличия.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Составили программу тренинга, направленную на встраивание в человека способности входить в состояние дисциплинированного принятия решения действовать.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Далее, когда вам нужно заставить себя что-то делать, вам нужно просто войти в состояние, в которое вы научились входить в процессе тренинга.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В итоге вы дисциплинированный человек, всегда совершающий то, что запланировал.</a:t>
            </a:r>
          </a:p>
        </p:txBody>
      </p:sp>
    </p:spTree>
    <p:extLst>
      <p:ext uri="{BB962C8B-B14F-4D97-AF65-F5344CB8AC3E}">
        <p14:creationId xmlns:p14="http://schemas.microsoft.com/office/powerpoint/2010/main" val="174622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5" y="325740"/>
            <a:ext cx="3119603" cy="2252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5" y="501395"/>
            <a:ext cx="795530" cy="856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384" y="74233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НЕЙРОТРЕНИНГ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РЕЛАКСАЦИЯ И СНЯТИЕ СТРЕССА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6420672"/>
            <a:ext cx="4164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состоит из 20 занятий по 60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минут.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kamloopsskinsolutions.com/wp-content/uploads/2017/12/woman-arms-in-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25" y="4179079"/>
            <a:ext cx="3870960" cy="2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8792" y="2091374"/>
            <a:ext cx="42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/>
              <a:t>Нейротренинг</a:t>
            </a:r>
            <a:r>
              <a:rPr lang="ru-RU" sz="1600" b="1" i="1" dirty="0"/>
              <a:t>, обучающий снятию стресса в любой ситуации.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1376" y="2901806"/>
            <a:ext cx="32822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В ходе тренинга вам будет предложено 20 </a:t>
            </a:r>
            <a:r>
              <a:rPr lang="ru-RU" sz="1600" b="1" dirty="0" err="1"/>
              <a:t>аудиотреков</a:t>
            </a:r>
            <a:r>
              <a:rPr lang="ru-RU" sz="1600" b="1" dirty="0"/>
              <a:t> с записями различных звуков. Звуки природы, музыка разных народов мира, голоса дельфинов, гонг, звук спутника МКС и т.д. </a:t>
            </a:r>
            <a:r>
              <a:rPr lang="ru-RU" sz="1600" b="1" dirty="0" err="1"/>
              <a:t>Нейрогарнитура</a:t>
            </a:r>
            <a:r>
              <a:rPr lang="ru-RU" sz="1600" b="1" dirty="0"/>
              <a:t> замерит, какие треки наиболее продуктивно влияют на ваши мозговые волны, отвечающие за снятие стресса и релаксацию. Дальнейшие тренировки будут проходить с помощью выбранных треков.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" y="3163824"/>
            <a:ext cx="2798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Тренинг по технологии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Gotham Pro"/>
              </a:rPr>
              <a:t>НейроБОС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 научит ваш мозг «по щелчку» входить с состояние покоя и релаксации в любое время и в любом месте, когда вам это будет необходимо.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Gotham Pro"/>
            </a:endParaRPr>
          </a:p>
          <a:p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Gotham Pro"/>
              </a:rPr>
              <a:t>Нейропсихологами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 доказано, что частой причиной ошибок в той или иной работе является наличие психологического напряжения и стресса.</a:t>
            </a:r>
          </a:p>
        </p:txBody>
      </p:sp>
    </p:spTree>
    <p:extLst>
      <p:ext uri="{BB962C8B-B14F-4D97-AF65-F5344CB8AC3E}">
        <p14:creationId xmlns:p14="http://schemas.microsoft.com/office/powerpoint/2010/main" val="280590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NGS\Downloads\logo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83" y="298069"/>
            <a:ext cx="4017010" cy="2531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85360" y="3039632"/>
            <a:ext cx="627888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765175" indent="-6350"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E3672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                </a:t>
            </a:r>
            <a:endParaRPr lang="ru-RU" sz="3200" b="1" dirty="0">
              <a:solidFill>
                <a:srgbClr val="002060"/>
              </a:solidFill>
            </a:endParaRPr>
          </a:p>
          <a:p>
            <a:pPr marL="24130" marR="6985" indent="137795" algn="ctr">
              <a:lnSpc>
                <a:spcPct val="110000"/>
              </a:lnSpc>
              <a:spcAft>
                <a:spcPts val="15"/>
              </a:spcAft>
            </a:pPr>
            <a:r>
              <a:rPr lang="ru-RU" sz="1600" b="1" dirty="0"/>
              <a:t>Контакты:</a:t>
            </a:r>
          </a:p>
          <a:p>
            <a:pPr marL="24130" marR="6985" indent="137795" algn="ctr">
              <a:lnSpc>
                <a:spcPct val="110000"/>
              </a:lnSpc>
              <a:spcAft>
                <a:spcPts val="15"/>
              </a:spcAft>
            </a:pPr>
            <a:r>
              <a:rPr lang="ru-RU" sz="1600" b="1" dirty="0"/>
              <a:t>г. Симферополь пр. Победы, 44-Б, БЦ «Олимп», 3 этаж</a:t>
            </a:r>
          </a:p>
          <a:p>
            <a:pPr marL="24130" marR="6985" indent="137795" algn="ctr">
              <a:lnSpc>
                <a:spcPct val="110000"/>
              </a:lnSpc>
              <a:spcAft>
                <a:spcPts val="15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+7(978) 073 23 00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4130" marR="6985" indent="137795" algn="ctr">
              <a:lnSpc>
                <a:spcPct val="110000"/>
              </a:lnSpc>
              <a:spcAft>
                <a:spcPts val="15"/>
              </a:spcAft>
            </a:pPr>
            <a:r>
              <a:rPr lang="ru-RU" sz="1600" b="1" dirty="0" smtClean="0"/>
              <a:t>https</a:t>
            </a:r>
            <a:r>
              <a:rPr lang="ru-RU" sz="1600" b="1" dirty="0"/>
              <a:t>://smf.neurotrainings.ru</a:t>
            </a:r>
          </a:p>
          <a:p>
            <a:r>
              <a:rPr lang="ru-RU" sz="1600" dirty="0">
                <a:solidFill>
                  <a:srgbClr val="181717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/>
            </a:r>
            <a:br>
              <a:rPr lang="ru-RU" sz="1600" dirty="0">
                <a:solidFill>
                  <a:srgbClr val="181717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3039632"/>
            <a:ext cx="4590696" cy="31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mf.neurotrainings.ru/wp-content/themes/neurotrainings/assets/img/about/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" y="1686178"/>
            <a:ext cx="4486021" cy="44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1144" y="877824"/>
            <a:ext cx="7141464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20124D"/>
                </a:solidFill>
              </a:rPr>
              <a:t>ЦЕНТР РАЗВИТИЯ МОЗГА</a:t>
            </a:r>
            <a:r>
              <a:rPr lang="ru-RU" sz="2400" dirty="0">
                <a:solidFill>
                  <a:srgbClr val="20124D"/>
                </a:solidFill>
              </a:rPr>
              <a:t> </a:t>
            </a:r>
          </a:p>
          <a:p>
            <a:pPr lvl="0" algn="ctr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ru-RU" i="1" dirty="0">
                <a:solidFill>
                  <a:schemeClr val="dk1"/>
                </a:solidFill>
              </a:rPr>
              <a:t>– </a:t>
            </a:r>
            <a:r>
              <a:rPr lang="ru-RU" i="1" dirty="0">
                <a:solidFill>
                  <a:srgbClr val="002060"/>
                </a:solidFill>
              </a:rPr>
              <a:t>это крупнейшая в России сеть </a:t>
            </a:r>
            <a:r>
              <a:rPr lang="ru-RU" i="1" dirty="0" err="1" smtClean="0">
                <a:solidFill>
                  <a:srgbClr val="002060"/>
                </a:solidFill>
              </a:rPr>
              <a:t>нейротренинговых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центров, работающая с беспроводным оборудованием новейшего поколения</a:t>
            </a:r>
            <a:r>
              <a:rPr lang="ru-RU" i="1" dirty="0">
                <a:solidFill>
                  <a:schemeClr val="dk1"/>
                </a:solidFill>
              </a:rPr>
              <a:t>.</a:t>
            </a:r>
          </a:p>
          <a:p>
            <a:pPr lvl="0">
              <a:spcBef>
                <a:spcPts val="1600"/>
              </a:spcBef>
            </a:pPr>
            <a:r>
              <a:rPr lang="ru-RU" dirty="0">
                <a:solidFill>
                  <a:schemeClr val="dk1"/>
                </a:solidFill>
              </a:rPr>
              <a:t>     Центр начал свою работу в </a:t>
            </a:r>
            <a:r>
              <a:rPr lang="ru-RU" dirty="0" smtClean="0">
                <a:solidFill>
                  <a:schemeClr val="dk1"/>
                </a:solidFill>
              </a:rPr>
              <a:t>Симферополе в 2019 </a:t>
            </a:r>
            <a:r>
              <a:rPr lang="ru-RU" dirty="0">
                <a:solidFill>
                  <a:schemeClr val="dk1"/>
                </a:solidFill>
              </a:rPr>
              <a:t>году как учреждение, оказывающее помощь детям с нарушениями внимания, проблемами усидчивости и другими нарушениями. </a:t>
            </a:r>
          </a:p>
          <a:p>
            <a:pPr lvl="0">
              <a:spcBef>
                <a:spcPts val="1600"/>
              </a:spcBef>
            </a:pPr>
            <a:r>
              <a:rPr lang="ru-RU" dirty="0">
                <a:solidFill>
                  <a:schemeClr val="dk1"/>
                </a:solidFill>
              </a:rPr>
              <a:t>     Центр использует технологию электроэнцефалографической биологической обратной связи </a:t>
            </a:r>
            <a:r>
              <a:rPr lang="ru-RU" sz="2000" b="1" dirty="0" err="1">
                <a:solidFill>
                  <a:schemeClr val="dk1"/>
                </a:solidFill>
              </a:rPr>
              <a:t>НейроБОС</a:t>
            </a:r>
            <a:r>
              <a:rPr lang="ru-RU" dirty="0">
                <a:solidFill>
                  <a:schemeClr val="dk1"/>
                </a:solidFill>
              </a:rPr>
              <a:t> с целью</a:t>
            </a:r>
            <a:r>
              <a:rPr lang="ru-RU" dirty="0"/>
              <a:t> быстрого и эффективного обучения людей различным навыкам</a:t>
            </a:r>
            <a:r>
              <a:rPr lang="ru-RU" dirty="0">
                <a:solidFill>
                  <a:schemeClr val="dk1"/>
                </a:solidFill>
              </a:rPr>
              <a:t>. </a:t>
            </a:r>
          </a:p>
          <a:p>
            <a:pPr lvl="0">
              <a:spcBef>
                <a:spcPts val="1600"/>
              </a:spcBef>
            </a:pPr>
            <a:r>
              <a:rPr lang="ru-RU" dirty="0">
                <a:solidFill>
                  <a:schemeClr val="dk1"/>
                </a:solidFill>
              </a:rPr>
              <a:t>      </a:t>
            </a:r>
            <a:r>
              <a:rPr lang="ru-RU" dirty="0"/>
              <a:t>Наши </a:t>
            </a:r>
            <a:r>
              <a:rPr lang="ru-RU" dirty="0" smtClean="0"/>
              <a:t>ученики</a:t>
            </a:r>
            <a:r>
              <a:rPr lang="ru-RU" dirty="0" smtClean="0"/>
              <a:t> </a:t>
            </a:r>
            <a:r>
              <a:rPr lang="ru-RU" dirty="0"/>
              <a:t>видят уровень своей концентрации на экране с помощью биологической обратной связи от </a:t>
            </a:r>
            <a:r>
              <a:rPr lang="ru-RU" dirty="0" err="1"/>
              <a:t>нейрогарнитуры</a:t>
            </a:r>
            <a:r>
              <a:rPr lang="ru-RU" dirty="0"/>
              <a:t>. Благодаря этому </a:t>
            </a:r>
            <a:r>
              <a:rPr lang="ru-RU" dirty="0" smtClean="0"/>
              <a:t>дети и взрослые</a:t>
            </a:r>
            <a:r>
              <a:rPr lang="ru-RU" dirty="0" smtClean="0"/>
              <a:t> </a:t>
            </a:r>
            <a:r>
              <a:rPr lang="ru-RU" dirty="0"/>
              <a:t>учатся переключать свое внутреннее состояние и быстро входить в режим максимальной продуктивности. Тренинги с использованием </a:t>
            </a:r>
            <a:r>
              <a:rPr lang="ru-RU" dirty="0" err="1"/>
              <a:t>нейрогарнитур</a:t>
            </a:r>
            <a:r>
              <a:rPr lang="ru-RU" dirty="0"/>
              <a:t> созданы, чтобы все клиенты центра добивались наилучших результатов, приобретая главные навыки успешных людей!</a:t>
            </a:r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779" y="5886965"/>
            <a:ext cx="795530" cy="856490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304" y="0"/>
            <a:ext cx="2990088" cy="175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6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1426" y="573839"/>
            <a:ext cx="243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2400" b="1" dirty="0">
                <a:solidFill>
                  <a:srgbClr val="002060"/>
                </a:solidFill>
              </a:rPr>
              <a:t>МИССИЯ И ЦЕЛИ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208" y="1755648"/>
            <a:ext cx="7781545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          </a:t>
            </a:r>
            <a:r>
              <a:rPr lang="ru-RU" sz="1600" b="1" dirty="0"/>
              <a:t>Миссия</a:t>
            </a:r>
            <a:r>
              <a:rPr lang="ru-RU" sz="1600" dirty="0"/>
              <a:t> «Центра Развития Мозга» заключается в повсеместном внедрении метода быстрого и эффективного развития интеллекта детей дошкольного и школьного возраста.</a:t>
            </a:r>
            <a:br>
              <a:rPr lang="ru-RU" sz="1600" dirty="0"/>
            </a:br>
            <a:r>
              <a:rPr lang="ru-RU" sz="1600" dirty="0"/>
              <a:t>          Мы уверены, что следующее поколение будет обладать лучшими интеллектуальными способностями, отличной самодисциплиной и ясной долговременной памятью за счет того, что в каждой школе будет предусмотрен кабинет, оснащенный нашими приборами. </a:t>
            </a:r>
          </a:p>
          <a:p>
            <a:pPr lvl="0" algn="just">
              <a:spcBef>
                <a:spcPts val="1600"/>
              </a:spcBef>
            </a:pPr>
            <a:r>
              <a:rPr lang="ru-RU" sz="1600" b="1" dirty="0"/>
              <a:t>          Цели </a:t>
            </a:r>
            <a:r>
              <a:rPr lang="ru-RU" sz="1600" dirty="0"/>
              <a:t>«Центра Развития Мозга»: </a:t>
            </a:r>
          </a:p>
          <a:p>
            <a:pPr marL="457200" lvl="0" indent="-304800" algn="just">
              <a:spcBef>
                <a:spcPts val="1600"/>
              </a:spcBef>
              <a:buClr>
                <a:srgbClr val="000000"/>
              </a:buClr>
              <a:buSzPts val="1200"/>
              <a:buAutoNum type="arabicPeriod"/>
            </a:pPr>
            <a:r>
              <a:rPr lang="ru-RU" sz="1600" dirty="0"/>
              <a:t>Внедрение технологии </a:t>
            </a:r>
            <a:r>
              <a:rPr lang="ru-RU" sz="1600" dirty="0" err="1"/>
              <a:t>НейроБОС</a:t>
            </a:r>
            <a:r>
              <a:rPr lang="ru-RU" sz="1600" dirty="0"/>
              <a:t> в каждый город России.</a:t>
            </a:r>
          </a:p>
          <a:p>
            <a:pPr marL="457200" lvl="0" indent="-304800" algn="just">
              <a:buClr>
                <a:srgbClr val="000000"/>
              </a:buClr>
              <a:buSzPts val="1200"/>
              <a:buAutoNum type="arabicPeriod"/>
            </a:pPr>
            <a:r>
              <a:rPr lang="ru-RU" sz="1600" dirty="0"/>
              <a:t>Информирование населения об опасностях синдрома дефицита внимания и </a:t>
            </a:r>
            <a:r>
              <a:rPr lang="ru-RU" sz="1600" dirty="0" err="1"/>
              <a:t>гиперактивности</a:t>
            </a:r>
            <a:r>
              <a:rPr lang="ru-RU" sz="1600" dirty="0"/>
              <a:t> и необходимости его коррекции у детей в возрасте от 6 до 12 лет.</a:t>
            </a:r>
          </a:p>
          <a:p>
            <a:pPr marL="457200" lvl="0" indent="-304800" algn="just">
              <a:buClr>
                <a:srgbClr val="000000"/>
              </a:buClr>
              <a:buSzPts val="1200"/>
              <a:buAutoNum type="arabicPeriod"/>
            </a:pPr>
            <a:r>
              <a:rPr lang="ru-RU" sz="1600" dirty="0"/>
              <a:t>Увеличение осведомленности о преимуществах немедикаментозной коррекции СДВГ.</a:t>
            </a:r>
          </a:p>
          <a:p>
            <a:pPr marL="457200" lvl="0" indent="-304800" algn="just">
              <a:buClr>
                <a:srgbClr val="000000"/>
              </a:buClr>
              <a:buSzPts val="1200"/>
              <a:buAutoNum type="arabicPeriod"/>
            </a:pPr>
            <a:r>
              <a:rPr lang="ru-RU" sz="1600" dirty="0"/>
              <a:t>Распространение методик обучение навыкам на основе технологии </a:t>
            </a:r>
            <a:r>
              <a:rPr lang="ru-RU" sz="1600" dirty="0" err="1"/>
              <a:t>НейроБОС</a:t>
            </a:r>
            <a:r>
              <a:rPr lang="ru-RU" sz="1600" dirty="0"/>
              <a:t>.</a:t>
            </a:r>
          </a:p>
          <a:p>
            <a:pPr marL="457200" lvl="0" indent="-304800" algn="just">
              <a:buClr>
                <a:srgbClr val="000000"/>
              </a:buClr>
              <a:buSzPts val="1200"/>
              <a:buAutoNum type="arabicPeriod"/>
            </a:pPr>
            <a:r>
              <a:rPr lang="ru-RU" sz="1600" dirty="0"/>
              <a:t>Создание наиболее эффективных курсов по развитию когнитивных способностей с использованием ЭЭГ-мониторинга и обратной связи о работе мозга обучающегося. </a:t>
            </a:r>
          </a:p>
        </p:txBody>
      </p:sp>
      <p:pic>
        <p:nvPicPr>
          <p:cNvPr id="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304" y="0"/>
            <a:ext cx="2990088" cy="175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NGS\Downloads\IMG_35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53" y="1591056"/>
            <a:ext cx="3452494" cy="4990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9795" y="1109317"/>
            <a:ext cx="796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rgbClr val="002060"/>
                </a:solidFill>
              </a:rPr>
              <a:t>Прежде всего «Центр Развития Мозга» имеет социальную направленность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779" y="5886965"/>
            <a:ext cx="795530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304" y="0"/>
            <a:ext cx="2990088" cy="1755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11408" y="877824"/>
            <a:ext cx="3882200" cy="43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759460" indent="-6350">
              <a:lnSpc>
                <a:spcPct val="92000"/>
              </a:lnSpc>
              <a:spcAft>
                <a:spcPts val="3465"/>
              </a:spcAft>
            </a:pPr>
            <a:r>
              <a:rPr lang="ru-RU" sz="2400" b="1" dirty="0">
                <a:solidFill>
                  <a:srgbClr val="20124D"/>
                </a:solidFill>
              </a:rPr>
              <a:t>О МЕТОДЕ </a:t>
            </a:r>
            <a:r>
              <a:rPr lang="ru-RU" sz="2400" b="1" dirty="0" err="1">
                <a:solidFill>
                  <a:srgbClr val="20124D"/>
                </a:solidFill>
              </a:rPr>
              <a:t>НейроБОС</a:t>
            </a:r>
            <a:endParaRPr lang="ru-RU" sz="2400" b="1" dirty="0">
              <a:solidFill>
                <a:srgbClr val="2012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5523" y="1755648"/>
            <a:ext cx="3505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124D"/>
                </a:solidFill>
              </a:rPr>
              <a:t>КАК ЭТО РАБОТАЕТ</a:t>
            </a:r>
          </a:p>
          <a:p>
            <a:r>
              <a:rPr lang="ru-RU" sz="1400" dirty="0"/>
              <a:t>Внимательность, сосредоточенность, активная умственная деятельность и другие состояния характеризуются определенными ритмами работы мозга. Чтобы стать, например, сосредоточенным, человеку нужно понизить </a:t>
            </a:r>
            <a:r>
              <a:rPr lang="ru-RU" sz="1400" dirty="0" err="1"/>
              <a:t>тета</a:t>
            </a:r>
            <a:r>
              <a:rPr lang="ru-RU" sz="1400" dirty="0"/>
              <a:t>-активность и увеличить бета-активность мозга. </a:t>
            </a:r>
          </a:p>
          <a:p>
            <a:r>
              <a:rPr lang="ru-RU" sz="1400" dirty="0"/>
              <a:t>Раньше мы не могли почувствовать, когда наш мозг работает правильно. Теперь это возможно с помощью </a:t>
            </a:r>
            <a:r>
              <a:rPr lang="ru-RU" sz="1400" dirty="0" err="1"/>
              <a:t>нейроинтерфейса</a:t>
            </a:r>
            <a:r>
              <a:rPr lang="ru-RU" sz="1400" dirty="0"/>
              <a:t>. </a:t>
            </a:r>
            <a:r>
              <a:rPr lang="ru-RU" sz="1400" dirty="0" err="1"/>
              <a:t>Нейрогарнитура</a:t>
            </a:r>
            <a:r>
              <a:rPr lang="ru-RU" sz="1400" dirty="0"/>
              <a:t> считывает и демонстрирует на экране компьютера, насколько активность нашего мозга отличается от оптимальной, а затем помогает человеку достигнуть эффективного состояния и закрепить его. </a:t>
            </a:r>
          </a:p>
          <a:p>
            <a:r>
              <a:rPr lang="ru-RU" sz="1400" dirty="0"/>
              <a:t>Вы просто сидите у экрана в </a:t>
            </a:r>
            <a:r>
              <a:rPr lang="ru-RU" sz="1400" dirty="0" err="1"/>
              <a:t>нейрогарнитуре</a:t>
            </a:r>
            <a:r>
              <a:rPr lang="ru-RU" sz="1400" dirty="0"/>
              <a:t> и просматриваете видеоролики или выполняете назначенные упражнения.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566" y="3520765"/>
            <a:ext cx="4443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124D"/>
                </a:solidFill>
              </a:rPr>
              <a:t>НАУЧНОСТЬ</a:t>
            </a:r>
            <a:r>
              <a:rPr lang="ru-RU" sz="1400" dirty="0"/>
              <a:t> </a:t>
            </a:r>
          </a:p>
          <a:p>
            <a:r>
              <a:rPr lang="ru-RU" sz="1400" dirty="0"/>
              <a:t>Кабинеты коррекции дефицита внимания и </a:t>
            </a:r>
            <a:r>
              <a:rPr lang="ru-RU" sz="1400" dirty="0" err="1"/>
              <a:t>гиперактивности</a:t>
            </a:r>
            <a:r>
              <a:rPr lang="ru-RU" sz="1400" dirty="0"/>
              <a:t> уже более 10 лет существуют в НИИ Бехтерева. Эффективность метода подтверждена десятками научных исследований мировых НИИ.</a:t>
            </a:r>
          </a:p>
          <a:p>
            <a:r>
              <a:rPr lang="ru-RU" sz="1400" dirty="0"/>
              <a:t>Метод </a:t>
            </a:r>
            <a:r>
              <a:rPr lang="ru-RU" sz="1400" dirty="0" err="1"/>
              <a:t>НейроБОС</a:t>
            </a:r>
            <a:r>
              <a:rPr lang="ru-RU" sz="1400" dirty="0"/>
              <a:t> является самым эффективным и безопасным немедикаментозным  и </a:t>
            </a:r>
            <a:r>
              <a:rPr lang="ru-RU" sz="1400" dirty="0" err="1"/>
              <a:t>неинвазивным</a:t>
            </a:r>
            <a:r>
              <a:rPr lang="ru-RU" sz="1400" dirty="0"/>
              <a:t> методом развития интеллекта и повышения концентрации внимания.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92" y="1755648"/>
            <a:ext cx="4590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124D"/>
                </a:solidFill>
              </a:rPr>
              <a:t>БЕЗОПАСНОСТЬ</a:t>
            </a:r>
          </a:p>
          <a:p>
            <a:r>
              <a:rPr lang="ru-RU" sz="1400" dirty="0"/>
              <a:t>Основным преимуществом метода является его полная безопасность. </a:t>
            </a:r>
            <a:r>
              <a:rPr lang="ru-RU" sz="1400" dirty="0" err="1"/>
              <a:t>Нейрогарнитура</a:t>
            </a:r>
            <a:r>
              <a:rPr lang="ru-RU" sz="1400" dirty="0"/>
              <a:t> выступает лишь приемником сигналов мозга. Прибор не оказывает никакого воздействия на организм человека. Процесс обучения происходит за счет ментальных упражнений и выработки правильных привычек использовать свой мыслительный потенциал.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566" y="5582868"/>
            <a:ext cx="4535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124D"/>
                </a:solidFill>
              </a:rPr>
              <a:t>УНИКАЛЬНОСТЬ</a:t>
            </a:r>
          </a:p>
          <a:p>
            <a:r>
              <a:rPr lang="ru-RU" sz="1400" dirty="0"/>
              <a:t>Аналогов этому методу на сегодняшний день просто не существует. Достигнутый по методу </a:t>
            </a:r>
            <a:r>
              <a:rPr lang="ru-RU" sz="1400" dirty="0" err="1"/>
              <a:t>НейроБОС</a:t>
            </a:r>
            <a:r>
              <a:rPr lang="ru-RU" sz="1400" dirty="0"/>
              <a:t> эффект или навык закрепляется на всю жизнь.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38" y="5850389"/>
            <a:ext cx="795530" cy="8564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52" y="964492"/>
            <a:ext cx="2433828" cy="1622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6296" y="2889822"/>
            <a:ext cx="23865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70C0"/>
                </a:solidFill>
                <a:latin typeface="Gotham Pro"/>
              </a:rPr>
              <a:t>Метод </a:t>
            </a:r>
            <a:r>
              <a:rPr lang="ru-RU" sz="1200" b="1" i="1" dirty="0" err="1">
                <a:solidFill>
                  <a:srgbClr val="0070C0"/>
                </a:solidFill>
                <a:latin typeface="Gotham Pro"/>
              </a:rPr>
              <a:t>НейроБОС</a:t>
            </a:r>
            <a:r>
              <a:rPr lang="ru-RU" sz="1200" b="1" i="1" dirty="0">
                <a:solidFill>
                  <a:srgbClr val="0070C0"/>
                </a:solidFill>
                <a:latin typeface="Gotham Pro"/>
              </a:rPr>
              <a:t> применяется:</a:t>
            </a:r>
          </a:p>
          <a:p>
            <a:endParaRPr lang="ru-RU" sz="1200" dirty="0">
              <a:solidFill>
                <a:srgbClr val="0070C0"/>
              </a:solidFill>
              <a:latin typeface="Gotham Pro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  <a:latin typeface="Gotham Pro"/>
              </a:rPr>
              <a:t>в </a:t>
            </a:r>
            <a:r>
              <a:rPr lang="en-US" sz="1200" dirty="0">
                <a:solidFill>
                  <a:srgbClr val="0070C0"/>
                </a:solidFill>
                <a:latin typeface="Gotham Pro"/>
              </a:rPr>
              <a:t>NASA </a:t>
            </a:r>
            <a:r>
              <a:rPr lang="ru-RU" sz="1200" dirty="0">
                <a:solidFill>
                  <a:srgbClr val="0070C0"/>
                </a:solidFill>
                <a:latin typeface="Gotham Pro"/>
              </a:rPr>
              <a:t>для тренировки космонавтов</a:t>
            </a:r>
          </a:p>
          <a:p>
            <a:endParaRPr lang="ru-RU" sz="1200" dirty="0">
              <a:solidFill>
                <a:srgbClr val="0070C0"/>
              </a:solidFill>
              <a:latin typeface="Gotham Pro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  <a:latin typeface="Gotham Pro"/>
              </a:rPr>
              <a:t>в Германии для обучения машинистов поездов</a:t>
            </a:r>
          </a:p>
          <a:p>
            <a:endParaRPr lang="ru-RU" sz="1200" dirty="0">
              <a:solidFill>
                <a:srgbClr val="0070C0"/>
              </a:solidFill>
              <a:latin typeface="Gotham Pro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  <a:latin typeface="Gotham Pro"/>
              </a:rPr>
              <a:t>в Великобритании для тренировки пилотов</a:t>
            </a:r>
          </a:p>
          <a:p>
            <a:endParaRPr lang="ru-RU" sz="1200" dirty="0">
              <a:solidFill>
                <a:srgbClr val="0070C0"/>
              </a:solidFill>
              <a:latin typeface="Gotham Pro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  <a:latin typeface="Gotham Pro"/>
              </a:rPr>
              <a:t>в крупнейших коммерческих организациях по всему миру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5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648" y="484632"/>
            <a:ext cx="2359152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87266" y="563984"/>
            <a:ext cx="826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4000" b="1" dirty="0">
                <a:solidFill>
                  <a:srgbClr val="002060"/>
                </a:solidFill>
              </a:rPr>
              <a:t>НАШИ </a:t>
            </a:r>
            <a:r>
              <a:rPr lang="ru" sz="4000" b="1" dirty="0" smtClean="0">
                <a:solidFill>
                  <a:srgbClr val="002060"/>
                </a:solidFill>
              </a:rPr>
              <a:t>ОСНОВНЫЕ </a:t>
            </a:r>
            <a:r>
              <a:rPr lang="ru" sz="4000" b="1" dirty="0" smtClean="0">
                <a:solidFill>
                  <a:srgbClr val="002060"/>
                </a:solidFill>
              </a:rPr>
              <a:t>НЕЙРОТРЕНИНГИ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1" y="3439878"/>
            <a:ext cx="2051247" cy="148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0" y="3439878"/>
            <a:ext cx="2221191" cy="1604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6" y="1749473"/>
            <a:ext cx="2130553" cy="1538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65" y="3462132"/>
            <a:ext cx="2138895" cy="1544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48" y="3441469"/>
            <a:ext cx="2079859" cy="1502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0" y="1737360"/>
            <a:ext cx="2074887" cy="1498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88" y="1761681"/>
            <a:ext cx="2060259" cy="14879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81" y="1761681"/>
            <a:ext cx="2096745" cy="15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155" y="348995"/>
            <a:ext cx="795530" cy="85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0" y="437954"/>
            <a:ext cx="2584230" cy="18663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6524" y="540124"/>
            <a:ext cx="5777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2400" b="1" dirty="0">
                <a:solidFill>
                  <a:srgbClr val="002060"/>
                </a:solidFill>
              </a:rPr>
              <a:t>НЕЙРОТРЕНИНГ КОРРЕКЦИИ СИНДРОМА </a:t>
            </a:r>
          </a:p>
          <a:p>
            <a:pPr algn="ctr"/>
            <a:r>
              <a:rPr lang="ru" sz="2400" b="1" dirty="0">
                <a:solidFill>
                  <a:srgbClr val="002060"/>
                </a:solidFill>
              </a:rPr>
              <a:t>ДЕФИЦИТА ВНИМАНИЯ </a:t>
            </a:r>
          </a:p>
          <a:p>
            <a:pPr algn="ctr"/>
            <a:r>
              <a:rPr lang="ru" sz="2400" b="1" dirty="0">
                <a:solidFill>
                  <a:srgbClr val="002060"/>
                </a:solidFill>
              </a:rPr>
              <a:t>И ГИПЕРАКТИВНОСТИ (СДВГ)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734" y="2709698"/>
            <a:ext cx="32686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70C0"/>
                </a:solidFill>
                <a:effectLst/>
                <a:latin typeface="Gotham Pro"/>
              </a:rPr>
              <a:t>Коррекция СДВГ с помощью </a:t>
            </a:r>
            <a:r>
              <a:rPr lang="ru-RU" sz="1200" b="0" i="0" dirty="0" err="1">
                <a:solidFill>
                  <a:srgbClr val="0070C0"/>
                </a:solidFill>
                <a:effectLst/>
                <a:latin typeface="Gotham Pro"/>
              </a:rPr>
              <a:t>НейроБОС</a:t>
            </a:r>
            <a:r>
              <a:rPr lang="ru-RU" sz="1200" b="0" i="0" dirty="0">
                <a:solidFill>
                  <a:srgbClr val="0070C0"/>
                </a:solidFill>
                <a:effectLst/>
                <a:latin typeface="Gotham Pro"/>
              </a:rPr>
              <a:t> доказала свою эффективность по сравнению с фармакологическими методами лечения. Данный метод не имеет побочных эффектов в отличие от фармакологических методов. По результатам проведенных исследований, выраженность положительного эффекта метода </a:t>
            </a:r>
            <a:r>
              <a:rPr lang="ru-RU" sz="1200" b="0" i="0" dirty="0" err="1">
                <a:solidFill>
                  <a:srgbClr val="0070C0"/>
                </a:solidFill>
                <a:effectLst/>
                <a:latin typeface="Gotham Pro"/>
              </a:rPr>
              <a:t>НейроБОС</a:t>
            </a:r>
            <a:r>
              <a:rPr lang="ru-RU" sz="1200" b="0" i="0" dirty="0">
                <a:solidFill>
                  <a:srgbClr val="0070C0"/>
                </a:solidFill>
                <a:effectLst/>
                <a:latin typeface="Gotham Pro"/>
              </a:rPr>
              <a:t> выше, чем при использовании фармакологических препаратов.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56549" y="1930615"/>
            <a:ext cx="70283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Когда ребенок неусидчив, плохо запоминает, импульсивен, </a:t>
            </a:r>
          </a:p>
          <a:p>
            <a:r>
              <a:rPr lang="ru-RU" sz="1600" b="1" i="1" dirty="0"/>
              <a:t>не собран, читает с трудом, не может сконцентрироваться на задаче.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Тренинги с использованием методики </a:t>
            </a:r>
            <a:r>
              <a:rPr lang="ru-RU" sz="1600" dirty="0" err="1">
                <a:solidFill>
                  <a:srgbClr val="FF0000"/>
                </a:solidFill>
              </a:rPr>
              <a:t>НейроБОС</a:t>
            </a:r>
            <a:r>
              <a:rPr lang="ru-RU" sz="1600" dirty="0">
                <a:solidFill>
                  <a:srgbClr val="FF0000"/>
                </a:solidFill>
              </a:rPr>
              <a:t> помогут ребенку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значительно улучшить концентрацию внимания, усидчивость,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самостоятельность, повысить успеваемость в школе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6982" y="3653971"/>
            <a:ext cx="4176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Исследования, проведенные в центре поведенческой неврологии НИИ Мозга человека РАН под руководством Л.С. Чутко показали, что после тренировок </a:t>
            </a:r>
            <a:r>
              <a:rPr lang="ru-RU" sz="1400" dirty="0" err="1"/>
              <a:t>НейроБОС</a:t>
            </a:r>
            <a:r>
              <a:rPr lang="ru-RU" sz="1400" dirty="0"/>
              <a:t> невнимательность у детей снижается в 5 раз, импульсивность в 3 раза, </a:t>
            </a:r>
            <a:r>
              <a:rPr lang="ru-RU" sz="1400" dirty="0" err="1"/>
              <a:t>гиперактивность</a:t>
            </a:r>
            <a:r>
              <a:rPr lang="ru-RU" sz="1400" dirty="0"/>
              <a:t> в 1,5 раза.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Кабинеты коррекции СДВГ уже более 10 лет существуют в Институте Мозга им. Н.П. Бехтеревой.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5298" y="5926583"/>
            <a:ext cx="782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состоит из 40 занятий по 60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минут.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562" y="3470720"/>
            <a:ext cx="2675470" cy="27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" y="436140"/>
            <a:ext cx="2633473" cy="1901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155" y="348995"/>
            <a:ext cx="795530" cy="856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1931" y="470107"/>
            <a:ext cx="3097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НЕЙРОТРЕНИНГ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РЕБЕНОК-ГЕНИЙ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5" y="501395"/>
            <a:ext cx="795530" cy="856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383" y="5914775"/>
            <a:ext cx="80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состоит из 30 занятий по 60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минут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79" y="4425696"/>
            <a:ext cx="2883652" cy="2002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0388" y="3702330"/>
            <a:ext cx="5166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b="1" dirty="0"/>
              <a:t>Технология </a:t>
            </a:r>
            <a:r>
              <a:rPr lang="ru-RU" sz="1600" b="1" dirty="0" err="1"/>
              <a:t>НейроБОС</a:t>
            </a:r>
            <a:r>
              <a:rPr lang="ru-RU" sz="1600" b="1" dirty="0"/>
              <a:t> поможет ребенку: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Улучшить внимание на занятиях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Снизить импульсивность поведения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Увеличить усидчивость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Улучшить координацию движений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Увеличить </a:t>
            </a:r>
            <a:r>
              <a:rPr lang="en-US" sz="1600" dirty="0">
                <a:solidFill>
                  <a:srgbClr val="FF0000"/>
                </a:solidFill>
              </a:rPr>
              <a:t>IQ </a:t>
            </a:r>
            <a:r>
              <a:rPr lang="ru-RU" sz="1600" dirty="0">
                <a:solidFill>
                  <a:srgbClr val="FF0000"/>
                </a:solidFill>
              </a:rPr>
              <a:t>на 5-12 пунктов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Повысить интерес к учебному процессу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28916" y="1574817"/>
            <a:ext cx="486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Для развития мозга, улучшения внимания и обучаемости вашего ребенка в 2–3 раза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6175" y="2828423"/>
            <a:ext cx="4099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Развитие до 15 различных навыков ребенка и улучшение внимания.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otham Pro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Gotham Pro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6175" y="3493885"/>
            <a:ext cx="3959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Специальная технология, по которой обучаются космонавты NASA и диспетчеры аэропорта Хитроу в Лондоне.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174" y="4382891"/>
            <a:ext cx="3959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Улучшение оценок по поведению и хорошие отзывы учителей о ребенке.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173" y="5014029"/>
            <a:ext cx="3959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Проверенная эффективная технология, применяемая в Институте мозга им. </a:t>
            </a:r>
            <a:r>
              <a:rPr lang="ru-RU" sz="14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Н.П.Бехтеревой</a:t>
            </a:r>
            <a:r>
              <a:rPr lang="ru-RU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tham Pro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7088" y="2266485"/>
            <a:ext cx="42550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Gotham Pro"/>
              </a:rPr>
              <a:t>Технология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otham Pro"/>
              </a:rPr>
              <a:t>НейроБОС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otham Pro"/>
              </a:rPr>
              <a:t> помогает ребенку максимально развить свои интеллектуальные способности в самое короткое время, справиться со стрессом в школе, улучшить успеваемость и повысить базовую функцию человеческого сознания — внимание, а с ним и сосредоточенность на объекте изучения.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333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" y="515600"/>
            <a:ext cx="3105773" cy="22429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1607" y="81693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НЕЙРОТРЕНИНГ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СКОРОЧТЕНИЕ ДЛЯ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5" y="501395"/>
            <a:ext cx="795530" cy="856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054" y="4013395"/>
            <a:ext cx="2859229" cy="2154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88864" y="21871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/>
              <a:t>НАУЧИМ ВАШЕГО РЕБЕНКА ЧИТАТЬ, ПОНИМАТЬ ПРОЧИТАННОЕ И ЛЮБИТЬ КНИГИ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6158" y="3105819"/>
            <a:ext cx="518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После прохождения курса </a:t>
            </a:r>
            <a:r>
              <a:rPr lang="ru-RU" sz="1600" b="1" dirty="0" err="1"/>
              <a:t>скорочтения</a:t>
            </a:r>
            <a:r>
              <a:rPr lang="ru-RU" sz="1600" b="1" dirty="0"/>
              <a:t> с использованием технологии </a:t>
            </a:r>
            <a:r>
              <a:rPr lang="ru-RU" sz="1600" b="1" dirty="0" err="1"/>
              <a:t>НейроБОС</a:t>
            </a:r>
            <a:r>
              <a:rPr lang="ru-RU" sz="1600" b="1" dirty="0"/>
              <a:t> ваш ребенок:</a:t>
            </a:r>
          </a:p>
          <a:p>
            <a:endParaRPr lang="ru-RU" sz="1000" b="1" dirty="0"/>
          </a:p>
          <a:p>
            <a:r>
              <a:rPr lang="ru-RU" sz="1400" dirty="0">
                <a:solidFill>
                  <a:srgbClr val="FF0000"/>
                </a:solidFill>
                <a:latin typeface="Gotham Pro"/>
              </a:rPr>
              <a:t>-    НАУЧИТСЯ ЧИТАТЬ В 5 РАЗ БЫСТРЕЕ СВЕРСТНИКОВ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Gotham Pro"/>
              </a:rPr>
              <a:t>УЛУЧШИТ УСПЕВАЕМОСТЬ В ШКОЛЕ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Gotham Pro"/>
              </a:rPr>
              <a:t>ПОЛЮБИТ РАБОТУ С КНИГОЙ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Gotham Pro"/>
              </a:rPr>
              <a:t>СТАНЕТ ВНИМАТЕЛЬНЕЕ И СПОКОЙНЕЕ НА ЗАНЯТИЯХ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Gotham Pro"/>
              </a:rPr>
              <a:t>НАУЧИТСЯ БЫСТРО АНАЛИЗИРОВАТЬ ПРОЧИТАННОЕ И ДЕЛАТЬ ВЫВОДЫ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856" y="5849148"/>
            <a:ext cx="7886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 ступень: дети 4-6 лет - 5 занятий по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90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минут.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ступень: дети 6-8 лет или прошедшие 1 ступень - 14 занятий по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90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минут.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ступень: дети 8-16 лет или прошедшие 2 ступень - 12 занятий по 90 минут.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088" y="3438144"/>
            <a:ext cx="26130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Перед началом курса мы тестируем ребенка, подбираем индивидуальную программу и направление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63035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8" y="501063"/>
            <a:ext cx="2738228" cy="1977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5" y="501395"/>
            <a:ext cx="795530" cy="856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90" y="4390318"/>
            <a:ext cx="3558210" cy="2175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9248" y="5730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НЕЙРОТРЕНИНГ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РАЗВИТИЕ ПАМЯТИ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7922" y="5562171"/>
            <a:ext cx="660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состоит из 6 или 12 занятий по 60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минут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7896" y="1893840"/>
            <a:ext cx="461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ВЫ НАУЧИТЕСЬ ЗАПОМИНАТЬ ЗА ПАРУ ЧАСОВ ТО, НА ЧТО РАНЬШЕ УХОДИЛИ ДНИ!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5505" y="2664925"/>
            <a:ext cx="561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Пройдя </a:t>
            </a:r>
            <a:r>
              <a:rPr lang="ru-RU" sz="1600" b="1" dirty="0" err="1"/>
              <a:t>нейротренинг</a:t>
            </a:r>
            <a:r>
              <a:rPr lang="ru-RU" sz="1600" b="1" dirty="0"/>
              <a:t> по развитию памяти, вы сможете: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Выучить 100 иностранных слов за 1 час;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Выучить все даты истории для подготовки к ЕГЭ за 2 дня;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Выучить таблицу Менделеева за 2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Запомнить 200 чисел после запятой числа Пи за 4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Запомнить имена 50 человек, если они представятся с интервалом 5 секунд;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Выучив стих, рассказать его через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Запомнить всё, что пожелаете!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5986" y="5640071"/>
            <a:ext cx="1459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Gotham Pro"/>
              </a:rPr>
              <a:t>100% ГАРАНТИЯ 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Gotham Pro"/>
              </a:rPr>
              <a:t>РЕЗУЛЬТАТА 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Gotham Pro"/>
              </a:rPr>
              <a:t>КАЖДОГО 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Gotham Pro"/>
              </a:rPr>
              <a:t>УЧЕНИКА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944" y="3067537"/>
            <a:ext cx="44775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Вы разгоните свой мозг и научитесь воспринимать информацию быстрее.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Вы освоите алгоритмы запоминания большого объема информации, последовательностей и иностранных слов.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Вы освоите технологию долговременного запоминания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Вы научитесь мобилизовать свои внутренние ресурсы для продуктивного усвоения большого объема материала в короткие сроки.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Индекс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IQ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tham Pro"/>
              </a:rPr>
              <a:t> повысится на 5-7 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2523625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21777</TotalTime>
  <Words>1288</Words>
  <Application>Microsoft Office PowerPoint</Application>
  <PresentationFormat>Широкоэкранный</PresentationFormat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Gotham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78</cp:revision>
  <cp:lastPrinted>2019-11-21T14:00:32Z</cp:lastPrinted>
  <dcterms:created xsi:type="dcterms:W3CDTF">2019-04-17T15:20:33Z</dcterms:created>
  <dcterms:modified xsi:type="dcterms:W3CDTF">2024-04-29T11:47:01Z</dcterms:modified>
</cp:coreProperties>
</file>