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1282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3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870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9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1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28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382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021E681-B3DA-4285-A1A8-0CCEC95AAB4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1D1E38F-898E-42C3-8150-73206B7573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196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9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4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7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343" y="1858053"/>
            <a:ext cx="10537902" cy="209822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Деятельность волонтёрского отряда МБОУ </a:t>
            </a:r>
            <a:r>
              <a:rPr lang="ru-RU" dirty="0" err="1" smtClean="0">
                <a:solidFill>
                  <a:srgbClr val="00B0F0"/>
                </a:solidFill>
              </a:rPr>
              <a:t>Сош</a:t>
            </a:r>
            <a:r>
              <a:rPr lang="ru-RU" dirty="0" smtClean="0">
                <a:solidFill>
                  <a:srgbClr val="00B0F0"/>
                </a:solidFill>
              </a:rPr>
              <a:t> №64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3043" y="3956279"/>
            <a:ext cx="9010185" cy="1086237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C000"/>
                </a:solidFill>
              </a:rPr>
              <a:t>«Волонтёры64»</a:t>
            </a:r>
            <a:endParaRPr lang="ru-RU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5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в акции «Большая помощь маленькому другу»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771" y="1873405"/>
            <a:ext cx="4775200" cy="3581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630" y="3910826"/>
            <a:ext cx="3929565" cy="29471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9932" y="2058329"/>
            <a:ext cx="4282068" cy="32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28398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lang="ru-RU" smtClean="0"/>
              <a:t>Участие в акции </a:t>
            </a:r>
            <a:r>
              <a:rPr dirty="0" lang="ru-RU"/>
              <a:t>"</a:t>
            </a:r>
            <a:r>
              <a:rPr dirty="0" err="1" lang="ru-RU"/>
              <a:t>Замурчательные</a:t>
            </a:r>
            <a:r>
              <a:rPr dirty="0" lang="ru-RU"/>
              <a:t> </a:t>
            </a:r>
            <a:r>
              <a:rPr dirty="0" err="1" lang="ru-RU"/>
              <a:t>истории"с</a:t>
            </a:r>
            <a:r>
              <a:rPr dirty="0" lang="ru-RU"/>
              <a:t> мастер - классом</a:t>
            </a:r>
            <a:endParaRPr dirty="0" lang="ru-RU"/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 rotWithShape="1">
          <a:blip r:embed="rId2"/>
          <a:srcRect r="19"/>
          <a:stretch/>
        </p:blipFill>
        <p:spPr>
          <a:xfrm>
            <a:off x="1264425" y="2260910"/>
            <a:ext cx="4143917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7"/>
          <a:stretch/>
        </p:blipFill>
        <p:spPr>
          <a:xfrm>
            <a:off x="7159084" y="2260910"/>
            <a:ext cx="4296935" cy="42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0896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lang="ru-RU" smtClean="0"/>
              <a:t>Участие и победа в конкурсе </a:t>
            </a:r>
            <a:r>
              <a:rPr dirty="0" lang="ru-RU"/>
              <a:t>по отбору уральских добровольцев для поощрения туристическими поездками в Крым.</a:t>
            </a:r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7470" y="3486615"/>
            <a:ext cx="5374199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88" l="-484" r="71" t="277"/>
          <a:stretch/>
        </p:blipFill>
        <p:spPr>
          <a:xfrm>
            <a:off x="7827374" y="2620537"/>
            <a:ext cx="4364626" cy="29439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b="80" t="83"/>
          <a:stretch/>
        </p:blipFill>
        <p:spPr>
          <a:xfrm>
            <a:off x="758949" y="2442117"/>
            <a:ext cx="3468094" cy="25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9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в акции «Родительский патруль»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2098" y="3189249"/>
            <a:ext cx="4775200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45" y="1703349"/>
            <a:ext cx="4072053" cy="30540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7728" y="1736105"/>
            <a:ext cx="3984702" cy="298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Акция «Добрая </a:t>
            </a:r>
            <a:r>
              <a:rPr lang="ru-RU" dirty="0"/>
              <a:t>суббота»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620" y="1625146"/>
            <a:ext cx="6077414" cy="458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51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9410" y="142570"/>
            <a:ext cx="8965580" cy="671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9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Волонтёр,</a:t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волонтёрство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–это…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419815"/>
            <a:ext cx="9601200" cy="3581400"/>
          </a:xfrm>
        </p:spPr>
        <p:txBody>
          <a:bodyPr>
            <a:normAutofit/>
          </a:bodyPr>
          <a:lstStyle/>
          <a:p>
            <a:r>
              <a:rPr lang="ru-RU" sz="2400" dirty="0"/>
              <a:t>В переводе с французского "волонтер" - это </a:t>
            </a:r>
            <a:r>
              <a:rPr lang="ru-RU" sz="2400" dirty="0" smtClean="0"/>
              <a:t>человек-доброволец</a:t>
            </a:r>
            <a:r>
              <a:rPr lang="ru-RU" sz="2400" dirty="0"/>
              <a:t>. Человек, который имеет привычку </a:t>
            </a:r>
            <a:r>
              <a:rPr lang="ru-RU" sz="2400" dirty="0" smtClean="0"/>
              <a:t>заботиться о </a:t>
            </a:r>
            <a:r>
              <a:rPr lang="ru-RU" sz="2400" dirty="0"/>
              <a:t>ближних людях, помогая им абсолютно добровольно </a:t>
            </a:r>
            <a:r>
              <a:rPr lang="ru-RU" sz="2400" dirty="0" smtClean="0"/>
              <a:t>и без </a:t>
            </a:r>
            <a:r>
              <a:rPr lang="ru-RU" sz="2400" dirty="0"/>
              <a:t>какой либо выгоды (корысти). А награда за это </a:t>
            </a:r>
            <a:r>
              <a:rPr lang="ru-RU" sz="2400" dirty="0" smtClean="0"/>
              <a:t>- благодарность </a:t>
            </a:r>
            <a:r>
              <a:rPr lang="ru-RU" sz="2400" dirty="0"/>
              <a:t>и признательность людей, которым </a:t>
            </a:r>
            <a:r>
              <a:rPr lang="ru-RU" sz="2400" dirty="0" smtClean="0"/>
              <a:t>оказана существенная </a:t>
            </a:r>
            <a:r>
              <a:rPr lang="ru-RU" sz="2400" dirty="0"/>
              <a:t>помощь. Кроме этого, волонтеры </a:t>
            </a:r>
            <a:r>
              <a:rPr lang="ru-RU" sz="2400" dirty="0" smtClean="0"/>
              <a:t>получают полезные </a:t>
            </a:r>
            <a:r>
              <a:rPr lang="ru-RU" sz="2400" dirty="0"/>
              <a:t>знания, новые знакомства, общение с </a:t>
            </a:r>
            <a:r>
              <a:rPr lang="ru-RU" sz="2400" dirty="0" smtClean="0"/>
              <a:t>людьми разных </a:t>
            </a:r>
            <a:r>
              <a:rPr lang="ru-RU" sz="2400" dirty="0"/>
              <a:t>судеб. Но и это еще не все. Главное, что </a:t>
            </a:r>
            <a:r>
              <a:rPr lang="ru-RU" sz="2400" dirty="0" smtClean="0"/>
              <a:t>волонтеры получают </a:t>
            </a:r>
            <a:r>
              <a:rPr lang="ru-RU" sz="2400" dirty="0"/>
              <a:t>чувство своей полезности. Благодаря этому</a:t>
            </a:r>
            <a:r>
              <a:rPr lang="ru-RU" sz="2400" dirty="0" smtClean="0"/>
              <a:t>, волонтеры </a:t>
            </a:r>
            <a:r>
              <a:rPr lang="ru-RU" sz="2400" dirty="0"/>
              <a:t>трудятся на благо своей страны </a:t>
            </a:r>
            <a:r>
              <a:rPr lang="ru-RU" sz="2400" dirty="0" smtClean="0"/>
              <a:t>абсолютно бесплатно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24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все начиналось…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737" y="1639229"/>
            <a:ext cx="11240429" cy="4984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/>
              <a:t>*</a:t>
            </a:r>
            <a:r>
              <a:rPr lang="ru-RU" sz="2100" dirty="0" err="1"/>
              <a:t>Волонтерство</a:t>
            </a:r>
            <a:r>
              <a:rPr lang="ru-RU" sz="2100" dirty="0"/>
              <a:t> как идея социального служения почти столь же древняя как </a:t>
            </a:r>
            <a:r>
              <a:rPr lang="ru-RU" sz="2100" dirty="0" smtClean="0"/>
              <a:t>и понятие </a:t>
            </a:r>
            <a:r>
              <a:rPr lang="ru-RU" sz="2100" dirty="0"/>
              <a:t>"социум". В обществе всегда находились люди, для которых </a:t>
            </a:r>
            <a:r>
              <a:rPr lang="ru-RU" sz="2100" dirty="0" smtClean="0"/>
              <a:t>способом  самореализации</a:t>
            </a:r>
            <a:r>
              <a:rPr lang="ru-RU" sz="2100" dirty="0"/>
              <a:t>, самосовершенствования, связи и общения с другими </a:t>
            </a:r>
            <a:r>
              <a:rPr lang="ru-RU" sz="2100" dirty="0" smtClean="0"/>
              <a:t>людьми был </a:t>
            </a:r>
            <a:r>
              <a:rPr lang="ru-RU" sz="2100" dirty="0"/>
              <a:t>труд на благо того сообщества, в котором этому человеку </a:t>
            </a:r>
            <a:r>
              <a:rPr lang="ru-RU" sz="2100" dirty="0" smtClean="0"/>
              <a:t>довелось родиться </a:t>
            </a:r>
            <a:r>
              <a:rPr lang="ru-RU" sz="2100" dirty="0"/>
              <a:t>и/или жить</a:t>
            </a:r>
            <a:r>
              <a:rPr lang="ru-RU" sz="2100" dirty="0" smtClean="0"/>
              <a:t>. </a:t>
            </a:r>
          </a:p>
          <a:p>
            <a:pPr marL="0" indent="0">
              <a:buNone/>
            </a:pPr>
            <a:r>
              <a:rPr lang="ru-RU" sz="2100" dirty="0" smtClean="0"/>
              <a:t>*</a:t>
            </a:r>
            <a:r>
              <a:rPr lang="ru-RU" sz="2100" dirty="0"/>
              <a:t>Однако только в ХХ веке, на пропахшем войной и индивидуализмом </a:t>
            </a:r>
            <a:r>
              <a:rPr lang="ru-RU" sz="2100" dirty="0" smtClean="0"/>
              <a:t>европейском континенте </a:t>
            </a:r>
            <a:r>
              <a:rPr lang="ru-RU" sz="2100" dirty="0"/>
              <a:t>добровольчество стало приобретать черты всеобщего </a:t>
            </a:r>
            <a:r>
              <a:rPr lang="ru-RU" sz="2100" dirty="0" smtClean="0"/>
              <a:t>социального феномена. </a:t>
            </a:r>
          </a:p>
          <a:p>
            <a:pPr marL="0" indent="0">
              <a:buNone/>
            </a:pPr>
            <a:r>
              <a:rPr lang="ru-RU" sz="2100" dirty="0" smtClean="0"/>
              <a:t>*</a:t>
            </a:r>
            <a:r>
              <a:rPr lang="ru-RU" sz="2100" dirty="0"/>
              <a:t>После Первой Мировой, в 1920 во Франции, под Страсбургом, </a:t>
            </a:r>
            <a:r>
              <a:rPr lang="ru-RU" sz="2100" dirty="0" smtClean="0"/>
              <a:t>был осуществлен </a:t>
            </a:r>
            <a:r>
              <a:rPr lang="ru-RU" sz="2100" dirty="0"/>
              <a:t>первый волонтерский проект с участием немецкой </a:t>
            </a:r>
            <a:r>
              <a:rPr lang="ru-RU" sz="2100" dirty="0" smtClean="0"/>
              <a:t>и французской </a:t>
            </a:r>
            <a:r>
              <a:rPr lang="ru-RU" sz="2100" dirty="0"/>
              <a:t>молодежи, в рамках которого волонтеры </a:t>
            </a:r>
            <a:r>
              <a:rPr lang="ru-RU" sz="2100" dirty="0" smtClean="0"/>
              <a:t>восстанавливали разрушенные </a:t>
            </a:r>
            <a:r>
              <a:rPr lang="ru-RU" sz="2100" dirty="0"/>
              <a:t>1-й Мировой Войной фермы в районе мест </a:t>
            </a:r>
            <a:r>
              <a:rPr lang="ru-RU" sz="2100" dirty="0" smtClean="0"/>
              <a:t>наиболее ожесточенных </a:t>
            </a:r>
            <a:r>
              <a:rPr lang="ru-RU" sz="2100" dirty="0"/>
              <a:t>боев между немецкими и французскими войсками. С тех </a:t>
            </a:r>
            <a:r>
              <a:rPr lang="ru-RU" sz="2100" dirty="0" smtClean="0"/>
              <a:t>пор </a:t>
            </a:r>
            <a:r>
              <a:rPr lang="ru-RU" sz="2100" dirty="0" err="1" smtClean="0"/>
              <a:t>волонтерство</a:t>
            </a:r>
            <a:r>
              <a:rPr lang="ru-RU" sz="2100" dirty="0" smtClean="0"/>
              <a:t> </a:t>
            </a:r>
            <a:r>
              <a:rPr lang="ru-RU" sz="2100" dirty="0"/>
              <a:t>успело набрать размах и популярность всемирного масштаба</a:t>
            </a:r>
            <a:r>
              <a:rPr lang="ru-RU" sz="2100" dirty="0" smtClean="0"/>
              <a:t>. В </a:t>
            </a:r>
            <a:r>
              <a:rPr lang="ru-RU" sz="2100" dirty="0"/>
              <a:t>добровольчестве определились </a:t>
            </a:r>
            <a:r>
              <a:rPr lang="ru-RU" sz="2100" dirty="0" smtClean="0"/>
              <a:t>разнообразные </a:t>
            </a:r>
            <a:r>
              <a:rPr lang="ru-RU" sz="2100" dirty="0"/>
              <a:t>формы, виды</a:t>
            </a:r>
            <a:r>
              <a:rPr lang="ru-RU" sz="2100" dirty="0" smtClean="0"/>
              <a:t>, продолжительность </a:t>
            </a:r>
            <a:r>
              <a:rPr lang="ru-RU" sz="2100" dirty="0"/>
              <a:t>деятельности.</a:t>
            </a:r>
          </a:p>
          <a:p>
            <a:pPr marL="0" indent="0">
              <a:buNone/>
            </a:pPr>
            <a:r>
              <a:rPr lang="ru-RU" sz="2100" dirty="0"/>
              <a:t>*Вовлеченность в добровольчество не имеет религиозных, расовых, </a:t>
            </a:r>
            <a:r>
              <a:rPr lang="ru-RU" sz="2100" dirty="0" smtClean="0"/>
              <a:t>возрастных границ</a:t>
            </a:r>
            <a:r>
              <a:rPr 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22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 ЗАДАЧИ ВОЛОНТЕРСКОГО ОТРЯДА</a:t>
            </a:r>
            <a:br>
              <a:rPr lang="ru-RU" dirty="0" smtClean="0"/>
            </a:br>
            <a:r>
              <a:rPr lang="ru-RU" dirty="0" smtClean="0"/>
              <a:t>«Волонтёры64»</a:t>
            </a:r>
            <a:br>
              <a:rPr lang="ru-RU" dirty="0" smtClean="0"/>
            </a:br>
            <a:r>
              <a:rPr lang="ru-RU" dirty="0" smtClean="0"/>
              <a:t>МБОУ СОШ № 64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Цель:</a:t>
            </a:r>
            <a:r>
              <a:rPr lang="ru-RU" dirty="0" smtClean="0"/>
              <a:t> Развитие </a:t>
            </a:r>
            <a:r>
              <a:rPr lang="ru-RU" dirty="0"/>
              <a:t>волонтерского движения в школе, формирование </a:t>
            </a:r>
            <a:r>
              <a:rPr lang="ru-RU" dirty="0" smtClean="0"/>
              <a:t>позитивных установок </a:t>
            </a:r>
            <a:r>
              <a:rPr lang="ru-RU" dirty="0"/>
              <a:t>учащихся на добровольческую деятельность. </a:t>
            </a:r>
            <a:r>
              <a:rPr lang="ru-RU" dirty="0" smtClean="0"/>
              <a:t>Оказание позитивного </a:t>
            </a:r>
            <a:r>
              <a:rPr lang="ru-RU" dirty="0"/>
              <a:t>влияния на сверстников при выборе ими </a:t>
            </a:r>
            <a:r>
              <a:rPr lang="ru-RU" dirty="0" smtClean="0"/>
              <a:t>жизненных ценностей.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Задачи:</a:t>
            </a:r>
          </a:p>
          <a:p>
            <a:pPr marL="0" indent="0">
              <a:buNone/>
            </a:pPr>
            <a:r>
              <a:rPr lang="ru-RU" dirty="0"/>
              <a:t>- формирование сплоченного деятельного коллектива волонтеров;</a:t>
            </a:r>
          </a:p>
          <a:p>
            <a:pPr marL="0" indent="0">
              <a:buNone/>
            </a:pPr>
            <a:r>
              <a:rPr lang="ru-RU" dirty="0" smtClean="0"/>
              <a:t>- пропаганда </a:t>
            </a:r>
            <a:r>
              <a:rPr lang="ru-RU" dirty="0"/>
              <a:t>ЗОЖ личным примером;</a:t>
            </a:r>
          </a:p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условий, позволяющих ученикам своими силами вести работу</a:t>
            </a:r>
            <a:r>
              <a:rPr lang="ru-RU" dirty="0" smtClean="0"/>
              <a:t>, направленную </a:t>
            </a:r>
            <a:r>
              <a:rPr lang="ru-RU" dirty="0"/>
              <a:t>на популяризацию ЗОЖ в подростковой среде;</a:t>
            </a:r>
          </a:p>
          <a:p>
            <a:pPr marL="0" indent="0">
              <a:buNone/>
            </a:pPr>
            <a:r>
              <a:rPr lang="ru-RU" dirty="0" smtClean="0"/>
              <a:t>- привлекать </a:t>
            </a:r>
            <a:r>
              <a:rPr lang="ru-RU" dirty="0"/>
              <a:t>в ряды добровольцев учащихся, состоящих </a:t>
            </a:r>
            <a:r>
              <a:rPr lang="ru-RU" dirty="0" smtClean="0"/>
              <a:t>на </a:t>
            </a:r>
            <a:r>
              <a:rPr lang="ru-RU" dirty="0" err="1" smtClean="0"/>
              <a:t>внутришкольном</a:t>
            </a:r>
            <a:r>
              <a:rPr lang="ru-RU" dirty="0" smtClean="0"/>
              <a:t> </a:t>
            </a:r>
            <a:r>
              <a:rPr lang="ru-RU" dirty="0"/>
              <a:t>учете;</a:t>
            </a:r>
          </a:p>
          <a:p>
            <a:pPr marL="0" indent="0">
              <a:buNone/>
            </a:pPr>
            <a:r>
              <a:rPr lang="ru-RU" dirty="0" smtClean="0"/>
              <a:t>- поддерживать </a:t>
            </a:r>
            <a:r>
              <a:rPr lang="ru-RU" dirty="0"/>
              <a:t>механизм работы школы с окружающим социумом, </a:t>
            </a:r>
            <a:r>
              <a:rPr lang="ru-RU" dirty="0" smtClean="0"/>
              <a:t>через создание </a:t>
            </a:r>
            <a:r>
              <a:rPr lang="ru-RU" dirty="0"/>
              <a:t>социально-поддерживающих сетей сверстников и взрослых </a:t>
            </a:r>
            <a:r>
              <a:rPr lang="ru-RU" dirty="0" smtClean="0"/>
              <a:t>для детей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70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146" y="674649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волонтёры принимают участие не только в акциях, но и в просветительских форумах.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918" y="2565651"/>
            <a:ext cx="6065252" cy="33453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170" y="2820210"/>
            <a:ext cx="4809894" cy="360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7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в форуме «</a:t>
            </a:r>
            <a:r>
              <a:rPr lang="ru-RU" dirty="0" err="1" smtClean="0"/>
              <a:t>Добрый_Лесной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214" y="1706137"/>
            <a:ext cx="4775200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714" y="2486723"/>
            <a:ext cx="5275765" cy="39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1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Участие в голосовании «Формирование комфортной городской среды»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096" y="2520570"/>
            <a:ext cx="4329151" cy="32468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800" y="3175311"/>
            <a:ext cx="3337934" cy="2503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224" y="1815861"/>
            <a:ext cx="3643785" cy="27328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140" y="4144002"/>
            <a:ext cx="3644155" cy="273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1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в акции «Чистая вода ветеранам»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399" y="1940312"/>
            <a:ext cx="2686050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7186" y="1428750"/>
            <a:ext cx="2905241" cy="38736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845" y="1940312"/>
            <a:ext cx="2386710" cy="3182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226" y="3531452"/>
            <a:ext cx="2481843" cy="33091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3451" y="3426212"/>
            <a:ext cx="2306211" cy="30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4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акции «Живи, родник, живи!»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4600" y="1428750"/>
            <a:ext cx="4775200" cy="3581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81" y="3855465"/>
            <a:ext cx="3830165" cy="28726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317" y="3290401"/>
            <a:ext cx="4720683" cy="35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008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83</TotalTime>
  <Words>459</Words>
  <Application>Microsoft Office PowerPoint</Application>
  <PresentationFormat>Широкоэкранный</PresentationFormat>
  <Paragraphs>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Деятельность волонтёрского отряда МБОУ Сош №64</vt:lpstr>
      <vt:lpstr>Волонтёр, волонтёрство –это…</vt:lpstr>
      <vt:lpstr>*Как все начиналось…</vt:lpstr>
      <vt:lpstr>ЦЕЛИ И ЗАДАЧИ ВОЛОНТЕРСКОГО ОТРЯДА «Волонтёры64» МБОУ СОШ № 64</vt:lpstr>
      <vt:lpstr>Наши волонтёры принимают участие не только в акциях, но и в просветительских форумах.</vt:lpstr>
      <vt:lpstr>Участие в форуме «Добрый_Лесной»</vt:lpstr>
      <vt:lpstr>Участие в голосовании «Формирование комфортной городской среды»</vt:lpstr>
      <vt:lpstr>Участие в акции «Чистая вода ветеранам»</vt:lpstr>
      <vt:lpstr>Участие в акции «Живи, родник, живи!»</vt:lpstr>
      <vt:lpstr>Участие в акции «Большая помощь маленькому другу»</vt:lpstr>
      <vt:lpstr>Участие в акции "Замурчательные истории"с мастер - классом</vt:lpstr>
      <vt:lpstr>Участие и победа в конкурсе по отбору уральских добровольцев для поощрения туристическими поездками в Крым.</vt:lpstr>
      <vt:lpstr>Участие в акции «Родительский патруль»</vt:lpstr>
      <vt:lpstr>Акция «Добрая суббота»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волонтёрского отряда МБОУ Сош №64</dc:title>
  <dc:creator>USER</dc:creator>
  <cp:lastModifiedBy>USER</cp:lastModifiedBy>
  <cp:revision>4</cp:revision>
  <dcterms:created xsi:type="dcterms:W3CDTF">2022-11-03T04:34:47Z</dcterms:created>
  <dcterms:modified xsi:type="dcterms:W3CDTF">2022-11-03T05:58:00Z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634562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